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6"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78" d="100"/>
          <a:sy n="78" d="100"/>
        </p:scale>
        <p:origin x="258"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338D1-027C-4D2E-9D2F-88F44D4537C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CE1EDCE-7FB2-4DA0-BE45-D6314FEB3A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43B2D85-0871-415D-9ADD-639BC3CEF849}"/>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5984DB92-9488-4CEB-A3DF-387C99ACE2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5D49F2-1934-4DDB-B13E-55E35BC3F4CD}"/>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57626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A98BEA-9B0D-4E2A-89E3-0EDD297D0B6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72571DD-4870-4F97-8BA0-A296676B843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C66961-491E-4180-9921-A5AFE5674FDC}"/>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EA20DDCB-6FD8-406A-8669-5228A9976B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D1D509-297A-474B-A548-78810D3CD87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8378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CA718D9-0CD2-47B8-ABE4-1418FA6227C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5EBD746-6ACD-446F-B551-A593A577730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2A1C55-B477-4355-A5D6-60677C19E851}"/>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4A6C11CE-C9A0-411E-B63D-4092DA42E5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3E1955-8171-4558-8DDB-5DCC49919EFB}"/>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4299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5500F4-DBEB-4815-B57E-555E17CA6EF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BED2CD-7A7D-491D-BD50-5253112AEC3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7D3301-D09F-427C-8C30-E204C881EAC4}"/>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3D153699-6263-4F11-94E7-10BD0922DD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34103A-DBDF-4B65-B9EC-0791225E4945}"/>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322723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5834E6-F0A2-47ED-9B30-452D474F736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BD06E7-BE58-493F-AB26-2A0F73B5EE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2235A15-1C58-4BFB-97AD-790B58269EB7}"/>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FC3935E4-2426-4770-B891-BE0155393C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152A52E-0B2B-48AD-ACF2-613ACDE1BC2B}"/>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20256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FC0B0B-03C7-4B30-AA57-C7C3E5E10D4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0B2A62C-3355-475E-AC9C-0747A41848A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1BA3869-1474-4386-8896-295AA1C89A0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0186C0B-E47F-4B6A-8D84-56CA53637736}"/>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6" name="フッター プレースホルダー 5">
            <a:extLst>
              <a:ext uri="{FF2B5EF4-FFF2-40B4-BE49-F238E27FC236}">
                <a16:creationId xmlns:a16="http://schemas.microsoft.com/office/drawing/2014/main" id="{A6B7F8E1-2FF0-420B-988B-A9388FAA4FA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CECA6B3-DA70-4504-A91E-28A23C0BBD9F}"/>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179965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90415B-1D4F-4E60-9DD3-0E68287B512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8FACEC-F187-49FF-9B82-CA7B1B52A1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BC49882-04B0-4A8D-BE18-8D71499EBC2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2EDCAFA-794A-42BB-95C9-CA88DD0A6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B5F0ED0-1D24-4A51-A611-E1A9E0D971D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C0CAEF7-92B2-4A5B-9AD4-72BE29AD2325}"/>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8" name="フッター プレースホルダー 7">
            <a:extLst>
              <a:ext uri="{FF2B5EF4-FFF2-40B4-BE49-F238E27FC236}">
                <a16:creationId xmlns:a16="http://schemas.microsoft.com/office/drawing/2014/main" id="{E5375D4E-CA81-401C-94DE-57A76DCCBAF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FE8DDDE-CDF5-44ED-833F-80C2B061A99D}"/>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334995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87F009-5429-4C40-8EEE-8C3CF882F6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D833E93-80FE-4FDA-83E9-4E0707728321}"/>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4" name="フッター プレースホルダー 3">
            <a:extLst>
              <a:ext uri="{FF2B5EF4-FFF2-40B4-BE49-F238E27FC236}">
                <a16:creationId xmlns:a16="http://schemas.microsoft.com/office/drawing/2014/main" id="{02764BC7-C900-41B0-A4A5-C273E27D3A7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2D17B54-D8CD-4945-A035-50C3506305A1}"/>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89819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BE26574-D3CC-475A-AAFE-C25F6C223C21}"/>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3" name="フッター プレースホルダー 2">
            <a:extLst>
              <a:ext uri="{FF2B5EF4-FFF2-40B4-BE49-F238E27FC236}">
                <a16:creationId xmlns:a16="http://schemas.microsoft.com/office/drawing/2014/main" id="{EB328736-4FEB-4A67-95AE-C751740594A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F509D25-28ED-4ADB-AB1F-DD43D2F7304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67267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01087-3E0F-487B-9D0F-BE0992B4A1C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F4057C-7FCD-4ABF-B690-8D676F3EEE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531F001-8228-4588-815A-8F79B1C16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A9590EE-8F9D-46B4-8AFA-D4CF4044A3F7}"/>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6" name="フッター プレースホルダー 5">
            <a:extLst>
              <a:ext uri="{FF2B5EF4-FFF2-40B4-BE49-F238E27FC236}">
                <a16:creationId xmlns:a16="http://schemas.microsoft.com/office/drawing/2014/main" id="{68427CE2-7E1E-48B1-826A-C3935B2426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C9CA1B4-5FC6-4851-A54E-9E24D592FBC5}"/>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98566506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3EA8F5-E503-47A9-98CB-D43B2CD4BB3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362EBB2-D37F-4B00-9BD5-BDC1D31FDA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332EEDD-E795-4C75-A152-D804C1987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5EA3D17-01F5-4C18-ACAF-8C2F8B544259}"/>
              </a:ext>
            </a:extLst>
          </p:cNvPr>
          <p:cNvSpPr>
            <a:spLocks noGrp="1"/>
          </p:cNvSpPr>
          <p:nvPr>
            <p:ph type="dt" sz="half" idx="10"/>
          </p:nvPr>
        </p:nvSpPr>
        <p:spPr/>
        <p:txBody>
          <a:bodyPr/>
          <a:lstStyle/>
          <a:p>
            <a:fld id="{AC8A752B-6DBB-490C-B28E-F9CC9DF247A1}" type="datetimeFigureOut">
              <a:rPr kumimoji="1" lang="ja-JP" altLang="en-US" smtClean="0"/>
              <a:t>2020/4/21</a:t>
            </a:fld>
            <a:endParaRPr kumimoji="1" lang="ja-JP" altLang="en-US"/>
          </a:p>
        </p:txBody>
      </p:sp>
      <p:sp>
        <p:nvSpPr>
          <p:cNvPr id="6" name="フッター プレースホルダー 5">
            <a:extLst>
              <a:ext uri="{FF2B5EF4-FFF2-40B4-BE49-F238E27FC236}">
                <a16:creationId xmlns:a16="http://schemas.microsoft.com/office/drawing/2014/main" id="{A66E4776-3A93-4425-8C95-A7770CDFE88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AE0A96-E9BB-4942-B275-439F311E8CF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72731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1E502EF-0832-4C58-B18C-2165722F0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DD1C1FB-2B1F-45A3-AE3D-895DD69B91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E6FBB0B-37F4-4B57-877F-EF18F2A9CE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A752B-6DBB-490C-B28E-F9CC9DF247A1}" type="datetimeFigureOut">
              <a:rPr kumimoji="1" lang="ja-JP" altLang="en-US" smtClean="0"/>
              <a:t>2020/4/21</a:t>
            </a:fld>
            <a:endParaRPr kumimoji="1" lang="ja-JP" altLang="en-US"/>
          </a:p>
        </p:txBody>
      </p:sp>
      <p:sp>
        <p:nvSpPr>
          <p:cNvPr id="5" name="フッター プレースホルダー 4">
            <a:extLst>
              <a:ext uri="{FF2B5EF4-FFF2-40B4-BE49-F238E27FC236}">
                <a16:creationId xmlns:a16="http://schemas.microsoft.com/office/drawing/2014/main" id="{5FC83892-915E-43A5-A0B0-884CA4D39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455831D-8279-444D-956E-70A70481A1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521653533"/>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5" Type="http://schemas.openxmlformats.org/officeDocument/2006/relationships/image" Target="../media/image2.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69CD03-BBE2-49BF-8B0E-701A00698A48}"/>
              </a:ext>
            </a:extLst>
          </p:cNvPr>
          <p:cNvSpPr>
            <a:spLocks noGrp="1"/>
          </p:cNvSpPr>
          <p:nvPr>
            <p:ph type="ctrTitle"/>
          </p:nvPr>
        </p:nvSpPr>
        <p:spPr>
          <a:xfrm>
            <a:off x="1524000" y="2235200"/>
            <a:ext cx="9144000" cy="2387600"/>
          </a:xfrm>
        </p:spPr>
        <p:txBody>
          <a:bodyPr/>
          <a:lstStyle/>
          <a:p>
            <a:r>
              <a:rPr kumimoji="1" lang="ja-JP" altLang="en-US" dirty="0"/>
              <a:t>センター</a:t>
            </a:r>
            <a:r>
              <a:rPr kumimoji="1" lang="en-US" altLang="ja-JP" dirty="0"/>
              <a:t>2016</a:t>
            </a:r>
            <a:r>
              <a:rPr kumimoji="1" lang="ja-JP" altLang="en-US" dirty="0"/>
              <a:t>本試</a:t>
            </a:r>
            <a:br>
              <a:rPr kumimoji="1" lang="en-US" altLang="ja-JP" dirty="0"/>
            </a:br>
            <a:r>
              <a:rPr kumimoji="1" lang="ja-JP" altLang="en-US" dirty="0"/>
              <a:t>リスニング</a:t>
            </a:r>
          </a:p>
        </p:txBody>
      </p:sp>
    </p:spTree>
    <p:extLst>
      <p:ext uri="{BB962C8B-B14F-4D97-AF65-F5344CB8AC3E}">
        <p14:creationId xmlns:p14="http://schemas.microsoft.com/office/powerpoint/2010/main" val="174789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4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Hurry up! The report is due soon.</a:t>
            </a:r>
          </a:p>
          <a:p>
            <a:pPr marL="360000" indent="-360000">
              <a:lnSpc>
                <a:spcPct val="15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I thought you said we still had 50 minutes left.</a:t>
            </a:r>
          </a:p>
          <a:p>
            <a:pPr marL="360000" indent="-360000">
              <a:lnSpc>
                <a:spcPct val="15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That was half an hour ago!</a:t>
            </a:r>
          </a:p>
          <a:p>
            <a:pPr marL="360000" indent="-360000">
              <a:lnSpc>
                <a:spcPct val="15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I didn’t realize it’d been that long.</a:t>
            </a:r>
          </a:p>
        </p:txBody>
      </p:sp>
      <p:pic>
        <p:nvPicPr>
          <p:cNvPr id="2" name="2016A04">
            <a:hlinkClick r:id="" action="ppaction://media"/>
            <a:extLst>
              <a:ext uri="{FF2B5EF4-FFF2-40B4-BE49-F238E27FC236}">
                <a16:creationId xmlns:a16="http://schemas.microsoft.com/office/drawing/2014/main" id="{3D48EC39-E6C2-419C-8407-3D88914B69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72116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5 What does the student want to know?</a:t>
            </a:r>
          </a:p>
          <a:p>
            <a:pPr marL="360000" indent="-360000">
              <a:lnSpc>
                <a:spcPct val="150000"/>
              </a:lnSpc>
              <a:buNone/>
            </a:pPr>
            <a:r>
              <a:rPr lang="en-US" altLang="ja-JP" sz="4000" dirty="0">
                <a:latin typeface="Century" panose="02040604050505020304" pitchFamily="18" charset="0"/>
              </a:rPr>
              <a:t>① Where he can go to send an email.</a:t>
            </a:r>
          </a:p>
          <a:p>
            <a:pPr marL="360000" indent="-360000">
              <a:lnSpc>
                <a:spcPct val="150000"/>
              </a:lnSpc>
              <a:buNone/>
            </a:pPr>
            <a:r>
              <a:rPr lang="en-US" altLang="ja-JP" sz="4000" dirty="0">
                <a:latin typeface="Century" panose="02040604050505020304" pitchFamily="18" charset="0"/>
              </a:rPr>
              <a:t>② Where he can talk on his phone.</a:t>
            </a:r>
          </a:p>
          <a:p>
            <a:pPr marL="360000" indent="-360000">
              <a:lnSpc>
                <a:spcPct val="150000"/>
              </a:lnSpc>
              <a:buNone/>
            </a:pPr>
            <a:r>
              <a:rPr lang="en-US" altLang="ja-JP" sz="4000" dirty="0">
                <a:latin typeface="Century" panose="02040604050505020304" pitchFamily="18" charset="0"/>
              </a:rPr>
              <a:t>③ Where the lockers are located.</a:t>
            </a:r>
          </a:p>
          <a:p>
            <a:pPr marL="360000" indent="-360000">
              <a:lnSpc>
                <a:spcPct val="150000"/>
              </a:lnSpc>
              <a:buNone/>
            </a:pPr>
            <a:r>
              <a:rPr lang="en-US" altLang="ja-JP" sz="4000" dirty="0">
                <a:latin typeface="Century" panose="02040604050505020304" pitchFamily="18" charset="0"/>
              </a:rPr>
              <a:t>④ Where the pay phones are located.</a:t>
            </a:r>
          </a:p>
        </p:txBody>
      </p:sp>
      <p:pic>
        <p:nvPicPr>
          <p:cNvPr id="2" name="2016A05">
            <a:hlinkClick r:id="" action="ppaction://media"/>
            <a:extLst>
              <a:ext uri="{FF2B5EF4-FFF2-40B4-BE49-F238E27FC236}">
                <a16:creationId xmlns:a16="http://schemas.microsoft.com/office/drawing/2014/main" id="{9847321A-D348-49D2-B608-9D14F9F93CD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85567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5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 The meeting has been postponed until Wednesday.</a:t>
            </a:r>
          </a:p>
          <a:p>
            <a:pPr marL="360000" indent="-360000">
              <a:lnSpc>
                <a:spcPct val="150000"/>
              </a:lnSpc>
              <a:buNone/>
            </a:pPr>
            <a:r>
              <a:rPr lang="en-US" altLang="ja-JP" sz="4000" dirty="0">
                <a:latin typeface="Century" panose="02040604050505020304" pitchFamily="18" charset="0"/>
              </a:rPr>
              <a:t>M: Oh, no. I have a piano lesson on Wednesday.</a:t>
            </a:r>
          </a:p>
          <a:p>
            <a:pPr marL="360000" indent="-360000">
              <a:lnSpc>
                <a:spcPct val="150000"/>
              </a:lnSpc>
              <a:buNone/>
            </a:pPr>
            <a:r>
              <a:rPr lang="en-US" altLang="ja-JP" sz="4000" dirty="0">
                <a:latin typeface="Century" panose="02040604050505020304" pitchFamily="18" charset="0"/>
              </a:rPr>
              <a:t>W: Don’t worry. I’ll pass on the information to you.</a:t>
            </a:r>
          </a:p>
          <a:p>
            <a:pPr marL="360000" indent="-360000">
              <a:lnSpc>
                <a:spcPct val="150000"/>
              </a:lnSpc>
              <a:buNone/>
            </a:pPr>
            <a:r>
              <a:rPr lang="en-US" altLang="ja-JP" sz="4000" dirty="0">
                <a:latin typeface="Century" panose="02040604050505020304" pitchFamily="18" charset="0"/>
              </a:rPr>
              <a:t>M: That would be great. Thanks.</a:t>
            </a:r>
          </a:p>
        </p:txBody>
      </p:sp>
      <p:pic>
        <p:nvPicPr>
          <p:cNvPr id="2" name="2016A05">
            <a:hlinkClick r:id="" action="ppaction://media"/>
            <a:extLst>
              <a:ext uri="{FF2B5EF4-FFF2-40B4-BE49-F238E27FC236}">
                <a16:creationId xmlns:a16="http://schemas.microsoft.com/office/drawing/2014/main" id="{6514FC64-0E5D-47CF-ADC2-70846F01A91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64126" y="5754131"/>
            <a:ext cx="609600" cy="609600"/>
          </a:xfrm>
          <a:prstGeom prst="rect">
            <a:avLst/>
          </a:prstGeom>
        </p:spPr>
      </p:pic>
    </p:spTree>
    <p:extLst>
      <p:ext uri="{BB962C8B-B14F-4D97-AF65-F5344CB8AC3E}">
        <p14:creationId xmlns:p14="http://schemas.microsoft.com/office/powerpoint/2010/main" val="184915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3200" dirty="0">
                <a:latin typeface="Century" panose="02040604050505020304" pitchFamily="18" charset="0"/>
              </a:rPr>
              <a:t>問</a:t>
            </a:r>
            <a:r>
              <a:rPr lang="en-US" altLang="ja-JP" sz="3200" dirty="0">
                <a:latin typeface="Century" panose="02040604050505020304" pitchFamily="18" charset="0"/>
              </a:rPr>
              <a:t>6 Where should the woman write her telephone number?</a:t>
            </a:r>
          </a:p>
          <a:p>
            <a:pPr marL="360000" indent="-360000">
              <a:lnSpc>
                <a:spcPct val="150000"/>
              </a:lnSpc>
              <a:buNone/>
            </a:pPr>
            <a:endParaRPr lang="en-US" altLang="ja-JP" sz="3200" dirty="0">
              <a:latin typeface="Century" panose="02040604050505020304" pitchFamily="18" charset="0"/>
            </a:endParaRPr>
          </a:p>
          <a:p>
            <a:pPr marL="360000" indent="-360000">
              <a:lnSpc>
                <a:spcPct val="150000"/>
              </a:lnSpc>
              <a:buNone/>
            </a:pPr>
            <a:endParaRPr lang="en-US" altLang="ja-JP" sz="3200" dirty="0">
              <a:latin typeface="Century" panose="02040604050505020304" pitchFamily="18" charset="0"/>
            </a:endParaRPr>
          </a:p>
          <a:p>
            <a:pPr marL="360000" indent="-360000">
              <a:lnSpc>
                <a:spcPct val="150000"/>
              </a:lnSpc>
              <a:buNone/>
            </a:pPr>
            <a:endParaRPr lang="en-US" altLang="ja-JP" sz="4000" dirty="0">
              <a:latin typeface="Century" panose="02040604050505020304" pitchFamily="18" charset="0"/>
            </a:endParaRPr>
          </a:p>
          <a:p>
            <a:pPr marL="360000" indent="-360000">
              <a:lnSpc>
                <a:spcPct val="150000"/>
              </a:lnSpc>
              <a:buNone/>
            </a:pPr>
            <a:endParaRPr lang="en-US" altLang="ja-JP" sz="4000" dirty="0">
              <a:latin typeface="Century" panose="02040604050505020304" pitchFamily="18" charset="0"/>
            </a:endParaRPr>
          </a:p>
        </p:txBody>
      </p:sp>
      <p:pic>
        <p:nvPicPr>
          <p:cNvPr id="2" name="図 1">
            <a:extLst>
              <a:ext uri="{FF2B5EF4-FFF2-40B4-BE49-F238E27FC236}">
                <a16:creationId xmlns:a16="http://schemas.microsoft.com/office/drawing/2014/main" id="{60A9F5C9-6D4B-4801-B875-C1E1459A01B2}"/>
              </a:ext>
            </a:extLst>
          </p:cNvPr>
          <p:cNvPicPr>
            <a:picLocks noChangeAspect="1"/>
          </p:cNvPicPr>
          <p:nvPr/>
        </p:nvPicPr>
        <p:blipFill rotWithShape="1">
          <a:blip r:embed="rId4"/>
          <a:srcRect l="676" t="486" r="1546"/>
          <a:stretch/>
        </p:blipFill>
        <p:spPr>
          <a:xfrm>
            <a:off x="3650342" y="976313"/>
            <a:ext cx="4891315" cy="5387418"/>
          </a:xfrm>
          <a:prstGeom prst="rect">
            <a:avLst/>
          </a:prstGeom>
        </p:spPr>
      </p:pic>
      <p:pic>
        <p:nvPicPr>
          <p:cNvPr id="4" name="2016A06">
            <a:hlinkClick r:id="" action="ppaction://media"/>
            <a:extLst>
              <a:ext uri="{FF2B5EF4-FFF2-40B4-BE49-F238E27FC236}">
                <a16:creationId xmlns:a16="http://schemas.microsoft.com/office/drawing/2014/main" id="{08CB6A1E-2792-4531-8627-FDD948191BC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56535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lnSpcReduction="10000"/>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6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Please fill out this form and sign at the bottom right.</a:t>
            </a:r>
          </a:p>
          <a:p>
            <a:pPr marL="360000" indent="-360000">
              <a:lnSpc>
                <a:spcPct val="15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OK.</a:t>
            </a:r>
          </a:p>
          <a:p>
            <a:pPr marL="360000" indent="-360000">
              <a:lnSpc>
                <a:spcPct val="15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And the date at the top. Oh, also put your telephone number above your signature.</a:t>
            </a:r>
          </a:p>
          <a:p>
            <a:pPr marL="360000" indent="-360000">
              <a:lnSpc>
                <a:spcPct val="15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All right.</a:t>
            </a:r>
          </a:p>
        </p:txBody>
      </p:sp>
      <p:pic>
        <p:nvPicPr>
          <p:cNvPr id="2" name="2016A06">
            <a:hlinkClick r:id="" action="ppaction://media"/>
            <a:extLst>
              <a:ext uri="{FF2B5EF4-FFF2-40B4-BE49-F238E27FC236}">
                <a16:creationId xmlns:a16="http://schemas.microsoft.com/office/drawing/2014/main" id="{D33F7C6C-D521-49C2-B243-60FB367C0C9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52646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1569308"/>
            <a:ext cx="11627708" cy="3719383"/>
          </a:xfrm>
        </p:spPr>
        <p:txBody>
          <a:bodyPr>
            <a:normAutofit/>
          </a:bodyPr>
          <a:lstStyle/>
          <a:p>
            <a:pPr marL="0" indent="0">
              <a:lnSpc>
                <a:spcPct val="150000"/>
              </a:lnSpc>
              <a:buNone/>
            </a:pPr>
            <a:r>
              <a:rPr lang="ja-JP" altLang="en-US" sz="4000" dirty="0">
                <a:latin typeface="Century" panose="02040604050505020304" pitchFamily="18" charset="0"/>
              </a:rPr>
              <a:t>問７～１３は、それぞれの問いについて対話を聞き、最後の発言に対する相手の応答として最も適切なものを、四つの選択肢（①～④）のうちから一つずつ選びなさい。</a:t>
            </a:r>
          </a:p>
        </p:txBody>
      </p:sp>
    </p:spTree>
    <p:extLst>
      <p:ext uri="{BB962C8B-B14F-4D97-AF65-F5344CB8AC3E}">
        <p14:creationId xmlns:p14="http://schemas.microsoft.com/office/powerpoint/2010/main" val="388488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0" indent="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7</a:t>
            </a:r>
          </a:p>
          <a:p>
            <a:pPr marL="0" indent="0">
              <a:lnSpc>
                <a:spcPct val="150000"/>
              </a:lnSpc>
              <a:buNone/>
            </a:pPr>
            <a:r>
              <a:rPr lang="en-US" altLang="ja-JP" sz="4000" dirty="0">
                <a:latin typeface="Century" panose="02040604050505020304" pitchFamily="18" charset="0"/>
              </a:rPr>
              <a:t>① I prefer to look it up in the dictionary.</a:t>
            </a:r>
          </a:p>
          <a:p>
            <a:pPr marL="0" indent="0">
              <a:lnSpc>
                <a:spcPct val="150000"/>
              </a:lnSpc>
              <a:buNone/>
            </a:pPr>
            <a:r>
              <a:rPr lang="en-US" altLang="ja-JP" sz="4000" dirty="0">
                <a:latin typeface="Century" panose="02040604050505020304" pitchFamily="18" charset="0"/>
              </a:rPr>
              <a:t>② Sure, but can you wait a minute?</a:t>
            </a:r>
          </a:p>
          <a:p>
            <a:pPr marL="0" indent="0">
              <a:lnSpc>
                <a:spcPct val="150000"/>
              </a:lnSpc>
              <a:buNone/>
            </a:pPr>
            <a:r>
              <a:rPr lang="en-US" altLang="ja-JP" sz="4000" dirty="0">
                <a:latin typeface="Century" panose="02040604050505020304" pitchFamily="18" charset="0"/>
              </a:rPr>
              <a:t>③ Why don’t you use yours?</a:t>
            </a:r>
          </a:p>
          <a:p>
            <a:pPr marL="0" indent="0">
              <a:lnSpc>
                <a:spcPct val="150000"/>
              </a:lnSpc>
              <a:buNone/>
            </a:pPr>
            <a:r>
              <a:rPr lang="en-US" altLang="ja-JP" sz="4000" dirty="0">
                <a:latin typeface="Century" panose="02040604050505020304" pitchFamily="18" charset="0"/>
              </a:rPr>
              <a:t>④ Yes, I forgot to bring mine today, too.</a:t>
            </a:r>
            <a:endParaRPr lang="ja-JP" altLang="en-US" sz="4000" dirty="0">
              <a:latin typeface="Century" panose="02040604050505020304" pitchFamily="18" charset="0"/>
            </a:endParaRPr>
          </a:p>
        </p:txBody>
      </p:sp>
      <p:pic>
        <p:nvPicPr>
          <p:cNvPr id="2" name="2016A07">
            <a:hlinkClick r:id="" action="ppaction://media"/>
            <a:extLst>
              <a:ext uri="{FF2B5EF4-FFF2-40B4-BE49-F238E27FC236}">
                <a16:creationId xmlns:a16="http://schemas.microsoft.com/office/drawing/2014/main" id="{12BB9726-0BA5-4E3F-B69F-9F5A505EA99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79625" y="5988907"/>
            <a:ext cx="609600" cy="609600"/>
          </a:xfrm>
          <a:prstGeom prst="rect">
            <a:avLst/>
          </a:prstGeom>
        </p:spPr>
      </p:pic>
    </p:spTree>
    <p:extLst>
      <p:ext uri="{BB962C8B-B14F-4D97-AF65-F5344CB8AC3E}">
        <p14:creationId xmlns:p14="http://schemas.microsoft.com/office/powerpoint/2010/main" val="22974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7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What does the word “xenophobia” mean?</a:t>
            </a:r>
          </a:p>
          <a:p>
            <a:pPr marL="360000" indent="-360000">
              <a:lnSpc>
                <a:spcPct val="15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Hmm, why don’t you look it up in the dictionary?</a:t>
            </a:r>
          </a:p>
          <a:p>
            <a:pPr marL="360000" indent="-360000">
              <a:lnSpc>
                <a:spcPct val="15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Can I borrow yours? I forgot mine today.</a:t>
            </a:r>
          </a:p>
        </p:txBody>
      </p:sp>
      <p:pic>
        <p:nvPicPr>
          <p:cNvPr id="2" name="2016A07">
            <a:hlinkClick r:id="" action="ppaction://media"/>
            <a:extLst>
              <a:ext uri="{FF2B5EF4-FFF2-40B4-BE49-F238E27FC236}">
                <a16:creationId xmlns:a16="http://schemas.microsoft.com/office/drawing/2014/main" id="{FD9E3976-109C-4342-BA46-7CDAFE87466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78219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247136"/>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8</a:t>
            </a:r>
          </a:p>
          <a:p>
            <a:pPr marL="360000" indent="-360000">
              <a:lnSpc>
                <a:spcPct val="150000"/>
              </a:lnSpc>
              <a:buNone/>
            </a:pPr>
            <a:r>
              <a:rPr lang="en-US" altLang="ja-JP" sz="4000" dirty="0">
                <a:latin typeface="Century" panose="02040604050505020304" pitchFamily="18" charset="0"/>
              </a:rPr>
              <a:t>① I don’t know in centimeters.</a:t>
            </a:r>
          </a:p>
          <a:p>
            <a:pPr marL="360000" indent="-360000">
              <a:lnSpc>
                <a:spcPct val="150000"/>
              </a:lnSpc>
              <a:buNone/>
            </a:pPr>
            <a:r>
              <a:rPr lang="en-US" altLang="ja-JP" sz="4000" dirty="0">
                <a:latin typeface="Century" panose="02040604050505020304" pitchFamily="18" charset="0"/>
              </a:rPr>
              <a:t>② I think I’m taller than that.</a:t>
            </a:r>
          </a:p>
          <a:p>
            <a:pPr marL="360000" indent="-360000">
              <a:lnSpc>
                <a:spcPct val="150000"/>
              </a:lnSpc>
              <a:buNone/>
            </a:pPr>
            <a:r>
              <a:rPr lang="en-US" altLang="ja-JP" sz="4000" dirty="0">
                <a:latin typeface="Century" panose="02040604050505020304" pitchFamily="18" charset="0"/>
              </a:rPr>
              <a:t>③ One foot is 12 inches.</a:t>
            </a:r>
          </a:p>
          <a:p>
            <a:pPr marL="360000" indent="-360000">
              <a:lnSpc>
                <a:spcPct val="150000"/>
              </a:lnSpc>
              <a:buNone/>
            </a:pPr>
            <a:r>
              <a:rPr lang="en-US" altLang="ja-JP" sz="4000" dirty="0">
                <a:latin typeface="Century" panose="02040604050505020304" pitchFamily="18" charset="0"/>
              </a:rPr>
              <a:t>④ One meter is 100 centimeters.</a:t>
            </a:r>
          </a:p>
        </p:txBody>
      </p:sp>
      <p:pic>
        <p:nvPicPr>
          <p:cNvPr id="2" name="2016A08">
            <a:hlinkClick r:id="" action="ppaction://media"/>
            <a:extLst>
              <a:ext uri="{FF2B5EF4-FFF2-40B4-BE49-F238E27FC236}">
                <a16:creationId xmlns:a16="http://schemas.microsoft.com/office/drawing/2014/main" id="{247C9BEC-875D-47B2-8F6D-3EA2A68E9B0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74423" y="6046574"/>
            <a:ext cx="609600" cy="609600"/>
          </a:xfrm>
          <a:prstGeom prst="rect">
            <a:avLst/>
          </a:prstGeom>
        </p:spPr>
      </p:pic>
    </p:spTree>
    <p:extLst>
      <p:ext uri="{BB962C8B-B14F-4D97-AF65-F5344CB8AC3E}">
        <p14:creationId xmlns:p14="http://schemas.microsoft.com/office/powerpoint/2010/main" val="254381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6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8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Hello, I’d like to make a dinner reservation for 7 o’clock tonight.</a:t>
            </a:r>
          </a:p>
          <a:p>
            <a:pPr marL="360000" indent="-360000">
              <a:lnSpc>
                <a:spcPct val="15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OK, for how many people?</a:t>
            </a:r>
          </a:p>
          <a:p>
            <a:pPr marL="360000" indent="-360000">
              <a:lnSpc>
                <a:spcPct val="15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Let’s see, there will be eight of us.</a:t>
            </a:r>
          </a:p>
        </p:txBody>
      </p:sp>
      <p:pic>
        <p:nvPicPr>
          <p:cNvPr id="2" name="2016A08">
            <a:hlinkClick r:id="" action="ppaction://media"/>
            <a:extLst>
              <a:ext uri="{FF2B5EF4-FFF2-40B4-BE49-F238E27FC236}">
                <a16:creationId xmlns:a16="http://schemas.microsoft.com/office/drawing/2014/main" id="{0956D39C-2F63-4F11-951C-CFE5D9E688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95123" y="5946287"/>
            <a:ext cx="609600" cy="609600"/>
          </a:xfrm>
          <a:prstGeom prst="rect">
            <a:avLst/>
          </a:prstGeom>
        </p:spPr>
      </p:pic>
    </p:spTree>
    <p:extLst>
      <p:ext uri="{BB962C8B-B14F-4D97-AF65-F5344CB8AC3E}">
        <p14:creationId xmlns:p14="http://schemas.microsoft.com/office/powerpoint/2010/main" val="112081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6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2267465"/>
            <a:ext cx="11627708" cy="2323069"/>
          </a:xfrm>
        </p:spPr>
        <p:txBody>
          <a:bodyPr>
            <a:normAutofit/>
          </a:bodyPr>
          <a:lstStyle/>
          <a:p>
            <a:pPr marL="0" indent="0" algn="just">
              <a:buNone/>
            </a:pPr>
            <a:r>
              <a:rPr lang="ja-JP" altLang="en-US" sz="4000" dirty="0"/>
              <a:t>第</a:t>
            </a:r>
            <a:r>
              <a:rPr lang="en-US" altLang="ja-JP" sz="4000" dirty="0"/>
              <a:t>1</a:t>
            </a:r>
            <a:r>
              <a:rPr lang="ja-JP" altLang="en-US" sz="4000" dirty="0"/>
              <a:t>問は問</a:t>
            </a:r>
            <a:r>
              <a:rPr lang="en-US" altLang="ja-JP" sz="4000" dirty="0"/>
              <a:t>1</a:t>
            </a:r>
            <a:r>
              <a:rPr lang="ja-JP" altLang="en-US" sz="4000" dirty="0"/>
              <a:t>から問</a:t>
            </a:r>
            <a:r>
              <a:rPr lang="en-US" altLang="ja-JP" sz="4000" dirty="0"/>
              <a:t>6</a:t>
            </a:r>
            <a:r>
              <a:rPr lang="ja-JP" altLang="en-US" sz="4000" dirty="0" err="1"/>
              <a:t>までの</a:t>
            </a:r>
            <a:r>
              <a:rPr lang="en-US" altLang="ja-JP" sz="4000" dirty="0"/>
              <a:t>6</a:t>
            </a:r>
            <a:r>
              <a:rPr lang="ja-JP" altLang="en-US" sz="4000" dirty="0"/>
              <a:t>問です。それぞれの問いについて対話を聞き、答えとして最も適切なものを、四つの選択肢</a:t>
            </a:r>
            <a:r>
              <a:rPr lang="en-US" altLang="ja-JP" sz="4000" dirty="0"/>
              <a:t>(①~④)</a:t>
            </a:r>
            <a:r>
              <a:rPr lang="ja-JP" altLang="en-US" sz="4000" dirty="0"/>
              <a:t>のうちから一つずつ選びなさい。</a:t>
            </a:r>
            <a:endParaRPr kumimoji="1" lang="ja-JP" altLang="en-US" sz="4000" dirty="0"/>
          </a:p>
        </p:txBody>
      </p:sp>
    </p:spTree>
    <p:extLst>
      <p:ext uri="{BB962C8B-B14F-4D97-AF65-F5344CB8AC3E}">
        <p14:creationId xmlns:p14="http://schemas.microsoft.com/office/powerpoint/2010/main" val="3643456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9</a:t>
            </a:r>
          </a:p>
          <a:p>
            <a:pPr marL="360000" indent="-360000">
              <a:lnSpc>
                <a:spcPct val="150000"/>
              </a:lnSpc>
              <a:buNone/>
            </a:pPr>
            <a:r>
              <a:rPr lang="en-US" altLang="ja-JP" sz="4000" dirty="0">
                <a:latin typeface="Century" panose="02040604050505020304" pitchFamily="18" charset="0"/>
              </a:rPr>
              <a:t>① All right. Why were you running?</a:t>
            </a:r>
          </a:p>
          <a:p>
            <a:pPr marL="360000" indent="-360000">
              <a:lnSpc>
                <a:spcPct val="150000"/>
              </a:lnSpc>
              <a:buNone/>
            </a:pPr>
            <a:r>
              <a:rPr lang="en-US" altLang="ja-JP" sz="4000" dirty="0">
                <a:latin typeface="Century" panose="02040604050505020304" pitchFamily="18" charset="0"/>
              </a:rPr>
              <a:t>② Didn’t you recognize her?</a:t>
            </a:r>
          </a:p>
          <a:p>
            <a:pPr marL="360000" indent="-360000">
              <a:lnSpc>
                <a:spcPct val="150000"/>
              </a:lnSpc>
              <a:buNone/>
            </a:pPr>
            <a:r>
              <a:rPr lang="en-US" altLang="ja-JP" sz="4000" dirty="0">
                <a:latin typeface="Century" panose="02040604050505020304" pitchFamily="18" charset="0"/>
              </a:rPr>
              <a:t>③ Oh, right. So what did she say?</a:t>
            </a:r>
          </a:p>
          <a:p>
            <a:pPr marL="360000" indent="-360000">
              <a:lnSpc>
                <a:spcPct val="150000"/>
              </a:lnSpc>
              <a:buNone/>
            </a:pPr>
            <a:r>
              <a:rPr lang="en-US" altLang="ja-JP" sz="4000" dirty="0">
                <a:latin typeface="Century" panose="02040604050505020304" pitchFamily="18" charset="0"/>
              </a:rPr>
              <a:t>④ Why didn’t you meet her yesterday?</a:t>
            </a:r>
          </a:p>
        </p:txBody>
      </p:sp>
      <p:pic>
        <p:nvPicPr>
          <p:cNvPr id="2" name="2016A09">
            <a:hlinkClick r:id="" action="ppaction://media"/>
            <a:extLst>
              <a:ext uri="{FF2B5EF4-FFF2-40B4-BE49-F238E27FC236}">
                <a16:creationId xmlns:a16="http://schemas.microsoft.com/office/drawing/2014/main" id="{653F795F-2CB2-42DD-9A2F-F2A4E2B8F5B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61785"/>
            <a:ext cx="609600" cy="609600"/>
          </a:xfrm>
          <a:prstGeom prst="rect">
            <a:avLst/>
          </a:prstGeom>
        </p:spPr>
      </p:pic>
    </p:spTree>
    <p:extLst>
      <p:ext uri="{BB962C8B-B14F-4D97-AF65-F5344CB8AC3E}">
        <p14:creationId xmlns:p14="http://schemas.microsoft.com/office/powerpoint/2010/main" val="380759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5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9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Guess what? I ran into Emily yesterday and she told me that you…</a:t>
            </a:r>
          </a:p>
          <a:p>
            <a:pPr marL="360000" indent="-360000">
              <a:lnSpc>
                <a:spcPct val="15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Uh… excuse me, but which Emily was it?</a:t>
            </a:r>
          </a:p>
          <a:p>
            <a:pPr marL="360000" indent="-360000">
              <a:lnSpc>
                <a:spcPct val="15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The one from Toronto.</a:t>
            </a:r>
          </a:p>
        </p:txBody>
      </p:sp>
      <p:pic>
        <p:nvPicPr>
          <p:cNvPr id="2" name="2016A09">
            <a:hlinkClick r:id="" action="ppaction://media"/>
            <a:extLst>
              <a:ext uri="{FF2B5EF4-FFF2-40B4-BE49-F238E27FC236}">
                <a16:creationId xmlns:a16="http://schemas.microsoft.com/office/drawing/2014/main" id="{71C01022-899E-4CDE-88A2-B87951ADB64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754131"/>
            <a:ext cx="609600" cy="609600"/>
          </a:xfrm>
          <a:prstGeom prst="rect">
            <a:avLst/>
          </a:prstGeom>
        </p:spPr>
      </p:pic>
    </p:spTree>
    <p:extLst>
      <p:ext uri="{BB962C8B-B14F-4D97-AF65-F5344CB8AC3E}">
        <p14:creationId xmlns:p14="http://schemas.microsoft.com/office/powerpoint/2010/main" val="136989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5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10</a:t>
            </a:r>
          </a:p>
          <a:p>
            <a:pPr marL="360000" indent="-360000">
              <a:lnSpc>
                <a:spcPct val="150000"/>
              </a:lnSpc>
              <a:buNone/>
            </a:pPr>
            <a:r>
              <a:rPr lang="en-US" altLang="ja-JP" sz="4000" dirty="0">
                <a:latin typeface="Century" panose="02040604050505020304" pitchFamily="18" charset="0"/>
              </a:rPr>
              <a:t>① Actually, I prefer jazz.</a:t>
            </a:r>
          </a:p>
          <a:p>
            <a:pPr marL="360000" indent="-360000">
              <a:lnSpc>
                <a:spcPct val="150000"/>
              </a:lnSpc>
              <a:buNone/>
            </a:pPr>
            <a:r>
              <a:rPr lang="en-US" altLang="ja-JP" sz="4000" dirty="0">
                <a:latin typeface="Century" panose="02040604050505020304" pitchFamily="18" charset="0"/>
              </a:rPr>
              <a:t>② In fact, I’m not always right.</a:t>
            </a:r>
          </a:p>
          <a:p>
            <a:pPr marL="360000" indent="-360000">
              <a:lnSpc>
                <a:spcPct val="150000"/>
              </a:lnSpc>
              <a:buNone/>
            </a:pPr>
            <a:r>
              <a:rPr lang="en-US" altLang="ja-JP" sz="4000" dirty="0">
                <a:latin typeface="Century" panose="02040604050505020304" pitchFamily="18" charset="0"/>
              </a:rPr>
              <a:t>③ It makes me feel like dancing.</a:t>
            </a:r>
          </a:p>
          <a:p>
            <a:pPr marL="360000" indent="-360000">
              <a:lnSpc>
                <a:spcPct val="150000"/>
              </a:lnSpc>
              <a:buNone/>
            </a:pPr>
            <a:r>
              <a:rPr lang="en-US" altLang="ja-JP" sz="4000" dirty="0">
                <a:latin typeface="Century" panose="02040604050505020304" pitchFamily="18" charset="0"/>
              </a:rPr>
              <a:t>④ Well, it’s my favorite kind.</a:t>
            </a:r>
          </a:p>
        </p:txBody>
      </p:sp>
      <p:pic>
        <p:nvPicPr>
          <p:cNvPr id="2" name="2016A10">
            <a:hlinkClick r:id="" action="ppaction://media"/>
            <a:extLst>
              <a:ext uri="{FF2B5EF4-FFF2-40B4-BE49-F238E27FC236}">
                <a16:creationId xmlns:a16="http://schemas.microsoft.com/office/drawing/2014/main" id="{0EA2E175-D878-4D71-8802-063750D082C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67256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2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10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You don’t like this kind of music, do you?</a:t>
            </a:r>
          </a:p>
          <a:p>
            <a:pPr marL="360000" indent="-360000">
              <a:lnSpc>
                <a:spcPct val="15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Not really. How did you know?</a:t>
            </a:r>
          </a:p>
          <a:p>
            <a:pPr marL="360000" indent="-360000">
              <a:lnSpc>
                <a:spcPct val="15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It was just a guess from your facial expression.</a:t>
            </a:r>
          </a:p>
        </p:txBody>
      </p:sp>
      <p:pic>
        <p:nvPicPr>
          <p:cNvPr id="2" name="2016A10">
            <a:hlinkClick r:id="" action="ppaction://media"/>
            <a:extLst>
              <a:ext uri="{FF2B5EF4-FFF2-40B4-BE49-F238E27FC236}">
                <a16:creationId xmlns:a16="http://schemas.microsoft.com/office/drawing/2014/main" id="{0ECE16DC-42C4-44A5-A923-E8683E2D819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754131"/>
            <a:ext cx="609600" cy="609600"/>
          </a:xfrm>
          <a:prstGeom prst="rect">
            <a:avLst/>
          </a:prstGeom>
        </p:spPr>
      </p:pic>
    </p:spTree>
    <p:extLst>
      <p:ext uri="{BB962C8B-B14F-4D97-AF65-F5344CB8AC3E}">
        <p14:creationId xmlns:p14="http://schemas.microsoft.com/office/powerpoint/2010/main" val="215414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2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11</a:t>
            </a:r>
          </a:p>
          <a:p>
            <a:pPr marL="360000" indent="-360000">
              <a:lnSpc>
                <a:spcPct val="150000"/>
              </a:lnSpc>
              <a:buNone/>
            </a:pPr>
            <a:r>
              <a:rPr lang="en-US" altLang="ja-JP" sz="4000" dirty="0">
                <a:latin typeface="Century" panose="02040604050505020304" pitchFamily="18" charset="0"/>
              </a:rPr>
              <a:t>① I’m not 20 years old yet.</a:t>
            </a:r>
          </a:p>
          <a:p>
            <a:pPr marL="360000" indent="-360000">
              <a:lnSpc>
                <a:spcPct val="150000"/>
              </a:lnSpc>
              <a:buNone/>
            </a:pPr>
            <a:r>
              <a:rPr lang="en-US" altLang="ja-JP" sz="4000" dirty="0">
                <a:latin typeface="Century" panose="02040604050505020304" pitchFamily="18" charset="0"/>
              </a:rPr>
              <a:t>② I’m not 21 years old yet.</a:t>
            </a:r>
          </a:p>
          <a:p>
            <a:pPr marL="360000" indent="-360000">
              <a:lnSpc>
                <a:spcPct val="150000"/>
              </a:lnSpc>
              <a:buNone/>
            </a:pPr>
            <a:r>
              <a:rPr lang="en-US" altLang="ja-JP" sz="4000" dirty="0">
                <a:latin typeface="Century" panose="02040604050505020304" pitchFamily="18" charset="0"/>
              </a:rPr>
              <a:t>③ I thought it was 18, like my country.</a:t>
            </a:r>
          </a:p>
          <a:p>
            <a:pPr marL="360000" indent="-360000">
              <a:lnSpc>
                <a:spcPct val="150000"/>
              </a:lnSpc>
              <a:buNone/>
            </a:pPr>
            <a:r>
              <a:rPr lang="en-US" altLang="ja-JP" sz="4000" dirty="0">
                <a:latin typeface="Century" panose="02040604050505020304" pitchFamily="18" charset="0"/>
              </a:rPr>
              <a:t>④ I thought it was 21, like my country.</a:t>
            </a:r>
          </a:p>
        </p:txBody>
      </p:sp>
      <p:pic>
        <p:nvPicPr>
          <p:cNvPr id="2" name="2016A11">
            <a:hlinkClick r:id="" action="ppaction://media"/>
            <a:extLst>
              <a:ext uri="{FF2B5EF4-FFF2-40B4-BE49-F238E27FC236}">
                <a16:creationId xmlns:a16="http://schemas.microsoft.com/office/drawing/2014/main" id="{5602F89E-4402-4713-BBD1-F261DC7C2D7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174595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11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Would you like some beer?</a:t>
            </a:r>
          </a:p>
          <a:p>
            <a:pPr marL="360000" indent="-360000">
              <a:lnSpc>
                <a:spcPct val="15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But, I’m only 20 years old.</a:t>
            </a:r>
          </a:p>
          <a:p>
            <a:pPr marL="360000" indent="-360000">
              <a:lnSpc>
                <a:spcPct val="15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If you’re 20, you can drink alcohol in Japan.</a:t>
            </a:r>
          </a:p>
        </p:txBody>
      </p:sp>
      <p:pic>
        <p:nvPicPr>
          <p:cNvPr id="2" name="2016A11">
            <a:hlinkClick r:id="" action="ppaction://media"/>
            <a:extLst>
              <a:ext uri="{FF2B5EF4-FFF2-40B4-BE49-F238E27FC236}">
                <a16:creationId xmlns:a16="http://schemas.microsoft.com/office/drawing/2014/main" id="{C728B9C9-DE83-4EB8-8322-91180F3B925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79625" y="5988907"/>
            <a:ext cx="609600" cy="609600"/>
          </a:xfrm>
          <a:prstGeom prst="rect">
            <a:avLst/>
          </a:prstGeom>
        </p:spPr>
      </p:pic>
    </p:spTree>
    <p:extLst>
      <p:ext uri="{BB962C8B-B14F-4D97-AF65-F5344CB8AC3E}">
        <p14:creationId xmlns:p14="http://schemas.microsoft.com/office/powerpoint/2010/main" val="94897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12 </a:t>
            </a:r>
          </a:p>
          <a:p>
            <a:pPr marL="360000" indent="-360000">
              <a:lnSpc>
                <a:spcPct val="150000"/>
              </a:lnSpc>
              <a:buNone/>
            </a:pPr>
            <a:r>
              <a:rPr lang="en-US" altLang="ja-JP" sz="4000" dirty="0">
                <a:latin typeface="Century" panose="02040604050505020304" pitchFamily="18" charset="0"/>
              </a:rPr>
              <a:t>① As long as you’re ready.</a:t>
            </a:r>
          </a:p>
          <a:p>
            <a:pPr marL="360000" indent="-360000">
              <a:lnSpc>
                <a:spcPct val="150000"/>
              </a:lnSpc>
              <a:buNone/>
            </a:pPr>
            <a:r>
              <a:rPr lang="en-US" altLang="ja-JP" sz="4000" dirty="0">
                <a:latin typeface="Century" panose="02040604050505020304" pitchFamily="18" charset="0"/>
              </a:rPr>
              <a:t>② Five minutes or so.</a:t>
            </a:r>
          </a:p>
          <a:p>
            <a:pPr marL="360000" indent="-360000">
              <a:lnSpc>
                <a:spcPct val="150000"/>
              </a:lnSpc>
              <a:buNone/>
            </a:pPr>
            <a:r>
              <a:rPr lang="en-US" altLang="ja-JP" sz="4000" dirty="0">
                <a:latin typeface="Century" panose="02040604050505020304" pitchFamily="18" charset="0"/>
              </a:rPr>
              <a:t>③ It’s 20 minutes long.</a:t>
            </a:r>
          </a:p>
          <a:p>
            <a:pPr marL="360000" indent="-360000">
              <a:lnSpc>
                <a:spcPct val="150000"/>
              </a:lnSpc>
              <a:buNone/>
            </a:pPr>
            <a:r>
              <a:rPr lang="en-US" altLang="ja-JP" sz="4000" dirty="0">
                <a:latin typeface="Century" panose="02040604050505020304" pitchFamily="18" charset="0"/>
              </a:rPr>
              <a:t>④ We need 30 slides.</a:t>
            </a:r>
          </a:p>
        </p:txBody>
      </p:sp>
      <p:pic>
        <p:nvPicPr>
          <p:cNvPr id="2" name="2016A12">
            <a:hlinkClick r:id="" action="ppaction://media"/>
            <a:extLst>
              <a:ext uri="{FF2B5EF4-FFF2-40B4-BE49-F238E27FC236}">
                <a16:creationId xmlns:a16="http://schemas.microsoft.com/office/drawing/2014/main" id="{8F0264EF-C0B8-4808-869C-C50E06AE64E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48801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7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12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What else should we get for the party?</a:t>
            </a:r>
          </a:p>
          <a:p>
            <a:pPr marL="360000" indent="-360000">
              <a:lnSpc>
                <a:spcPct val="15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This fried chicken looks delicious, and it’s 30% off.</a:t>
            </a:r>
          </a:p>
          <a:p>
            <a:pPr marL="360000" indent="-360000">
              <a:lnSpc>
                <a:spcPct val="15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But if we wait till 7:00, they’ll discount it to half price.</a:t>
            </a:r>
          </a:p>
        </p:txBody>
      </p:sp>
      <p:pic>
        <p:nvPicPr>
          <p:cNvPr id="2" name="2016A12">
            <a:hlinkClick r:id="" action="ppaction://media"/>
            <a:extLst>
              <a:ext uri="{FF2B5EF4-FFF2-40B4-BE49-F238E27FC236}">
                <a16:creationId xmlns:a16="http://schemas.microsoft.com/office/drawing/2014/main" id="{373AF6DE-3214-4E81-9D83-265001BC7EC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760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7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13 </a:t>
            </a:r>
          </a:p>
          <a:p>
            <a:pPr marL="360000" indent="-360000">
              <a:lnSpc>
                <a:spcPct val="150000"/>
              </a:lnSpc>
              <a:buNone/>
            </a:pPr>
            <a:r>
              <a:rPr lang="en-US" altLang="ja-JP" sz="4000" dirty="0">
                <a:latin typeface="Century" panose="02040604050505020304" pitchFamily="18" charset="0"/>
              </a:rPr>
              <a:t>① So will I.</a:t>
            </a:r>
          </a:p>
          <a:p>
            <a:pPr marL="360000" indent="-360000">
              <a:lnSpc>
                <a:spcPct val="150000"/>
              </a:lnSpc>
              <a:buNone/>
            </a:pPr>
            <a:r>
              <a:rPr lang="en-US" altLang="ja-JP" sz="4000" dirty="0">
                <a:latin typeface="Century" panose="02040604050505020304" pitchFamily="18" charset="0"/>
              </a:rPr>
              <a:t>② So will you.</a:t>
            </a:r>
          </a:p>
          <a:p>
            <a:pPr marL="360000" indent="-360000">
              <a:lnSpc>
                <a:spcPct val="150000"/>
              </a:lnSpc>
              <a:buNone/>
            </a:pPr>
            <a:r>
              <a:rPr lang="en-US" altLang="ja-JP" sz="4000" dirty="0">
                <a:latin typeface="Century" panose="02040604050505020304" pitchFamily="18" charset="0"/>
              </a:rPr>
              <a:t>③ Why won’t I?</a:t>
            </a:r>
          </a:p>
          <a:p>
            <a:pPr marL="360000" indent="-360000">
              <a:lnSpc>
                <a:spcPct val="150000"/>
              </a:lnSpc>
              <a:buNone/>
            </a:pPr>
            <a:r>
              <a:rPr lang="en-US" altLang="ja-JP" sz="4000" dirty="0">
                <a:latin typeface="Century" panose="02040604050505020304" pitchFamily="18" charset="0"/>
              </a:rPr>
              <a:t>④ Why won’t you?</a:t>
            </a:r>
          </a:p>
        </p:txBody>
      </p:sp>
      <p:pic>
        <p:nvPicPr>
          <p:cNvPr id="2" name="2016A13">
            <a:hlinkClick r:id="" action="ppaction://media"/>
            <a:extLst>
              <a:ext uri="{FF2B5EF4-FFF2-40B4-BE49-F238E27FC236}">
                <a16:creationId xmlns:a16="http://schemas.microsoft.com/office/drawing/2014/main" id="{D010319F-A7B1-4ECB-8624-18A59FAE9E5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819999"/>
            <a:ext cx="609600" cy="609600"/>
          </a:xfrm>
          <a:prstGeom prst="rect">
            <a:avLst/>
          </a:prstGeom>
        </p:spPr>
      </p:pic>
    </p:spTree>
    <p:extLst>
      <p:ext uri="{BB962C8B-B14F-4D97-AF65-F5344CB8AC3E}">
        <p14:creationId xmlns:p14="http://schemas.microsoft.com/office/powerpoint/2010/main" val="400466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13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Summer vacation will be over soon.</a:t>
            </a:r>
          </a:p>
          <a:p>
            <a:pPr marL="360000" indent="-360000">
              <a:lnSpc>
                <a:spcPct val="15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Have you been enjoying yourself?</a:t>
            </a:r>
          </a:p>
          <a:p>
            <a:pPr marL="360000" indent="-360000">
              <a:lnSpc>
                <a:spcPct val="15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Yeah, Grandma, but I won’t be able to sleep much this week.</a:t>
            </a:r>
          </a:p>
        </p:txBody>
      </p:sp>
      <p:pic>
        <p:nvPicPr>
          <p:cNvPr id="2" name="2016A13">
            <a:hlinkClick r:id="" action="ppaction://media"/>
            <a:extLst>
              <a:ext uri="{FF2B5EF4-FFF2-40B4-BE49-F238E27FC236}">
                <a16:creationId xmlns:a16="http://schemas.microsoft.com/office/drawing/2014/main" id="{DD837AD9-39FB-4AFB-90CE-48AB123DE9F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773504"/>
            <a:ext cx="609600" cy="609600"/>
          </a:xfrm>
          <a:prstGeom prst="rect">
            <a:avLst/>
          </a:prstGeom>
        </p:spPr>
      </p:pic>
    </p:spTree>
    <p:extLst>
      <p:ext uri="{BB962C8B-B14F-4D97-AF65-F5344CB8AC3E}">
        <p14:creationId xmlns:p14="http://schemas.microsoft.com/office/powerpoint/2010/main" val="216445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0" indent="0">
              <a:buNone/>
            </a:pPr>
            <a:r>
              <a:rPr lang="ja-JP" altLang="en-US" sz="3800" dirty="0">
                <a:latin typeface="Century" panose="02040604050505020304" pitchFamily="18" charset="0"/>
              </a:rPr>
              <a:t>問</a:t>
            </a:r>
            <a:r>
              <a:rPr lang="en-US" altLang="ja-JP" sz="3800" dirty="0">
                <a:latin typeface="Century" panose="02040604050505020304" pitchFamily="18" charset="0"/>
              </a:rPr>
              <a:t>1 Which is the new school flag?</a:t>
            </a:r>
          </a:p>
          <a:p>
            <a:pPr marL="0" indent="0">
              <a:buNone/>
            </a:pPr>
            <a:endParaRPr lang="en-US" altLang="ja-JP" sz="3800" dirty="0">
              <a:latin typeface="Century" panose="02040604050505020304" pitchFamily="18" charset="0"/>
            </a:endParaRPr>
          </a:p>
          <a:p>
            <a:pPr marL="0" indent="0">
              <a:buNone/>
            </a:pPr>
            <a:endParaRPr lang="en-US" altLang="ja-JP" sz="3800" dirty="0">
              <a:latin typeface="Century" panose="02040604050505020304" pitchFamily="18" charset="0"/>
            </a:endParaRPr>
          </a:p>
          <a:p>
            <a:pPr marL="0" indent="0">
              <a:buNone/>
            </a:pPr>
            <a:endParaRPr lang="en-US" altLang="ja-JP" sz="3800" dirty="0">
              <a:latin typeface="Century" panose="02040604050505020304" pitchFamily="18" charset="0"/>
            </a:endParaRPr>
          </a:p>
          <a:p>
            <a:pPr marL="0" indent="0">
              <a:buNone/>
            </a:pPr>
            <a:endParaRPr lang="en-US" altLang="ja-JP" sz="3800" dirty="0">
              <a:latin typeface="Century" panose="02040604050505020304" pitchFamily="18" charset="0"/>
            </a:endParaRPr>
          </a:p>
          <a:p>
            <a:pPr marL="0" indent="0">
              <a:buNone/>
            </a:pPr>
            <a:endParaRPr lang="en-US" altLang="ja-JP" sz="4000" dirty="0">
              <a:latin typeface="Century" panose="02040604050505020304" pitchFamily="18" charset="0"/>
            </a:endParaRPr>
          </a:p>
        </p:txBody>
      </p:sp>
      <p:pic>
        <p:nvPicPr>
          <p:cNvPr id="4" name="図 3">
            <a:extLst>
              <a:ext uri="{FF2B5EF4-FFF2-40B4-BE49-F238E27FC236}">
                <a16:creationId xmlns:a16="http://schemas.microsoft.com/office/drawing/2014/main" id="{9FBF8B3B-2847-4033-9FA5-305FF73FEA5F}"/>
              </a:ext>
            </a:extLst>
          </p:cNvPr>
          <p:cNvPicPr>
            <a:picLocks noChangeAspect="1"/>
          </p:cNvPicPr>
          <p:nvPr/>
        </p:nvPicPr>
        <p:blipFill rotWithShape="1">
          <a:blip r:embed="rId4"/>
          <a:srcRect l="378" t="945" r="511" b="936"/>
          <a:stretch/>
        </p:blipFill>
        <p:spPr>
          <a:xfrm>
            <a:off x="2738211" y="836561"/>
            <a:ext cx="6715578" cy="5761946"/>
          </a:xfrm>
          <a:prstGeom prst="rect">
            <a:avLst/>
          </a:prstGeom>
        </p:spPr>
      </p:pic>
      <p:pic>
        <p:nvPicPr>
          <p:cNvPr id="2" name="2016A01">
            <a:hlinkClick r:id="" action="ppaction://media"/>
            <a:extLst>
              <a:ext uri="{FF2B5EF4-FFF2-40B4-BE49-F238E27FC236}">
                <a16:creationId xmlns:a16="http://schemas.microsoft.com/office/drawing/2014/main" id="{59CF9E8F-5E74-4869-BCA0-BF7FB370D5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353234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14 What is the man going to do for his mother’s birthday?</a:t>
            </a:r>
          </a:p>
          <a:p>
            <a:pPr marL="360000" indent="-360000">
              <a:lnSpc>
                <a:spcPct val="150000"/>
              </a:lnSpc>
              <a:buNone/>
            </a:pPr>
            <a:r>
              <a:rPr lang="en-US" altLang="ja-JP" sz="4000" dirty="0">
                <a:latin typeface="Century" panose="02040604050505020304" pitchFamily="18" charset="0"/>
              </a:rPr>
              <a:t>① Cook her French dishes.</a:t>
            </a:r>
          </a:p>
          <a:p>
            <a:pPr marL="360000" indent="-360000">
              <a:lnSpc>
                <a:spcPct val="150000"/>
              </a:lnSpc>
              <a:buNone/>
            </a:pPr>
            <a:r>
              <a:rPr lang="en-US" altLang="ja-JP" sz="4000" dirty="0">
                <a:latin typeface="Century" panose="02040604050505020304" pitchFamily="18" charset="0"/>
              </a:rPr>
              <a:t>② Give her a bottle of wine.</a:t>
            </a:r>
          </a:p>
          <a:p>
            <a:pPr marL="360000" indent="-360000">
              <a:lnSpc>
                <a:spcPct val="150000"/>
              </a:lnSpc>
              <a:buNone/>
            </a:pPr>
            <a:r>
              <a:rPr lang="en-US" altLang="ja-JP" sz="4000" dirty="0">
                <a:latin typeface="Century" panose="02040604050505020304" pitchFamily="18" charset="0"/>
              </a:rPr>
              <a:t>③ Give her some nice flowers.</a:t>
            </a:r>
          </a:p>
          <a:p>
            <a:pPr marL="360000" indent="-360000">
              <a:lnSpc>
                <a:spcPct val="150000"/>
              </a:lnSpc>
              <a:buNone/>
            </a:pPr>
            <a:r>
              <a:rPr lang="en-US" altLang="ja-JP" sz="4000" dirty="0">
                <a:latin typeface="Century" panose="02040604050505020304" pitchFamily="18" charset="0"/>
              </a:rPr>
              <a:t>④ Take her out to a restaurant.</a:t>
            </a:r>
          </a:p>
        </p:txBody>
      </p:sp>
      <p:pic>
        <p:nvPicPr>
          <p:cNvPr id="2" name="2016A14">
            <a:hlinkClick r:id="" action="ppaction://media"/>
            <a:extLst>
              <a:ext uri="{FF2B5EF4-FFF2-40B4-BE49-F238E27FC236}">
                <a16:creationId xmlns:a16="http://schemas.microsoft.com/office/drawing/2014/main" id="{A942E140-926B-4E8C-A40E-25669FEE80D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4720" y="5835497"/>
            <a:ext cx="609600" cy="609600"/>
          </a:xfrm>
          <a:prstGeom prst="rect">
            <a:avLst/>
          </a:prstGeom>
        </p:spPr>
      </p:pic>
    </p:spTree>
    <p:extLst>
      <p:ext uri="{BB962C8B-B14F-4D97-AF65-F5344CB8AC3E}">
        <p14:creationId xmlns:p14="http://schemas.microsoft.com/office/powerpoint/2010/main" val="151552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2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lnSpcReduction="10000"/>
          </a:bodyPr>
          <a:lstStyle/>
          <a:p>
            <a:pPr marL="360000" indent="-360000">
              <a:lnSpc>
                <a:spcPct val="11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14 </a:t>
            </a:r>
            <a:r>
              <a:rPr lang="ja-JP" altLang="en-US" sz="4000" dirty="0">
                <a:latin typeface="Century" panose="02040604050505020304" pitchFamily="18" charset="0"/>
              </a:rPr>
              <a:t>正解</a:t>
            </a:r>
            <a:r>
              <a:rPr lang="en-US" altLang="ja-JP" sz="4000" dirty="0">
                <a:latin typeface="Century" panose="02040604050505020304" pitchFamily="18" charset="0"/>
              </a:rPr>
              <a:t> </a:t>
            </a:r>
            <a:r>
              <a:rPr lang="ja-JP" altLang="en-US" sz="4000" dirty="0">
                <a:latin typeface="Century" panose="02040604050505020304" pitchFamily="18" charset="0"/>
              </a:rPr>
              <a:t>④</a:t>
            </a:r>
            <a:endParaRPr lang="en-US" altLang="ja-JP" sz="4000" dirty="0">
              <a:latin typeface="Century" panose="02040604050505020304" pitchFamily="18" charset="0"/>
            </a:endParaRPr>
          </a:p>
          <a:p>
            <a:pPr marL="360000" indent="-360000">
              <a:lnSpc>
                <a:spcPct val="11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I don’t know what to get for my mother’s birthday.</a:t>
            </a:r>
          </a:p>
          <a:p>
            <a:pPr marL="360000" indent="-360000">
              <a:lnSpc>
                <a:spcPct val="11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Flowers are always nice.</a:t>
            </a:r>
          </a:p>
          <a:p>
            <a:pPr marL="360000" indent="-360000">
              <a:lnSpc>
                <a:spcPct val="11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Well, I don’t want to give them again this year.</a:t>
            </a:r>
          </a:p>
          <a:p>
            <a:pPr marL="360000" indent="-360000">
              <a:lnSpc>
                <a:spcPct val="11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I surprised my mother with lunch at a nice French restaurant, and she loved it.</a:t>
            </a:r>
          </a:p>
          <a:p>
            <a:pPr marL="360000" indent="-360000">
              <a:lnSpc>
                <a:spcPct val="11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That’s what I’ll do! She enjoys good food and wine.</a:t>
            </a:r>
          </a:p>
        </p:txBody>
      </p:sp>
      <p:pic>
        <p:nvPicPr>
          <p:cNvPr id="2" name="2016A14">
            <a:hlinkClick r:id="" action="ppaction://media"/>
            <a:extLst>
              <a:ext uri="{FF2B5EF4-FFF2-40B4-BE49-F238E27FC236}">
                <a16:creationId xmlns:a16="http://schemas.microsoft.com/office/drawing/2014/main" id="{DFCF82B7-C733-4A86-BDAB-1C5FDE44599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77283"/>
            <a:ext cx="609600" cy="609600"/>
          </a:xfrm>
          <a:prstGeom prst="rect">
            <a:avLst/>
          </a:prstGeom>
        </p:spPr>
      </p:pic>
    </p:spTree>
    <p:extLst>
      <p:ext uri="{BB962C8B-B14F-4D97-AF65-F5344CB8AC3E}">
        <p14:creationId xmlns:p14="http://schemas.microsoft.com/office/powerpoint/2010/main" val="374867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2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15 Why is the woman unhappy with the man’s new shirt?</a:t>
            </a:r>
          </a:p>
          <a:p>
            <a:pPr marL="360000" indent="-360000">
              <a:lnSpc>
                <a:spcPct val="150000"/>
              </a:lnSpc>
              <a:buNone/>
            </a:pPr>
            <a:r>
              <a:rPr lang="en-US" altLang="ja-JP" sz="4000" dirty="0">
                <a:latin typeface="Century" panose="02040604050505020304" pitchFamily="18" charset="0"/>
              </a:rPr>
              <a:t>① It’s too expensive for him.</a:t>
            </a:r>
          </a:p>
          <a:p>
            <a:pPr marL="360000" indent="-360000">
              <a:lnSpc>
                <a:spcPct val="150000"/>
              </a:lnSpc>
              <a:buNone/>
            </a:pPr>
            <a:r>
              <a:rPr lang="en-US" altLang="ja-JP" sz="4000" dirty="0">
                <a:latin typeface="Century" panose="02040604050505020304" pitchFamily="18" charset="0"/>
              </a:rPr>
              <a:t>② It’s too large for him.</a:t>
            </a:r>
          </a:p>
          <a:p>
            <a:pPr marL="360000" indent="-360000">
              <a:lnSpc>
                <a:spcPct val="150000"/>
              </a:lnSpc>
              <a:buNone/>
            </a:pPr>
            <a:r>
              <a:rPr lang="en-US" altLang="ja-JP" sz="4000" dirty="0">
                <a:latin typeface="Century" panose="02040604050505020304" pitchFamily="18" charset="0"/>
              </a:rPr>
              <a:t>③ It’s too much like one he already has.</a:t>
            </a:r>
          </a:p>
          <a:p>
            <a:pPr marL="360000" indent="-360000">
              <a:lnSpc>
                <a:spcPct val="150000"/>
              </a:lnSpc>
              <a:buNone/>
            </a:pPr>
            <a:r>
              <a:rPr lang="en-US" altLang="ja-JP" sz="4000" dirty="0">
                <a:latin typeface="Century" panose="02040604050505020304" pitchFamily="18" charset="0"/>
              </a:rPr>
              <a:t>④ It’s too similar to one of her shirts.</a:t>
            </a:r>
          </a:p>
        </p:txBody>
      </p:sp>
      <p:pic>
        <p:nvPicPr>
          <p:cNvPr id="2" name="2016A15">
            <a:hlinkClick r:id="" action="ppaction://media"/>
            <a:extLst>
              <a:ext uri="{FF2B5EF4-FFF2-40B4-BE49-F238E27FC236}">
                <a16:creationId xmlns:a16="http://schemas.microsoft.com/office/drawing/2014/main" id="{E956BE4B-B585-48D5-9356-F98526B7C5A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90677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4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85000" lnSpcReduction="20000"/>
          </a:bodyPr>
          <a:lstStyle/>
          <a:p>
            <a:pPr marL="360000" indent="-360000">
              <a:lnSpc>
                <a:spcPct val="12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15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nSpc>
                <a:spcPct val="12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Guess what I bought myself today.</a:t>
            </a:r>
          </a:p>
          <a:p>
            <a:pPr marL="360000" indent="-360000">
              <a:lnSpc>
                <a:spcPct val="12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Another shirt?</a:t>
            </a:r>
          </a:p>
          <a:p>
            <a:pPr marL="360000" indent="-360000">
              <a:lnSpc>
                <a:spcPct val="12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Yes, they had a big sale!</a:t>
            </a:r>
          </a:p>
          <a:p>
            <a:pPr marL="360000" indent="-360000">
              <a:lnSpc>
                <a:spcPct val="12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Let me see. Are you kidding me?!</a:t>
            </a:r>
          </a:p>
          <a:p>
            <a:pPr marL="360000" indent="-360000">
              <a:lnSpc>
                <a:spcPct val="12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What’s wrong with it?</a:t>
            </a:r>
          </a:p>
          <a:p>
            <a:pPr marL="360000" indent="-360000">
              <a:lnSpc>
                <a:spcPct val="12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You bought one with the same pattern last month.</a:t>
            </a:r>
          </a:p>
          <a:p>
            <a:pPr marL="360000" indent="-360000">
              <a:lnSpc>
                <a:spcPct val="12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But this one has long sleeves.</a:t>
            </a:r>
          </a:p>
          <a:p>
            <a:pPr marL="360000" indent="-360000">
              <a:lnSpc>
                <a:spcPct val="12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Anyway, I think you should take it back.</a:t>
            </a:r>
          </a:p>
        </p:txBody>
      </p:sp>
      <p:pic>
        <p:nvPicPr>
          <p:cNvPr id="2" name="2016A15">
            <a:hlinkClick r:id="" action="ppaction://media"/>
            <a:extLst>
              <a:ext uri="{FF2B5EF4-FFF2-40B4-BE49-F238E27FC236}">
                <a16:creationId xmlns:a16="http://schemas.microsoft.com/office/drawing/2014/main" id="{1B7F868F-BD31-4675-9673-BDFD3386610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773504"/>
            <a:ext cx="609600" cy="609600"/>
          </a:xfrm>
          <a:prstGeom prst="rect">
            <a:avLst/>
          </a:prstGeom>
        </p:spPr>
      </p:pic>
    </p:spTree>
    <p:extLst>
      <p:ext uri="{BB962C8B-B14F-4D97-AF65-F5344CB8AC3E}">
        <p14:creationId xmlns:p14="http://schemas.microsoft.com/office/powerpoint/2010/main" val="369259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4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16 What is the man most likely to do?</a:t>
            </a:r>
          </a:p>
          <a:p>
            <a:pPr marL="360000" indent="-360000">
              <a:lnSpc>
                <a:spcPct val="150000"/>
              </a:lnSpc>
              <a:buNone/>
            </a:pPr>
            <a:r>
              <a:rPr lang="en-US" altLang="ja-JP" sz="4000" dirty="0">
                <a:latin typeface="Century" panose="02040604050505020304" pitchFamily="18" charset="0"/>
              </a:rPr>
              <a:t>① Buy the CD at a shop immediately.</a:t>
            </a:r>
          </a:p>
          <a:p>
            <a:pPr marL="360000" indent="-360000">
              <a:lnSpc>
                <a:spcPct val="150000"/>
              </a:lnSpc>
              <a:buNone/>
            </a:pPr>
            <a:r>
              <a:rPr lang="en-US" altLang="ja-JP" sz="4000" dirty="0">
                <a:latin typeface="Century" panose="02040604050505020304" pitchFamily="18" charset="0"/>
              </a:rPr>
              <a:t>② Buy the CD at a shop next week.</a:t>
            </a:r>
          </a:p>
          <a:p>
            <a:pPr marL="360000" indent="-360000">
              <a:lnSpc>
                <a:spcPct val="150000"/>
              </a:lnSpc>
              <a:buNone/>
            </a:pPr>
            <a:r>
              <a:rPr lang="en-US" altLang="ja-JP" sz="4000" dirty="0">
                <a:latin typeface="Century" panose="02040604050505020304" pitchFamily="18" charset="0"/>
              </a:rPr>
              <a:t>③ Download the song immediately.</a:t>
            </a:r>
          </a:p>
          <a:p>
            <a:pPr marL="360000" indent="-360000">
              <a:lnSpc>
                <a:spcPct val="150000"/>
              </a:lnSpc>
              <a:buNone/>
            </a:pPr>
            <a:r>
              <a:rPr lang="en-US" altLang="ja-JP" sz="4000" dirty="0">
                <a:latin typeface="Century" panose="02040604050505020304" pitchFamily="18" charset="0"/>
              </a:rPr>
              <a:t>④ Download the song next week.</a:t>
            </a:r>
          </a:p>
        </p:txBody>
      </p:sp>
      <p:pic>
        <p:nvPicPr>
          <p:cNvPr id="2" name="2016A16">
            <a:hlinkClick r:id="" action="ppaction://media"/>
            <a:extLst>
              <a:ext uri="{FF2B5EF4-FFF2-40B4-BE49-F238E27FC236}">
                <a16:creationId xmlns:a16="http://schemas.microsoft.com/office/drawing/2014/main" id="{3ECD3393-649E-462F-A222-9F9B162E3B9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79625" y="5754131"/>
            <a:ext cx="609600" cy="609600"/>
          </a:xfrm>
          <a:prstGeom prst="rect">
            <a:avLst/>
          </a:prstGeom>
        </p:spPr>
      </p:pic>
    </p:spTree>
    <p:extLst>
      <p:ext uri="{BB962C8B-B14F-4D97-AF65-F5344CB8AC3E}">
        <p14:creationId xmlns:p14="http://schemas.microsoft.com/office/powerpoint/2010/main" val="66920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lnSpcReduction="10000"/>
          </a:bodyPr>
          <a:lstStyle/>
          <a:p>
            <a:pPr marL="360000" indent="-360000">
              <a:lnSpc>
                <a:spcPct val="12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16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nSpc>
                <a:spcPct val="12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Angel’s new song’s great!</a:t>
            </a:r>
          </a:p>
          <a:p>
            <a:pPr marL="360000" indent="-360000">
              <a:lnSpc>
                <a:spcPct val="12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Is the CD already out? I thought it was coming out next week.</a:t>
            </a:r>
          </a:p>
          <a:p>
            <a:pPr marL="360000" indent="-360000">
              <a:lnSpc>
                <a:spcPct val="12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Yeah, but the song’s available online.</a:t>
            </a:r>
          </a:p>
          <a:p>
            <a:pPr marL="360000" indent="-360000">
              <a:lnSpc>
                <a:spcPct val="12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Really? Maybe I should download it now.</a:t>
            </a:r>
          </a:p>
          <a:p>
            <a:pPr marL="360000" indent="-360000">
              <a:lnSpc>
                <a:spcPct val="12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But if you do that, you won’t get the booklet.</a:t>
            </a:r>
          </a:p>
          <a:p>
            <a:pPr marL="360000" indent="-360000">
              <a:lnSpc>
                <a:spcPct val="12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Oh, I definitely want that! I’d better wait.</a:t>
            </a:r>
          </a:p>
        </p:txBody>
      </p:sp>
      <p:pic>
        <p:nvPicPr>
          <p:cNvPr id="2" name="2016A16">
            <a:hlinkClick r:id="" action="ppaction://media"/>
            <a:extLst>
              <a:ext uri="{FF2B5EF4-FFF2-40B4-BE49-F238E27FC236}">
                <a16:creationId xmlns:a16="http://schemas.microsoft.com/office/drawing/2014/main" id="{B86AD5AF-AD86-40C1-9C8D-74465538399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17632" y="5754131"/>
            <a:ext cx="609600" cy="609600"/>
          </a:xfrm>
          <a:prstGeom prst="rect">
            <a:avLst/>
          </a:prstGeom>
        </p:spPr>
      </p:pic>
    </p:spTree>
    <p:extLst>
      <p:ext uri="{BB962C8B-B14F-4D97-AF65-F5344CB8AC3E}">
        <p14:creationId xmlns:p14="http://schemas.microsoft.com/office/powerpoint/2010/main" val="275631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6392673" y="411893"/>
            <a:ext cx="5609967" cy="6299406"/>
          </a:xfrm>
        </p:spPr>
        <p:txBody>
          <a:bodyPr>
            <a:normAutofit fontScale="85000" lnSpcReduction="10000"/>
          </a:bodyPr>
          <a:lstStyle/>
          <a:p>
            <a:pPr marL="360000" indent="-360000">
              <a:lnSpc>
                <a:spcPct val="10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17 Which pizzas are available at a discount?</a:t>
            </a:r>
          </a:p>
          <a:p>
            <a:pPr marL="360000" indent="-360000">
              <a:lnSpc>
                <a:spcPct val="100000"/>
              </a:lnSpc>
              <a:buNone/>
            </a:pPr>
            <a:r>
              <a:rPr lang="en-US" altLang="ja-JP" sz="2400" dirty="0">
                <a:latin typeface="Century" panose="02040604050505020304" pitchFamily="18" charset="0"/>
              </a:rPr>
              <a:t>① Sausage Deluxe and Meat Lovers</a:t>
            </a:r>
          </a:p>
          <a:p>
            <a:pPr marL="360000" indent="-360000">
              <a:lnSpc>
                <a:spcPct val="100000"/>
              </a:lnSpc>
              <a:buNone/>
            </a:pPr>
            <a:r>
              <a:rPr lang="en-US" altLang="ja-JP" sz="2400" dirty="0">
                <a:latin typeface="Century" panose="02040604050505020304" pitchFamily="18" charset="0"/>
              </a:rPr>
              <a:t>② Sausage Deluxe and Spicy Chicken</a:t>
            </a:r>
          </a:p>
          <a:p>
            <a:pPr marL="360000" indent="-360000">
              <a:lnSpc>
                <a:spcPct val="100000"/>
              </a:lnSpc>
              <a:buNone/>
            </a:pPr>
            <a:r>
              <a:rPr lang="en-US" altLang="ja-JP" sz="2400" dirty="0">
                <a:latin typeface="Century" panose="02040604050505020304" pitchFamily="18" charset="0"/>
              </a:rPr>
              <a:t>③ Seafood and Meat Lovers</a:t>
            </a:r>
          </a:p>
          <a:p>
            <a:pPr marL="360000" indent="-360000">
              <a:lnSpc>
                <a:spcPct val="100000"/>
              </a:lnSpc>
              <a:buNone/>
            </a:pPr>
            <a:r>
              <a:rPr lang="en-US" altLang="ja-JP" sz="2400" dirty="0">
                <a:latin typeface="Century" panose="02040604050505020304" pitchFamily="18" charset="0"/>
              </a:rPr>
              <a:t>④ Seafood and Spicy Chicken</a:t>
            </a:r>
          </a:p>
          <a:p>
            <a:pPr marL="360000" indent="-360000">
              <a:lnSpc>
                <a:spcPct val="10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18 What should be in [ 18 ] in the flyer?</a:t>
            </a:r>
          </a:p>
          <a:p>
            <a:pPr marL="360000" indent="-360000">
              <a:lnSpc>
                <a:spcPct val="100000"/>
              </a:lnSpc>
              <a:buNone/>
            </a:pPr>
            <a:r>
              <a:rPr lang="en-US" altLang="ja-JP" sz="2400" dirty="0">
                <a:latin typeface="Century" panose="02040604050505020304" pitchFamily="18" charset="0"/>
              </a:rPr>
              <a:t>① Asparagus</a:t>
            </a:r>
          </a:p>
          <a:p>
            <a:pPr marL="360000" indent="-360000">
              <a:lnSpc>
                <a:spcPct val="100000"/>
              </a:lnSpc>
              <a:buNone/>
            </a:pPr>
            <a:r>
              <a:rPr lang="en-US" altLang="ja-JP" sz="2400" dirty="0">
                <a:latin typeface="Century" panose="02040604050505020304" pitchFamily="18" charset="0"/>
              </a:rPr>
              <a:t>② Garlic</a:t>
            </a:r>
          </a:p>
          <a:p>
            <a:pPr marL="360000" indent="-360000">
              <a:lnSpc>
                <a:spcPct val="100000"/>
              </a:lnSpc>
              <a:buNone/>
            </a:pPr>
            <a:r>
              <a:rPr lang="en-US" altLang="ja-JP" sz="2400" dirty="0">
                <a:latin typeface="Century" panose="02040604050505020304" pitchFamily="18" charset="0"/>
              </a:rPr>
              <a:t>③ Mushrooms</a:t>
            </a:r>
          </a:p>
          <a:p>
            <a:pPr marL="360000" indent="-360000">
              <a:lnSpc>
                <a:spcPct val="100000"/>
              </a:lnSpc>
              <a:buNone/>
            </a:pPr>
            <a:r>
              <a:rPr lang="en-US" altLang="ja-JP" sz="2400" dirty="0">
                <a:latin typeface="Century" panose="02040604050505020304" pitchFamily="18" charset="0"/>
              </a:rPr>
              <a:t>④ Onions</a:t>
            </a:r>
          </a:p>
          <a:p>
            <a:pPr marL="360000" indent="-360000">
              <a:lnSpc>
                <a:spcPct val="10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19 Which pizzas are they going to order?</a:t>
            </a:r>
          </a:p>
          <a:p>
            <a:pPr marL="360000" indent="-360000">
              <a:lnSpc>
                <a:spcPct val="100000"/>
              </a:lnSpc>
              <a:buNone/>
            </a:pPr>
            <a:r>
              <a:rPr lang="en-US" altLang="ja-JP" sz="2400" dirty="0">
                <a:latin typeface="Century" panose="02040604050505020304" pitchFamily="18" charset="0"/>
              </a:rPr>
              <a:t>① Meat Lovers and Grilled Vegetable</a:t>
            </a:r>
          </a:p>
          <a:p>
            <a:pPr marL="360000" indent="-360000">
              <a:lnSpc>
                <a:spcPct val="100000"/>
              </a:lnSpc>
              <a:buNone/>
            </a:pPr>
            <a:r>
              <a:rPr lang="en-US" altLang="ja-JP" sz="2400" dirty="0">
                <a:latin typeface="Century" panose="02040604050505020304" pitchFamily="18" charset="0"/>
              </a:rPr>
              <a:t>② Meat Lovers and Seasonal Vegetable</a:t>
            </a:r>
          </a:p>
          <a:p>
            <a:pPr marL="360000" indent="-360000">
              <a:lnSpc>
                <a:spcPct val="100000"/>
              </a:lnSpc>
              <a:buNone/>
            </a:pPr>
            <a:r>
              <a:rPr lang="en-US" altLang="ja-JP" sz="2400" dirty="0">
                <a:latin typeface="Century" panose="02040604050505020304" pitchFamily="18" charset="0"/>
              </a:rPr>
              <a:t>③ Spicy Chicken and Grilled Vegetable</a:t>
            </a:r>
          </a:p>
          <a:p>
            <a:pPr marL="360000" indent="-360000">
              <a:lnSpc>
                <a:spcPct val="100000"/>
              </a:lnSpc>
              <a:buNone/>
            </a:pPr>
            <a:r>
              <a:rPr lang="en-US" altLang="ja-JP" sz="2400" dirty="0">
                <a:latin typeface="Century" panose="02040604050505020304" pitchFamily="18" charset="0"/>
              </a:rPr>
              <a:t>④ Spicy Chicken and Seasonal Vegetable</a:t>
            </a:r>
            <a:endParaRPr lang="ja-JP" altLang="en-US" sz="2400" dirty="0">
              <a:latin typeface="Century" panose="02040604050505020304" pitchFamily="18" charset="0"/>
            </a:endParaRPr>
          </a:p>
        </p:txBody>
      </p:sp>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424249" y="411893"/>
            <a:ext cx="5609967" cy="6755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00000"/>
              </a:lnSpc>
              <a:buNone/>
            </a:pPr>
            <a:r>
              <a:rPr lang="ja-JP" altLang="en-US" sz="1600" u="sng" dirty="0">
                <a:latin typeface="Century" panose="02040604050505020304" pitchFamily="18" charset="0"/>
              </a:rPr>
              <a:t>対話の場面</a:t>
            </a:r>
            <a:r>
              <a:rPr lang="ja-JP" altLang="en-US" sz="1600" dirty="0">
                <a:latin typeface="Century" panose="02040604050505020304" pitchFamily="18" charset="0"/>
              </a:rPr>
              <a:t> 夫婦が宅配ピザのちらし</a:t>
            </a:r>
            <a:r>
              <a:rPr lang="en-US" altLang="ja-JP" sz="1600" dirty="0">
                <a:latin typeface="Century" panose="02040604050505020304" pitchFamily="18" charset="0"/>
              </a:rPr>
              <a:t>(flyer)</a:t>
            </a:r>
            <a:r>
              <a:rPr lang="ja-JP" altLang="en-US" sz="1600" dirty="0">
                <a:latin typeface="Century" panose="02040604050505020304" pitchFamily="18" charset="0"/>
              </a:rPr>
              <a:t>を見ながら注文の相談をしています。</a:t>
            </a:r>
          </a:p>
          <a:p>
            <a:pPr marL="0" indent="0" algn="just">
              <a:lnSpc>
                <a:spcPct val="100000"/>
              </a:lnSpc>
              <a:buNone/>
            </a:pPr>
            <a:endParaRPr lang="ja-JP" altLang="en-US" sz="1600" dirty="0">
              <a:latin typeface="Century" panose="02040604050505020304" pitchFamily="18" charset="0"/>
            </a:endParaRPr>
          </a:p>
          <a:p>
            <a:pPr marL="0" indent="0" algn="just">
              <a:lnSpc>
                <a:spcPct val="100000"/>
              </a:lnSpc>
              <a:buNone/>
            </a:pPr>
            <a:endParaRPr lang="ja-JP" altLang="en-US" sz="1600" dirty="0">
              <a:latin typeface="Century" panose="02040604050505020304" pitchFamily="18" charset="0"/>
            </a:endParaRPr>
          </a:p>
          <a:p>
            <a:pPr marL="0" indent="0" algn="just">
              <a:lnSpc>
                <a:spcPct val="100000"/>
              </a:lnSpc>
              <a:buNone/>
            </a:pPr>
            <a:endParaRPr lang="ja-JP" altLang="en-US" sz="1600" dirty="0">
              <a:latin typeface="Century" panose="02040604050505020304" pitchFamily="18" charset="0"/>
            </a:endParaRPr>
          </a:p>
        </p:txBody>
      </p:sp>
      <p:pic>
        <p:nvPicPr>
          <p:cNvPr id="2" name="図 1">
            <a:extLst>
              <a:ext uri="{FF2B5EF4-FFF2-40B4-BE49-F238E27FC236}">
                <a16:creationId xmlns:a16="http://schemas.microsoft.com/office/drawing/2014/main" id="{B1F329BD-0BD6-4F37-9773-C13672B7AC06}"/>
              </a:ext>
            </a:extLst>
          </p:cNvPr>
          <p:cNvPicPr>
            <a:picLocks noChangeAspect="1"/>
          </p:cNvPicPr>
          <p:nvPr/>
        </p:nvPicPr>
        <p:blipFill rotWithShape="1">
          <a:blip r:embed="rId4"/>
          <a:srcRect l="-1" t="723" r="751" b="284"/>
          <a:stretch/>
        </p:blipFill>
        <p:spPr>
          <a:xfrm>
            <a:off x="189338" y="957257"/>
            <a:ext cx="5813614" cy="5760000"/>
          </a:xfrm>
          <a:prstGeom prst="rect">
            <a:avLst/>
          </a:prstGeom>
        </p:spPr>
      </p:pic>
      <p:pic>
        <p:nvPicPr>
          <p:cNvPr id="5" name="2016A17-19">
            <a:hlinkClick r:id="" action="ppaction://media"/>
            <a:extLst>
              <a:ext uri="{FF2B5EF4-FFF2-40B4-BE49-F238E27FC236}">
                <a16:creationId xmlns:a16="http://schemas.microsoft.com/office/drawing/2014/main" id="{ADE26271-C66F-40A6-A7AC-F6D91648810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15607" y="4023102"/>
            <a:ext cx="609600" cy="609600"/>
          </a:xfrm>
          <a:prstGeom prst="rect">
            <a:avLst/>
          </a:prstGeom>
        </p:spPr>
      </p:pic>
    </p:spTree>
    <p:extLst>
      <p:ext uri="{BB962C8B-B14F-4D97-AF65-F5344CB8AC3E}">
        <p14:creationId xmlns:p14="http://schemas.microsoft.com/office/powerpoint/2010/main" val="38087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1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60000" indent="-360000">
              <a:lnSpc>
                <a:spcPct val="110000"/>
              </a:lnSpc>
              <a:spcBef>
                <a:spcPts val="500"/>
              </a:spcBef>
              <a:buFont typeface="Arial" panose="020B0604020202020204" pitchFamily="34" charset="0"/>
              <a:buNone/>
            </a:pPr>
            <a:r>
              <a:rPr lang="ja-JP" altLang="en-US" sz="2400" dirty="0">
                <a:latin typeface="Century" panose="02040604050505020304" pitchFamily="18" charset="0"/>
              </a:rPr>
              <a:t>問</a:t>
            </a:r>
            <a:r>
              <a:rPr lang="en-US" altLang="ja-JP" sz="2400" dirty="0">
                <a:latin typeface="Century" panose="02040604050505020304" pitchFamily="18" charset="0"/>
              </a:rPr>
              <a:t>17 </a:t>
            </a:r>
            <a:r>
              <a:rPr lang="ja-JP" altLang="en-US" sz="2400" dirty="0">
                <a:latin typeface="Century" panose="02040604050505020304" pitchFamily="18" charset="0"/>
              </a:rPr>
              <a:t>正解 ④  問</a:t>
            </a:r>
            <a:r>
              <a:rPr lang="en-US" altLang="ja-JP" sz="2400" dirty="0">
                <a:latin typeface="Century" panose="02040604050505020304" pitchFamily="18" charset="0"/>
              </a:rPr>
              <a:t>18 </a:t>
            </a:r>
            <a:r>
              <a:rPr lang="ja-JP" altLang="en-US" sz="2400" dirty="0">
                <a:latin typeface="Century" panose="02040604050505020304" pitchFamily="18" charset="0"/>
              </a:rPr>
              <a:t>正解 ④  問</a:t>
            </a:r>
            <a:r>
              <a:rPr lang="en-US" altLang="ja-JP" sz="2400" dirty="0">
                <a:latin typeface="Century" panose="02040604050505020304" pitchFamily="18" charset="0"/>
              </a:rPr>
              <a:t>19 </a:t>
            </a:r>
            <a:r>
              <a:rPr lang="ja-JP" altLang="en-US" sz="2400" dirty="0">
                <a:latin typeface="Century" panose="02040604050505020304" pitchFamily="18" charset="0"/>
              </a:rPr>
              <a:t>正解 ②</a:t>
            </a:r>
            <a:endParaRPr lang="en-US" altLang="ja-JP" sz="2400" dirty="0">
              <a:latin typeface="Century" panose="02040604050505020304" pitchFamily="18" charset="0"/>
            </a:endParaRPr>
          </a:p>
          <a:p>
            <a:pPr marL="360000" indent="-360000">
              <a:lnSpc>
                <a:spcPct val="110000"/>
              </a:lnSpc>
              <a:spcBef>
                <a:spcPts val="500"/>
              </a:spcBef>
              <a:buNone/>
            </a:pPr>
            <a:r>
              <a:rPr lang="en-US" altLang="ja-JP" sz="2400" dirty="0">
                <a:latin typeface="Century" panose="02040604050505020304" pitchFamily="18" charset="0"/>
              </a:rPr>
              <a:t>M</a:t>
            </a:r>
            <a:r>
              <a:rPr lang="ja-JP" altLang="en-US" sz="2400" dirty="0">
                <a:latin typeface="Century" panose="02040604050505020304" pitchFamily="18" charset="0"/>
              </a:rPr>
              <a:t>： </a:t>
            </a:r>
            <a:r>
              <a:rPr lang="en-US" altLang="ja-JP" sz="2400" dirty="0">
                <a:latin typeface="Century" panose="02040604050505020304" pitchFamily="18" charset="0"/>
              </a:rPr>
              <a:t>I feel like having pizza tonight.</a:t>
            </a:r>
          </a:p>
          <a:p>
            <a:pPr marL="360000" indent="-360000">
              <a:lnSpc>
                <a:spcPct val="110000"/>
              </a:lnSpc>
              <a:spcBef>
                <a:spcPts val="500"/>
              </a:spcBef>
              <a:buNone/>
            </a:pPr>
            <a:r>
              <a:rPr lang="en-US" altLang="ja-JP" sz="2400" dirty="0">
                <a:latin typeface="Century" panose="02040604050505020304" pitchFamily="18" charset="0"/>
              </a:rPr>
              <a:t>W</a:t>
            </a:r>
            <a:r>
              <a:rPr lang="ja-JP" altLang="en-US" sz="2400" dirty="0">
                <a:latin typeface="Century" panose="02040604050505020304" pitchFamily="18" charset="0"/>
              </a:rPr>
              <a:t>： </a:t>
            </a:r>
            <a:r>
              <a:rPr lang="en-US" altLang="ja-JP" sz="2400" dirty="0">
                <a:latin typeface="Century" panose="02040604050505020304" pitchFamily="18" charset="0"/>
              </a:rPr>
              <a:t>Here’s a flyer from the new shop.</a:t>
            </a:r>
          </a:p>
          <a:p>
            <a:pPr marL="360000" indent="-360000">
              <a:lnSpc>
                <a:spcPct val="110000"/>
              </a:lnSpc>
              <a:spcBef>
                <a:spcPts val="500"/>
              </a:spcBef>
              <a:buNone/>
            </a:pPr>
            <a:r>
              <a:rPr lang="en-US" altLang="ja-JP" sz="2400" dirty="0">
                <a:latin typeface="Century" panose="02040604050505020304" pitchFamily="18" charset="0"/>
              </a:rPr>
              <a:t>M</a:t>
            </a:r>
            <a:r>
              <a:rPr lang="ja-JP" altLang="en-US" sz="2400" dirty="0">
                <a:latin typeface="Century" panose="02040604050505020304" pitchFamily="18" charset="0"/>
              </a:rPr>
              <a:t>： </a:t>
            </a:r>
            <a:r>
              <a:rPr lang="en-US" altLang="ja-JP" sz="2400" dirty="0">
                <a:latin typeface="Century" panose="02040604050505020304" pitchFamily="18" charset="0"/>
              </a:rPr>
              <a:t>I’d like one with sausage.</a:t>
            </a:r>
          </a:p>
          <a:p>
            <a:pPr marL="360000" indent="-360000">
              <a:lnSpc>
                <a:spcPct val="110000"/>
              </a:lnSpc>
              <a:spcBef>
                <a:spcPts val="500"/>
              </a:spcBef>
              <a:buNone/>
            </a:pPr>
            <a:r>
              <a:rPr lang="en-US" altLang="ja-JP" sz="2400" dirty="0">
                <a:latin typeface="Century" panose="02040604050505020304" pitchFamily="18" charset="0"/>
              </a:rPr>
              <a:t>W</a:t>
            </a:r>
            <a:r>
              <a:rPr lang="ja-JP" altLang="en-US" sz="2400" dirty="0">
                <a:latin typeface="Century" panose="02040604050505020304" pitchFamily="18" charset="0"/>
              </a:rPr>
              <a:t>： </a:t>
            </a:r>
            <a:r>
              <a:rPr lang="en-US" altLang="ja-JP" sz="2400" dirty="0">
                <a:latin typeface="Century" panose="02040604050505020304" pitchFamily="18" charset="0"/>
              </a:rPr>
              <a:t>How about the Sausage Deluxe?</a:t>
            </a:r>
          </a:p>
          <a:p>
            <a:pPr marL="360000" indent="-360000">
              <a:lnSpc>
                <a:spcPct val="110000"/>
              </a:lnSpc>
              <a:spcBef>
                <a:spcPts val="500"/>
              </a:spcBef>
              <a:buNone/>
            </a:pPr>
            <a:r>
              <a:rPr lang="en-US" altLang="ja-JP" sz="2400" dirty="0">
                <a:latin typeface="Century" panose="02040604050505020304" pitchFamily="18" charset="0"/>
              </a:rPr>
              <a:t>M</a:t>
            </a:r>
            <a:r>
              <a:rPr lang="ja-JP" altLang="en-US" sz="2400" dirty="0">
                <a:latin typeface="Century" panose="02040604050505020304" pitchFamily="18" charset="0"/>
              </a:rPr>
              <a:t>： </a:t>
            </a:r>
            <a:r>
              <a:rPr lang="en-US" altLang="ja-JP" sz="2400" dirty="0">
                <a:latin typeface="Century" panose="02040604050505020304" pitchFamily="18" charset="0"/>
              </a:rPr>
              <a:t>Let me see. But it has onions.</a:t>
            </a:r>
          </a:p>
          <a:p>
            <a:pPr marL="360000" indent="-360000">
              <a:lnSpc>
                <a:spcPct val="110000"/>
              </a:lnSpc>
              <a:spcBef>
                <a:spcPts val="500"/>
              </a:spcBef>
              <a:buNone/>
            </a:pPr>
            <a:r>
              <a:rPr lang="en-US" altLang="ja-JP" sz="2400" dirty="0">
                <a:latin typeface="Century" panose="02040604050505020304" pitchFamily="18" charset="0"/>
              </a:rPr>
              <a:t>W</a:t>
            </a:r>
            <a:r>
              <a:rPr lang="ja-JP" altLang="en-US" sz="2400" dirty="0">
                <a:latin typeface="Century" panose="02040604050505020304" pitchFamily="18" charset="0"/>
              </a:rPr>
              <a:t>： </a:t>
            </a:r>
            <a:r>
              <a:rPr lang="en-US" altLang="ja-JP" sz="2400" dirty="0">
                <a:latin typeface="Century" panose="02040604050505020304" pitchFamily="18" charset="0"/>
              </a:rPr>
              <a:t>Oh, you know I can’t stand them.</a:t>
            </a:r>
          </a:p>
          <a:p>
            <a:pPr marL="360000" indent="-360000">
              <a:lnSpc>
                <a:spcPct val="110000"/>
              </a:lnSpc>
              <a:spcBef>
                <a:spcPts val="500"/>
              </a:spcBef>
              <a:buNone/>
            </a:pPr>
            <a:r>
              <a:rPr lang="en-US" altLang="ja-JP" sz="2400" dirty="0">
                <a:latin typeface="Century" panose="02040604050505020304" pitchFamily="18" charset="0"/>
              </a:rPr>
              <a:t>M</a:t>
            </a:r>
            <a:r>
              <a:rPr lang="ja-JP" altLang="en-US" sz="2400" dirty="0">
                <a:latin typeface="Century" panose="02040604050505020304" pitchFamily="18" charset="0"/>
              </a:rPr>
              <a:t>： </a:t>
            </a:r>
            <a:r>
              <a:rPr lang="en-US" altLang="ja-JP" sz="2400" dirty="0">
                <a:latin typeface="Century" panose="02040604050505020304" pitchFamily="18" charset="0"/>
              </a:rPr>
              <a:t>It says on the other side that these two are on sale. The Seafood looks delicious.</a:t>
            </a:r>
          </a:p>
          <a:p>
            <a:pPr marL="360000" indent="-360000">
              <a:lnSpc>
                <a:spcPct val="110000"/>
              </a:lnSpc>
              <a:spcBef>
                <a:spcPts val="500"/>
              </a:spcBef>
              <a:buNone/>
            </a:pPr>
            <a:r>
              <a:rPr lang="en-US" altLang="ja-JP" sz="2400" dirty="0">
                <a:latin typeface="Century" panose="02040604050505020304" pitchFamily="18" charset="0"/>
              </a:rPr>
              <a:t>W</a:t>
            </a:r>
            <a:r>
              <a:rPr lang="ja-JP" altLang="en-US" sz="2400" dirty="0">
                <a:latin typeface="Century" panose="02040604050505020304" pitchFamily="18" charset="0"/>
              </a:rPr>
              <a:t>： </a:t>
            </a:r>
            <a:r>
              <a:rPr lang="en-US" altLang="ja-JP" sz="2400" dirty="0">
                <a:latin typeface="Century" panose="02040604050505020304" pitchFamily="18" charset="0"/>
              </a:rPr>
              <a:t>I’m not in the mood for seafood. I’d prefer the other one, Spicy Chicken.</a:t>
            </a:r>
          </a:p>
          <a:p>
            <a:pPr marL="360000" indent="-360000">
              <a:lnSpc>
                <a:spcPct val="110000"/>
              </a:lnSpc>
              <a:spcBef>
                <a:spcPts val="500"/>
              </a:spcBef>
              <a:buNone/>
            </a:pPr>
            <a:r>
              <a:rPr lang="en-US" altLang="ja-JP" sz="2400" dirty="0">
                <a:latin typeface="Century" panose="02040604050505020304" pitchFamily="18" charset="0"/>
              </a:rPr>
              <a:t>M</a:t>
            </a:r>
            <a:r>
              <a:rPr lang="ja-JP" altLang="en-US" sz="2400" dirty="0">
                <a:latin typeface="Century" panose="02040604050505020304" pitchFamily="18" charset="0"/>
              </a:rPr>
              <a:t>： </a:t>
            </a:r>
            <a:r>
              <a:rPr lang="en-US" altLang="ja-JP" sz="2400" dirty="0">
                <a:latin typeface="Century" panose="02040604050505020304" pitchFamily="18" charset="0"/>
              </a:rPr>
              <a:t>Hmm… but this one looks even better. Oh, it’s regular price.</a:t>
            </a:r>
          </a:p>
          <a:p>
            <a:pPr marL="360000" indent="-360000">
              <a:lnSpc>
                <a:spcPct val="110000"/>
              </a:lnSpc>
              <a:spcBef>
                <a:spcPts val="500"/>
              </a:spcBef>
              <a:buNone/>
            </a:pPr>
            <a:r>
              <a:rPr lang="en-US" altLang="ja-JP" sz="2400" dirty="0">
                <a:latin typeface="Century" panose="02040604050505020304" pitchFamily="18" charset="0"/>
              </a:rPr>
              <a:t>W</a:t>
            </a:r>
            <a:r>
              <a:rPr lang="ja-JP" altLang="en-US" sz="2400" dirty="0">
                <a:latin typeface="Century" panose="02040604050505020304" pitchFamily="18" charset="0"/>
              </a:rPr>
              <a:t>： </a:t>
            </a:r>
            <a:r>
              <a:rPr lang="en-US" altLang="ja-JP" sz="2400" dirty="0">
                <a:latin typeface="Century" panose="02040604050505020304" pitchFamily="18" charset="0"/>
              </a:rPr>
              <a:t>Meat Lovers? OK. The kids will be happy with that. But for the second pizza, I’d like one with lots of vegetables like asparagus or eggplant.</a:t>
            </a:r>
          </a:p>
          <a:p>
            <a:pPr marL="360000" indent="-360000">
              <a:lnSpc>
                <a:spcPct val="110000"/>
              </a:lnSpc>
              <a:spcBef>
                <a:spcPts val="500"/>
              </a:spcBef>
              <a:buNone/>
            </a:pPr>
            <a:r>
              <a:rPr lang="en-US" altLang="ja-JP" sz="2400" dirty="0">
                <a:latin typeface="Century" panose="02040604050505020304" pitchFamily="18" charset="0"/>
              </a:rPr>
              <a:t>M</a:t>
            </a:r>
            <a:r>
              <a:rPr lang="ja-JP" altLang="en-US" sz="2400" dirty="0">
                <a:latin typeface="Century" panose="02040604050505020304" pitchFamily="18" charset="0"/>
              </a:rPr>
              <a:t>： </a:t>
            </a:r>
            <a:r>
              <a:rPr lang="en-US" altLang="ja-JP" sz="2400" dirty="0">
                <a:latin typeface="Century" panose="02040604050505020304" pitchFamily="18" charset="0"/>
              </a:rPr>
              <a:t>They have Grilled Vegetable and Seasonal Vegetable. They’re kind of similar, but the Seasonal has asparagus, mushrooms and garlic. The Grilled has eggplant, zucchini and… onions.</a:t>
            </a:r>
          </a:p>
          <a:p>
            <a:pPr marL="360000" indent="-360000">
              <a:lnSpc>
                <a:spcPct val="110000"/>
              </a:lnSpc>
              <a:spcBef>
                <a:spcPts val="500"/>
              </a:spcBef>
              <a:buNone/>
            </a:pPr>
            <a:r>
              <a:rPr lang="en-US" altLang="ja-JP" sz="2400" dirty="0">
                <a:latin typeface="Century" panose="02040604050505020304" pitchFamily="18" charset="0"/>
              </a:rPr>
              <a:t>W</a:t>
            </a:r>
            <a:r>
              <a:rPr lang="ja-JP" altLang="en-US" sz="2400" dirty="0">
                <a:latin typeface="Century" panose="02040604050505020304" pitchFamily="18" charset="0"/>
              </a:rPr>
              <a:t>： </a:t>
            </a:r>
            <a:r>
              <a:rPr lang="en-US" altLang="ja-JP" sz="2400" dirty="0">
                <a:latin typeface="Century" panose="02040604050505020304" pitchFamily="18" charset="0"/>
              </a:rPr>
              <a:t>Oh no.</a:t>
            </a:r>
          </a:p>
          <a:p>
            <a:pPr marL="360000" indent="-360000">
              <a:lnSpc>
                <a:spcPct val="110000"/>
              </a:lnSpc>
              <a:spcBef>
                <a:spcPts val="500"/>
              </a:spcBef>
              <a:buNone/>
            </a:pPr>
            <a:r>
              <a:rPr lang="en-US" altLang="ja-JP" sz="2400" dirty="0">
                <a:latin typeface="Century" panose="02040604050505020304" pitchFamily="18" charset="0"/>
              </a:rPr>
              <a:t>M</a:t>
            </a:r>
            <a:r>
              <a:rPr lang="ja-JP" altLang="en-US" sz="2400" dirty="0">
                <a:latin typeface="Century" panose="02040604050505020304" pitchFamily="18" charset="0"/>
              </a:rPr>
              <a:t>： </a:t>
            </a:r>
            <a:r>
              <a:rPr lang="en-US" altLang="ja-JP" sz="2400" dirty="0">
                <a:latin typeface="Century" panose="02040604050505020304" pitchFamily="18" charset="0"/>
              </a:rPr>
              <a:t>So, if you don’t mind garlic, shall we go with Seasonal Vegetable?</a:t>
            </a:r>
          </a:p>
          <a:p>
            <a:pPr marL="360000" indent="-360000">
              <a:lnSpc>
                <a:spcPct val="110000"/>
              </a:lnSpc>
              <a:spcBef>
                <a:spcPts val="500"/>
              </a:spcBef>
              <a:buNone/>
            </a:pPr>
            <a:r>
              <a:rPr lang="en-US" altLang="ja-JP" sz="2400" dirty="0">
                <a:latin typeface="Century" panose="02040604050505020304" pitchFamily="18" charset="0"/>
              </a:rPr>
              <a:t>W</a:t>
            </a:r>
            <a:r>
              <a:rPr lang="ja-JP" altLang="en-US" sz="2400" dirty="0">
                <a:latin typeface="Century" panose="02040604050505020304" pitchFamily="18" charset="0"/>
              </a:rPr>
              <a:t>： </a:t>
            </a:r>
            <a:r>
              <a:rPr lang="en-US" altLang="ja-JP" sz="2400" dirty="0">
                <a:latin typeface="Century" panose="02040604050505020304" pitchFamily="18" charset="0"/>
              </a:rPr>
              <a:t>Sure. Should I call?</a:t>
            </a:r>
          </a:p>
        </p:txBody>
      </p:sp>
      <p:pic>
        <p:nvPicPr>
          <p:cNvPr id="2" name="2016A17-19">
            <a:hlinkClick r:id="" action="ppaction://media"/>
            <a:extLst>
              <a:ext uri="{FF2B5EF4-FFF2-40B4-BE49-F238E27FC236}">
                <a16:creationId xmlns:a16="http://schemas.microsoft.com/office/drawing/2014/main" id="{3FB77BCD-F218-4973-AEF2-5BE7F149E6E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98055" y="5939481"/>
            <a:ext cx="609600" cy="609600"/>
          </a:xfrm>
          <a:prstGeom prst="rect">
            <a:avLst/>
          </a:prstGeom>
        </p:spPr>
      </p:pic>
    </p:spTree>
    <p:extLst>
      <p:ext uri="{BB962C8B-B14F-4D97-AF65-F5344CB8AC3E}">
        <p14:creationId xmlns:p14="http://schemas.microsoft.com/office/powerpoint/2010/main" val="417973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1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60000" indent="-360000">
              <a:lnSpc>
                <a:spcPct val="110000"/>
              </a:lnSpc>
              <a:buNone/>
            </a:pPr>
            <a:r>
              <a:rPr lang="ja-JP" altLang="en-US" sz="2600" dirty="0">
                <a:latin typeface="Century" panose="02040604050505020304" pitchFamily="18" charset="0"/>
              </a:rPr>
              <a:t>問</a:t>
            </a:r>
            <a:r>
              <a:rPr lang="en-US" altLang="ja-JP" sz="2600" dirty="0">
                <a:latin typeface="Century" panose="02040604050505020304" pitchFamily="18" charset="0"/>
              </a:rPr>
              <a:t>20 When Jane was out of the room, what did she think the speaker and her husband were doing?</a:t>
            </a:r>
          </a:p>
          <a:p>
            <a:pPr marL="360000" indent="-360000">
              <a:lnSpc>
                <a:spcPct val="110000"/>
              </a:lnSpc>
              <a:buNone/>
            </a:pPr>
            <a:r>
              <a:rPr lang="en-US" altLang="ja-JP" sz="2600" dirty="0">
                <a:latin typeface="Century" panose="02040604050505020304" pitchFamily="18" charset="0"/>
              </a:rPr>
              <a:t>① Cheering.		② Cooking.</a:t>
            </a:r>
          </a:p>
          <a:p>
            <a:pPr marL="360000" indent="-360000">
              <a:lnSpc>
                <a:spcPct val="110000"/>
              </a:lnSpc>
              <a:buNone/>
            </a:pPr>
            <a:r>
              <a:rPr lang="en-US" altLang="ja-JP" sz="2600" dirty="0">
                <a:latin typeface="Century" panose="02040604050505020304" pitchFamily="18" charset="0"/>
              </a:rPr>
              <a:t>③ Fighting.		④ Laughing.</a:t>
            </a:r>
          </a:p>
          <a:p>
            <a:pPr marL="360000" indent="-360000">
              <a:lnSpc>
                <a:spcPct val="110000"/>
              </a:lnSpc>
              <a:buNone/>
            </a:pPr>
            <a:r>
              <a:rPr lang="ja-JP" altLang="en-US" sz="2600" dirty="0">
                <a:latin typeface="Century" panose="02040604050505020304" pitchFamily="18" charset="0"/>
              </a:rPr>
              <a:t>問</a:t>
            </a:r>
            <a:r>
              <a:rPr lang="en-US" altLang="ja-JP" sz="2600" dirty="0">
                <a:latin typeface="Century" panose="02040604050505020304" pitchFamily="18" charset="0"/>
              </a:rPr>
              <a:t>21 How did the speaker find out how to cook a lobster?</a:t>
            </a:r>
          </a:p>
          <a:p>
            <a:pPr marL="360000" indent="-360000">
              <a:lnSpc>
                <a:spcPct val="110000"/>
              </a:lnSpc>
              <a:buNone/>
            </a:pPr>
            <a:r>
              <a:rPr lang="en-US" altLang="ja-JP" sz="2600" dirty="0">
                <a:latin typeface="Century" panose="02040604050505020304" pitchFamily="18" charset="0"/>
              </a:rPr>
              <a:t>① By asking her husband.</a:t>
            </a:r>
          </a:p>
          <a:p>
            <a:pPr marL="360000" indent="-360000">
              <a:lnSpc>
                <a:spcPct val="110000"/>
              </a:lnSpc>
              <a:buNone/>
            </a:pPr>
            <a:r>
              <a:rPr lang="en-US" altLang="ja-JP" sz="2600" dirty="0">
                <a:latin typeface="Century" panose="02040604050505020304" pitchFamily="18" charset="0"/>
              </a:rPr>
              <a:t>② By checking the Internet.</a:t>
            </a:r>
          </a:p>
          <a:p>
            <a:pPr marL="360000" indent="-360000">
              <a:lnSpc>
                <a:spcPct val="110000"/>
              </a:lnSpc>
              <a:buNone/>
            </a:pPr>
            <a:r>
              <a:rPr lang="en-US" altLang="ja-JP" sz="2600" dirty="0">
                <a:latin typeface="Century" panose="02040604050505020304" pitchFamily="18" charset="0"/>
              </a:rPr>
              <a:t>③ By looking at a cookbook.</a:t>
            </a:r>
          </a:p>
          <a:p>
            <a:pPr marL="360000" indent="-360000">
              <a:lnSpc>
                <a:spcPct val="110000"/>
              </a:lnSpc>
              <a:buNone/>
            </a:pPr>
            <a:r>
              <a:rPr lang="en-US" altLang="ja-JP" sz="2600" dirty="0">
                <a:latin typeface="Century" panose="02040604050505020304" pitchFamily="18" charset="0"/>
              </a:rPr>
              <a:t>④ By talking to a neighbor.</a:t>
            </a:r>
          </a:p>
          <a:p>
            <a:pPr marL="360000" indent="-360000">
              <a:lnSpc>
                <a:spcPct val="110000"/>
              </a:lnSpc>
              <a:buNone/>
            </a:pPr>
            <a:endParaRPr lang="en-US" altLang="ja-JP" sz="2600" dirty="0">
              <a:latin typeface="Century" panose="02040604050505020304" pitchFamily="18" charset="0"/>
            </a:endParaRPr>
          </a:p>
          <a:p>
            <a:pPr marL="360000" indent="-360000">
              <a:lnSpc>
                <a:spcPct val="110000"/>
              </a:lnSpc>
              <a:buNone/>
            </a:pPr>
            <a:r>
              <a:rPr lang="ja-JP" altLang="en-US" sz="2600" dirty="0">
                <a:latin typeface="Century" panose="02040604050505020304" pitchFamily="18" charset="0"/>
              </a:rPr>
              <a:t>問</a:t>
            </a:r>
            <a:r>
              <a:rPr lang="en-US" altLang="ja-JP" sz="2600" dirty="0">
                <a:latin typeface="Century" panose="02040604050505020304" pitchFamily="18" charset="0"/>
              </a:rPr>
              <a:t>22 What happened to the lobster at the end of the story?</a:t>
            </a:r>
          </a:p>
          <a:p>
            <a:pPr marL="360000" indent="-360000">
              <a:lnSpc>
                <a:spcPct val="110000"/>
              </a:lnSpc>
              <a:buNone/>
            </a:pPr>
            <a:r>
              <a:rPr lang="en-US" altLang="ja-JP" sz="2600" dirty="0">
                <a:latin typeface="Century" panose="02040604050505020304" pitchFamily="18" charset="0"/>
              </a:rPr>
              <a:t>① It was cooked.</a:t>
            </a:r>
          </a:p>
          <a:p>
            <a:pPr marL="360000" indent="-360000">
              <a:lnSpc>
                <a:spcPct val="110000"/>
              </a:lnSpc>
              <a:buNone/>
            </a:pPr>
            <a:r>
              <a:rPr lang="en-US" altLang="ja-JP" sz="2600" dirty="0">
                <a:latin typeface="Century" panose="02040604050505020304" pitchFamily="18" charset="0"/>
              </a:rPr>
              <a:t>② It was given away.</a:t>
            </a:r>
          </a:p>
          <a:p>
            <a:pPr marL="360000" indent="-360000">
              <a:lnSpc>
                <a:spcPct val="110000"/>
              </a:lnSpc>
              <a:buNone/>
            </a:pPr>
            <a:r>
              <a:rPr lang="en-US" altLang="ja-JP" sz="2600" dirty="0">
                <a:latin typeface="Century" panose="02040604050505020304" pitchFamily="18" charset="0"/>
              </a:rPr>
              <a:t>③ It was set free by the husband.</a:t>
            </a:r>
          </a:p>
          <a:p>
            <a:pPr marL="360000" indent="-360000">
              <a:lnSpc>
                <a:spcPct val="110000"/>
              </a:lnSpc>
              <a:buNone/>
            </a:pPr>
            <a:r>
              <a:rPr lang="en-US" altLang="ja-JP" sz="2600" dirty="0">
                <a:latin typeface="Century" panose="02040604050505020304" pitchFamily="18" charset="0"/>
              </a:rPr>
              <a:t>④ It was taken home by the boss.</a:t>
            </a:r>
          </a:p>
        </p:txBody>
      </p:sp>
      <p:pic>
        <p:nvPicPr>
          <p:cNvPr id="2" name="2016A20-22">
            <a:hlinkClick r:id="" action="ppaction://media"/>
            <a:extLst>
              <a:ext uri="{FF2B5EF4-FFF2-40B4-BE49-F238E27FC236}">
                <a16:creationId xmlns:a16="http://schemas.microsoft.com/office/drawing/2014/main" id="{3A69BD9F-5CEA-4210-8399-EF2E2BFD851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39384" y="5939481"/>
            <a:ext cx="609600" cy="609600"/>
          </a:xfrm>
          <a:prstGeom prst="rect">
            <a:avLst/>
          </a:prstGeom>
        </p:spPr>
      </p:pic>
    </p:spTree>
    <p:extLst>
      <p:ext uri="{BB962C8B-B14F-4D97-AF65-F5344CB8AC3E}">
        <p14:creationId xmlns:p14="http://schemas.microsoft.com/office/powerpoint/2010/main" val="2913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8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10000"/>
              </a:lnSpc>
              <a:spcBef>
                <a:spcPts val="500"/>
              </a:spcBef>
              <a:buNone/>
            </a:pPr>
            <a:r>
              <a:rPr lang="ja-JP" altLang="en-US" sz="2500" dirty="0">
                <a:latin typeface="Century" panose="02040604050505020304" pitchFamily="18" charset="0"/>
              </a:rPr>
              <a:t>問</a:t>
            </a:r>
            <a:r>
              <a:rPr lang="en-US" altLang="ja-JP" sz="2500" dirty="0">
                <a:latin typeface="Century" panose="02040604050505020304" pitchFamily="18" charset="0"/>
              </a:rPr>
              <a:t>20 </a:t>
            </a:r>
            <a:r>
              <a:rPr lang="ja-JP" altLang="en-US" sz="2500" dirty="0">
                <a:latin typeface="Century" panose="02040604050505020304" pitchFamily="18" charset="0"/>
              </a:rPr>
              <a:t>正解 ③ 問</a:t>
            </a:r>
            <a:r>
              <a:rPr lang="en-US" altLang="ja-JP" sz="2500" dirty="0">
                <a:latin typeface="Century" panose="02040604050505020304" pitchFamily="18" charset="0"/>
              </a:rPr>
              <a:t>21 </a:t>
            </a:r>
            <a:r>
              <a:rPr lang="ja-JP" altLang="en-US" sz="2500" dirty="0">
                <a:latin typeface="Century" panose="02040604050505020304" pitchFamily="18" charset="0"/>
              </a:rPr>
              <a:t>正解 ④ 問</a:t>
            </a:r>
            <a:r>
              <a:rPr lang="en-US" altLang="ja-JP" sz="2500" dirty="0">
                <a:latin typeface="Century" panose="02040604050505020304" pitchFamily="18" charset="0"/>
              </a:rPr>
              <a:t>22 </a:t>
            </a:r>
            <a:r>
              <a:rPr lang="ja-JP" altLang="en-US" sz="2500" dirty="0">
                <a:latin typeface="Century" panose="02040604050505020304" pitchFamily="18" charset="0"/>
              </a:rPr>
              <a:t>正解 ②</a:t>
            </a:r>
            <a:endParaRPr lang="en-US" altLang="ja-JP" sz="2500" dirty="0">
              <a:latin typeface="Century" panose="02040604050505020304" pitchFamily="18" charset="0"/>
            </a:endParaRPr>
          </a:p>
          <a:p>
            <a:pPr marL="0" indent="0" algn="just">
              <a:lnSpc>
                <a:spcPct val="110000"/>
              </a:lnSpc>
              <a:spcBef>
                <a:spcPts val="500"/>
              </a:spcBef>
              <a:buNone/>
            </a:pPr>
            <a:r>
              <a:rPr lang="en-US" altLang="ja-JP" sz="2500" dirty="0">
                <a:latin typeface="Century" panose="02040604050505020304" pitchFamily="18" charset="0"/>
              </a:rPr>
              <a:t>Now let me tell you a story. When we lived in Japan many years ago, my American friend Jane came to visit us with her Japanese boss, who wanted to meet my husband. After he left, we decided to open the gift that he had brought. Surprisingly, it was a neatly packed live lobster. I started laughing and shouting, “It’s alive! It’s alive!” But Jane, who’d just gone to the bathroom, thought I was yelling, “It’s a lie! It’s a lie!” She thought we were having an argument, so she was afraid to come back into the living room. When she finally returned, she realized that we were not fighting, but laughing at such an unexpected gift.</a:t>
            </a:r>
          </a:p>
          <a:p>
            <a:pPr marL="0" indent="0" algn="just">
              <a:lnSpc>
                <a:spcPct val="110000"/>
              </a:lnSpc>
              <a:spcBef>
                <a:spcPts val="500"/>
              </a:spcBef>
              <a:buNone/>
            </a:pPr>
            <a:r>
              <a:rPr lang="en-US" altLang="ja-JP" sz="2500" dirty="0">
                <a:latin typeface="Century" panose="02040604050505020304" pitchFamily="18" charset="0"/>
              </a:rPr>
              <a:t>We had never cooked a lobster before, so we didn’t know what to do. In those days there was no Internet to get information, so we went and asked a neighbor. Meanwhile, we had put the lobster in a sink full of water.</a:t>
            </a:r>
          </a:p>
          <a:p>
            <a:pPr marL="0" indent="0" algn="just">
              <a:lnSpc>
                <a:spcPct val="110000"/>
              </a:lnSpc>
              <a:spcBef>
                <a:spcPts val="500"/>
              </a:spcBef>
              <a:buNone/>
            </a:pPr>
            <a:r>
              <a:rPr lang="en-US" altLang="ja-JP" sz="2500" dirty="0">
                <a:latin typeface="Century" panose="02040604050505020304" pitchFamily="18" charset="0"/>
              </a:rPr>
              <a:t>When we came home the lobster had become so lively that we no longer had the heart to cook it. We managed to get it back into the box, and we gave it to the neighbor instead.</a:t>
            </a:r>
          </a:p>
        </p:txBody>
      </p:sp>
      <p:pic>
        <p:nvPicPr>
          <p:cNvPr id="2" name="2016A20-22">
            <a:hlinkClick r:id="" action="ppaction://media"/>
            <a:extLst>
              <a:ext uri="{FF2B5EF4-FFF2-40B4-BE49-F238E27FC236}">
                <a16:creationId xmlns:a16="http://schemas.microsoft.com/office/drawing/2014/main" id="{CC29B708-EF3B-40A9-B342-9E42FB373F1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55860" y="5993027"/>
            <a:ext cx="609600" cy="609600"/>
          </a:xfrm>
          <a:prstGeom prst="rect">
            <a:avLst/>
          </a:prstGeom>
        </p:spPr>
      </p:pic>
    </p:spTree>
    <p:extLst>
      <p:ext uri="{BB962C8B-B14F-4D97-AF65-F5344CB8AC3E}">
        <p14:creationId xmlns:p14="http://schemas.microsoft.com/office/powerpoint/2010/main" val="112781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8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Have you seen the new school flag?</a:t>
            </a:r>
          </a:p>
          <a:p>
            <a:pPr marL="360000" indent="-360000">
              <a:lnSpc>
                <a:spcPct val="15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The one with the name around the logo?</a:t>
            </a:r>
          </a:p>
          <a:p>
            <a:pPr marL="360000" indent="-360000">
              <a:lnSpc>
                <a:spcPct val="15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Yes, but the name is under it instead of above it.</a:t>
            </a:r>
          </a:p>
          <a:p>
            <a:pPr marL="360000" indent="-360000">
              <a:lnSpc>
                <a:spcPct val="15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Yeah, it’s great!</a:t>
            </a:r>
          </a:p>
        </p:txBody>
      </p:sp>
      <p:pic>
        <p:nvPicPr>
          <p:cNvPr id="2" name="2016A01">
            <a:hlinkClick r:id="" action="ppaction://media"/>
            <a:extLst>
              <a:ext uri="{FF2B5EF4-FFF2-40B4-BE49-F238E27FC236}">
                <a16:creationId xmlns:a16="http://schemas.microsoft.com/office/drawing/2014/main" id="{636506AB-724C-42ED-ADEC-CE4F9FD1F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79625" y="6058931"/>
            <a:ext cx="609600" cy="609600"/>
          </a:xfrm>
          <a:prstGeom prst="rect">
            <a:avLst/>
          </a:prstGeom>
        </p:spPr>
      </p:pic>
    </p:spTree>
    <p:extLst>
      <p:ext uri="{BB962C8B-B14F-4D97-AF65-F5344CB8AC3E}">
        <p14:creationId xmlns:p14="http://schemas.microsoft.com/office/powerpoint/2010/main" val="102511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10000"/>
              </a:lnSpc>
              <a:buNone/>
            </a:pPr>
            <a:r>
              <a:rPr lang="ja-JP" altLang="en-US" u="sng" dirty="0">
                <a:latin typeface="Century" panose="02040604050505020304" pitchFamily="18" charset="0"/>
              </a:rPr>
              <a:t>会話の場面</a:t>
            </a:r>
            <a:r>
              <a:rPr lang="ja-JP" altLang="en-US" dirty="0">
                <a:latin typeface="Century" panose="02040604050505020304" pitchFamily="18" charset="0"/>
              </a:rPr>
              <a:t> 英語の授業で</a:t>
            </a:r>
            <a:r>
              <a:rPr lang="en-US" altLang="ja-JP" dirty="0">
                <a:latin typeface="Century" panose="02040604050505020304" pitchFamily="18" charset="0"/>
              </a:rPr>
              <a:t>, 500</a:t>
            </a:r>
            <a:r>
              <a:rPr lang="ja-JP" altLang="en-US" dirty="0">
                <a:latin typeface="Century" panose="02040604050505020304" pitchFamily="18" charset="0"/>
              </a:rPr>
              <a:t>万円の予算があればどのように学校を改善できるのか</a:t>
            </a:r>
            <a:r>
              <a:rPr lang="en-US" altLang="ja-JP" dirty="0">
                <a:latin typeface="Century" panose="02040604050505020304" pitchFamily="18" charset="0"/>
              </a:rPr>
              <a:t>Ichiro, Reina, </a:t>
            </a:r>
            <a:r>
              <a:rPr lang="en-US" altLang="ja-JP" dirty="0" err="1">
                <a:latin typeface="Century" panose="02040604050505020304" pitchFamily="18" charset="0"/>
              </a:rPr>
              <a:t>Mayuko</a:t>
            </a:r>
            <a:r>
              <a:rPr lang="ja-JP" altLang="en-US" dirty="0">
                <a:latin typeface="Century" panose="02040604050505020304" pitchFamily="18" charset="0"/>
              </a:rPr>
              <a:t>が討論しています。</a:t>
            </a:r>
          </a:p>
          <a:p>
            <a:pPr marL="360000" indent="-360000" algn="just">
              <a:lnSpc>
                <a:spcPct val="110000"/>
              </a:lnSpc>
              <a:buNone/>
            </a:pPr>
            <a:r>
              <a:rPr lang="ja-JP" altLang="en-US" dirty="0">
                <a:latin typeface="Century" panose="02040604050505020304" pitchFamily="18" charset="0"/>
              </a:rPr>
              <a:t>問</a:t>
            </a:r>
            <a:r>
              <a:rPr lang="en-US" altLang="ja-JP" dirty="0">
                <a:latin typeface="Century" panose="02040604050505020304" pitchFamily="18" charset="0"/>
              </a:rPr>
              <a:t>24 Which of the following was proposed in the discussion?</a:t>
            </a:r>
          </a:p>
          <a:p>
            <a:pPr marL="360000" indent="-360000" algn="just">
              <a:lnSpc>
                <a:spcPct val="110000"/>
              </a:lnSpc>
              <a:buNone/>
            </a:pPr>
            <a:r>
              <a:rPr lang="en-US" altLang="ja-JP" dirty="0">
                <a:latin typeface="Century" panose="02040604050505020304" pitchFamily="18" charset="0"/>
              </a:rPr>
              <a:t>① Buying tablet PCs.</a:t>
            </a:r>
          </a:p>
          <a:p>
            <a:pPr marL="360000" indent="-360000" algn="just">
              <a:lnSpc>
                <a:spcPct val="110000"/>
              </a:lnSpc>
              <a:buNone/>
            </a:pPr>
            <a:r>
              <a:rPr lang="en-US" altLang="ja-JP" dirty="0">
                <a:latin typeface="Century" panose="02040604050505020304" pitchFamily="18" charset="0"/>
              </a:rPr>
              <a:t>② Installing solar panels.</a:t>
            </a:r>
          </a:p>
          <a:p>
            <a:pPr marL="360000" indent="-360000" algn="just">
              <a:lnSpc>
                <a:spcPct val="110000"/>
              </a:lnSpc>
              <a:buNone/>
            </a:pPr>
            <a:r>
              <a:rPr lang="en-US" altLang="ja-JP" dirty="0">
                <a:latin typeface="Century" panose="02040604050505020304" pitchFamily="18" charset="0"/>
              </a:rPr>
              <a:t>③ Painting the picnic tables.</a:t>
            </a:r>
          </a:p>
          <a:p>
            <a:pPr marL="360000" indent="-360000" algn="just">
              <a:lnSpc>
                <a:spcPct val="110000"/>
              </a:lnSpc>
              <a:buNone/>
            </a:pPr>
            <a:r>
              <a:rPr lang="en-US" altLang="ja-JP" dirty="0">
                <a:latin typeface="Century" panose="02040604050505020304" pitchFamily="18" charset="0"/>
              </a:rPr>
              <a:t>④ Sending students abroad.</a:t>
            </a:r>
          </a:p>
          <a:p>
            <a:pPr marL="360000" indent="-360000" algn="just">
              <a:lnSpc>
                <a:spcPct val="110000"/>
              </a:lnSpc>
              <a:buNone/>
            </a:pPr>
            <a:r>
              <a:rPr lang="ja-JP" altLang="en-US" dirty="0">
                <a:latin typeface="Century" panose="02040604050505020304" pitchFamily="18" charset="0"/>
              </a:rPr>
              <a:t>問</a:t>
            </a:r>
            <a:r>
              <a:rPr lang="en-US" altLang="ja-JP" dirty="0">
                <a:latin typeface="Century" panose="02040604050505020304" pitchFamily="18" charset="0"/>
              </a:rPr>
              <a:t>24 What improvement do all the speakers like?</a:t>
            </a:r>
          </a:p>
          <a:p>
            <a:pPr marL="360000" indent="-360000" algn="just">
              <a:lnSpc>
                <a:spcPct val="110000"/>
              </a:lnSpc>
              <a:buNone/>
            </a:pPr>
            <a:r>
              <a:rPr lang="en-US" altLang="ja-JP" dirty="0">
                <a:latin typeface="Century" panose="02040604050505020304" pitchFamily="18" charset="0"/>
              </a:rPr>
              <a:t>① A bicycle parking roof.</a:t>
            </a:r>
          </a:p>
          <a:p>
            <a:pPr marL="360000" indent="-360000" algn="just">
              <a:lnSpc>
                <a:spcPct val="110000"/>
              </a:lnSpc>
              <a:buNone/>
            </a:pPr>
            <a:r>
              <a:rPr lang="en-US" altLang="ja-JP" dirty="0">
                <a:latin typeface="Century" panose="02040604050505020304" pitchFamily="18" charset="0"/>
              </a:rPr>
              <a:t>② Flowers near the entrance.</a:t>
            </a:r>
          </a:p>
          <a:p>
            <a:pPr marL="360000" indent="-360000" algn="just">
              <a:lnSpc>
                <a:spcPct val="110000"/>
              </a:lnSpc>
              <a:buNone/>
            </a:pPr>
            <a:r>
              <a:rPr lang="en-US" altLang="ja-JP" dirty="0">
                <a:latin typeface="Century" panose="02040604050505020304" pitchFamily="18" charset="0"/>
              </a:rPr>
              <a:t>③ Grass in the school yard.</a:t>
            </a:r>
          </a:p>
          <a:p>
            <a:pPr marL="360000" indent="-360000" algn="just">
              <a:lnSpc>
                <a:spcPct val="110000"/>
              </a:lnSpc>
              <a:buNone/>
            </a:pPr>
            <a:r>
              <a:rPr lang="en-US" altLang="ja-JP" dirty="0">
                <a:latin typeface="Century" panose="02040604050505020304" pitchFamily="18" charset="0"/>
              </a:rPr>
              <a:t>④ New picnic tables.</a:t>
            </a:r>
          </a:p>
          <a:p>
            <a:pPr marL="360000" indent="-360000">
              <a:lnSpc>
                <a:spcPct val="110000"/>
              </a:lnSpc>
              <a:buNone/>
            </a:pPr>
            <a:r>
              <a:rPr lang="ja-JP" altLang="en-US" dirty="0">
                <a:latin typeface="Century" panose="02040604050505020304" pitchFamily="18" charset="0"/>
              </a:rPr>
              <a:t>問</a:t>
            </a:r>
            <a:r>
              <a:rPr lang="en-US" altLang="ja-JP" dirty="0">
                <a:latin typeface="Century" panose="02040604050505020304" pitchFamily="18" charset="0"/>
              </a:rPr>
              <a:t>25 Which of the following do Ichiro and </a:t>
            </a:r>
            <a:r>
              <a:rPr lang="en-US" altLang="ja-JP" dirty="0" err="1">
                <a:latin typeface="Century" panose="02040604050505020304" pitchFamily="18" charset="0"/>
              </a:rPr>
              <a:t>Mayuko</a:t>
            </a:r>
            <a:r>
              <a:rPr lang="en-US" altLang="ja-JP" dirty="0">
                <a:latin typeface="Century" panose="02040604050505020304" pitchFamily="18" charset="0"/>
              </a:rPr>
              <a:t> have different opinions about?</a:t>
            </a:r>
          </a:p>
          <a:p>
            <a:pPr marL="360000" indent="-360000" algn="just">
              <a:lnSpc>
                <a:spcPct val="110000"/>
              </a:lnSpc>
              <a:buNone/>
            </a:pPr>
            <a:r>
              <a:rPr lang="en-US" altLang="ja-JP" dirty="0">
                <a:latin typeface="Century" panose="02040604050505020304" pitchFamily="18" charset="0"/>
              </a:rPr>
              <a:t>① Buying more library books.</a:t>
            </a:r>
          </a:p>
          <a:p>
            <a:pPr marL="360000" indent="-360000" algn="just">
              <a:lnSpc>
                <a:spcPct val="110000"/>
              </a:lnSpc>
              <a:buNone/>
            </a:pPr>
            <a:r>
              <a:rPr lang="en-US" altLang="ja-JP" dirty="0">
                <a:latin typeface="Century" panose="02040604050505020304" pitchFamily="18" charset="0"/>
              </a:rPr>
              <a:t>② Installing air conditioning.</a:t>
            </a:r>
          </a:p>
          <a:p>
            <a:pPr marL="360000" indent="-360000" algn="just">
              <a:lnSpc>
                <a:spcPct val="110000"/>
              </a:lnSpc>
              <a:buNone/>
            </a:pPr>
            <a:r>
              <a:rPr lang="en-US" altLang="ja-JP" dirty="0">
                <a:latin typeface="Century" panose="02040604050505020304" pitchFamily="18" charset="0"/>
              </a:rPr>
              <a:t>③ The need for school-wide Wi-Fi.</a:t>
            </a:r>
          </a:p>
          <a:p>
            <a:pPr marL="360000" indent="-360000">
              <a:lnSpc>
                <a:spcPct val="110000"/>
              </a:lnSpc>
              <a:buNone/>
            </a:pPr>
            <a:r>
              <a:rPr lang="en-US" altLang="ja-JP" dirty="0">
                <a:latin typeface="Century" panose="02040604050505020304" pitchFamily="18" charset="0"/>
              </a:rPr>
              <a:t>④ The value of educational websites.</a:t>
            </a:r>
          </a:p>
        </p:txBody>
      </p:sp>
      <p:pic>
        <p:nvPicPr>
          <p:cNvPr id="2" name="2016A23-25">
            <a:hlinkClick r:id="" action="ppaction://media"/>
            <a:extLst>
              <a:ext uri="{FF2B5EF4-FFF2-40B4-BE49-F238E27FC236}">
                <a16:creationId xmlns:a16="http://schemas.microsoft.com/office/drawing/2014/main" id="{CB930869-BEC3-4EF7-A1C8-C6140F567FD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3553" y="5939481"/>
            <a:ext cx="609600" cy="609600"/>
          </a:xfrm>
          <a:prstGeom prst="rect">
            <a:avLst/>
          </a:prstGeom>
        </p:spPr>
      </p:pic>
    </p:spTree>
    <p:extLst>
      <p:ext uri="{BB962C8B-B14F-4D97-AF65-F5344CB8AC3E}">
        <p14:creationId xmlns:p14="http://schemas.microsoft.com/office/powerpoint/2010/main" val="167692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6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6D125E-7DE4-4A40-926B-2BE46C81644A}"/>
              </a:ext>
            </a:extLst>
          </p:cNvPr>
          <p:cNvSpPr txBox="1">
            <a:spLocks/>
          </p:cNvSpPr>
          <p:nvPr/>
        </p:nvSpPr>
        <p:spPr>
          <a:xfrm>
            <a:off x="140044" y="201828"/>
            <a:ext cx="11808940" cy="6347253"/>
          </a:xfrm>
          <a:prstGeom prst="rect">
            <a:avLst/>
          </a:prstGeom>
        </p:spPr>
        <p:txBody>
          <a:bodyPr vert="horz" lIns="91440" tIns="45720" rIns="91440" bIns="45720" numCol="2"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60000" indent="-360000" algn="just">
              <a:lnSpc>
                <a:spcPct val="100000"/>
              </a:lnSpc>
              <a:spcBef>
                <a:spcPts val="200"/>
              </a:spcBef>
              <a:buNone/>
            </a:pPr>
            <a:r>
              <a:rPr lang="ja-JP" altLang="en-US" sz="2000" dirty="0">
                <a:latin typeface="Century" panose="02040604050505020304" pitchFamily="18" charset="0"/>
              </a:rPr>
              <a:t>問</a:t>
            </a:r>
            <a:r>
              <a:rPr lang="en-US" altLang="ja-JP" sz="2000" dirty="0">
                <a:latin typeface="Century" panose="02040604050505020304" pitchFamily="18" charset="0"/>
              </a:rPr>
              <a:t>23 </a:t>
            </a:r>
            <a:r>
              <a:rPr lang="ja-JP" altLang="en-US" sz="2000" dirty="0">
                <a:latin typeface="Century" panose="02040604050505020304" pitchFamily="18" charset="0"/>
              </a:rPr>
              <a:t>正解 ②  問</a:t>
            </a:r>
            <a:r>
              <a:rPr lang="en-US" altLang="ja-JP" sz="2000" dirty="0">
                <a:latin typeface="Century" panose="02040604050505020304" pitchFamily="18" charset="0"/>
              </a:rPr>
              <a:t>24 </a:t>
            </a:r>
            <a:r>
              <a:rPr lang="ja-JP" altLang="en-US" sz="2000" dirty="0">
                <a:latin typeface="Century" panose="02040604050505020304" pitchFamily="18" charset="0"/>
              </a:rPr>
              <a:t>正解 ①  問</a:t>
            </a:r>
            <a:r>
              <a:rPr lang="en-US" altLang="ja-JP" sz="2000" dirty="0">
                <a:latin typeface="Century" panose="02040604050505020304" pitchFamily="18" charset="0"/>
              </a:rPr>
              <a:t>25 </a:t>
            </a:r>
            <a:r>
              <a:rPr lang="ja-JP" altLang="en-US" sz="2000" dirty="0">
                <a:latin typeface="Century" panose="02040604050505020304" pitchFamily="18" charset="0"/>
              </a:rPr>
              <a:t>正解 ③</a:t>
            </a:r>
            <a:endParaRPr lang="en-US" altLang="ja-JP" sz="2000" dirty="0">
              <a:latin typeface="Century" panose="02040604050505020304" pitchFamily="18" charset="0"/>
            </a:endParaRPr>
          </a:p>
          <a:p>
            <a:pPr marL="360000" indent="-360000" algn="just">
              <a:lnSpc>
                <a:spcPct val="100000"/>
              </a:lnSpc>
              <a:spcBef>
                <a:spcPts val="200"/>
              </a:spcBef>
              <a:buNone/>
            </a:pPr>
            <a:r>
              <a:rPr lang="en-US" altLang="ja-JP" sz="2000" dirty="0">
                <a:latin typeface="Century" panose="02040604050505020304" pitchFamily="18" charset="0"/>
              </a:rPr>
              <a:t>Ichiro: So, Reina, what would you do if we had five million yen to improve our school?</a:t>
            </a:r>
          </a:p>
          <a:p>
            <a:pPr marL="360000" indent="-360000" algn="just">
              <a:lnSpc>
                <a:spcPct val="100000"/>
              </a:lnSpc>
              <a:spcBef>
                <a:spcPts val="200"/>
              </a:spcBef>
              <a:buNone/>
            </a:pPr>
            <a:r>
              <a:rPr lang="en-US" altLang="ja-JP" sz="2000" dirty="0">
                <a:latin typeface="Century" panose="02040604050505020304" pitchFamily="18" charset="0"/>
              </a:rPr>
              <a:t>Reina: Hmm. I can think of so many things, Ichiro. One idea would be to put a roof over the bicycle parking area. Don’t you hate it when it rains and your bike gets wet? We could also put some picnic tables on the grassy area over by the bike stands. That would give students a place to have lunch or hang out after school. And we could make the entrance look a lot nicer. What about painting it a bright color and buying some plants and flowers?</a:t>
            </a:r>
          </a:p>
          <a:p>
            <a:pPr marL="360000" indent="-360000" algn="just">
              <a:lnSpc>
                <a:spcPct val="100000"/>
              </a:lnSpc>
              <a:spcBef>
                <a:spcPts val="200"/>
              </a:spcBef>
              <a:buNone/>
            </a:pPr>
            <a:r>
              <a:rPr lang="en-US" altLang="ja-JP" sz="2000" dirty="0">
                <a:latin typeface="Century" panose="02040604050505020304" pitchFamily="18" charset="0"/>
              </a:rPr>
              <a:t>Ichiro: Well, those are all great ideas, Reina. I especially like putting a roof over the bicycles. But to tell the truth, if we had that much money to spend, I think it’d be better to spend it on one big thing rather than a lot of little things.</a:t>
            </a:r>
          </a:p>
          <a:p>
            <a:pPr marL="360000" indent="-360000" algn="just">
              <a:lnSpc>
                <a:spcPct val="100000"/>
              </a:lnSpc>
              <a:spcBef>
                <a:spcPts val="200"/>
              </a:spcBef>
              <a:buNone/>
            </a:pPr>
            <a:endParaRPr lang="en-US" altLang="ja-JP" sz="2000" dirty="0">
              <a:latin typeface="Century" panose="02040604050505020304" pitchFamily="18" charset="0"/>
            </a:endParaRPr>
          </a:p>
          <a:p>
            <a:pPr marL="360000" indent="-360000" algn="just">
              <a:lnSpc>
                <a:spcPct val="100000"/>
              </a:lnSpc>
              <a:spcBef>
                <a:spcPts val="200"/>
              </a:spcBef>
              <a:buNone/>
            </a:pPr>
            <a:r>
              <a:rPr lang="en-US" altLang="ja-JP" sz="2000" dirty="0">
                <a:latin typeface="Century" panose="02040604050505020304" pitchFamily="18" charset="0"/>
              </a:rPr>
              <a:t>Reina: Oh, yeah. Good point, Ichiro.</a:t>
            </a:r>
          </a:p>
          <a:p>
            <a:pPr marL="360000" indent="-360000" algn="just">
              <a:lnSpc>
                <a:spcPct val="100000"/>
              </a:lnSpc>
              <a:spcBef>
                <a:spcPts val="200"/>
              </a:spcBef>
              <a:buNone/>
            </a:pPr>
            <a:r>
              <a:rPr lang="en-US" altLang="ja-JP" sz="2000" dirty="0">
                <a:latin typeface="Century" panose="02040604050505020304" pitchFamily="18" charset="0"/>
              </a:rPr>
              <a:t>Ichiro: I think it’d be better if we had free Wi-Fi everywhere in the school. Internet access would help us study more. We could get a lot of information that would help us with our homework, and there are so many educational websites that are usually free. Best of all, we could chat with the students at our sister school in Australia. Don’t you agree, </a:t>
            </a:r>
            <a:r>
              <a:rPr lang="en-US" altLang="ja-JP" sz="2000" dirty="0" err="1">
                <a:latin typeface="Century" panose="02040604050505020304" pitchFamily="18" charset="0"/>
              </a:rPr>
              <a:t>Mayuko</a:t>
            </a:r>
            <a:r>
              <a:rPr lang="en-US" altLang="ja-JP" sz="2000" dirty="0">
                <a:latin typeface="Century" panose="02040604050505020304" pitchFamily="18" charset="0"/>
              </a:rPr>
              <a:t>?</a:t>
            </a:r>
          </a:p>
          <a:p>
            <a:pPr marL="360000" indent="-360000" algn="just">
              <a:lnSpc>
                <a:spcPct val="100000"/>
              </a:lnSpc>
              <a:spcBef>
                <a:spcPts val="200"/>
              </a:spcBef>
              <a:buNone/>
            </a:pPr>
            <a:r>
              <a:rPr lang="en-US" altLang="ja-JP" sz="2000" dirty="0" err="1">
                <a:latin typeface="Century" panose="02040604050505020304" pitchFamily="18" charset="0"/>
              </a:rPr>
              <a:t>Mayuko</a:t>
            </a:r>
            <a:r>
              <a:rPr lang="en-US" altLang="ja-JP" sz="2000" dirty="0">
                <a:latin typeface="Century" panose="02040604050505020304" pitchFamily="18" charset="0"/>
              </a:rPr>
              <a:t>: Well, that’s a pretty good idea, Ichiro, but the library has Internet access, and most students already have smartphones or tablet PCs. I think it’d be better to buy solar panels instead. That electricity could be used all over the school―we could have hot water in the winter and air conditioning in the summer. Oh, I know! We could make a roof for the bicycles out of the solar panels. That would kill two birds with one stone!</a:t>
            </a:r>
          </a:p>
        </p:txBody>
      </p:sp>
      <p:pic>
        <p:nvPicPr>
          <p:cNvPr id="2" name="2016A23-25">
            <a:hlinkClick r:id="" action="ppaction://media"/>
            <a:extLst>
              <a:ext uri="{FF2B5EF4-FFF2-40B4-BE49-F238E27FC236}">
                <a16:creationId xmlns:a16="http://schemas.microsoft.com/office/drawing/2014/main" id="{816EA1A3-2F6C-4293-9E95-046362EF630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39384" y="6236776"/>
            <a:ext cx="609600" cy="609600"/>
          </a:xfrm>
          <a:prstGeom prst="rect">
            <a:avLst/>
          </a:prstGeom>
        </p:spPr>
      </p:pic>
    </p:spTree>
    <p:extLst>
      <p:ext uri="{BB962C8B-B14F-4D97-AF65-F5344CB8AC3E}">
        <p14:creationId xmlns:p14="http://schemas.microsoft.com/office/powerpoint/2010/main" val="271808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6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 How many new students does the woman expect in total?</a:t>
            </a:r>
          </a:p>
          <a:p>
            <a:pPr marL="360000" indent="-360000">
              <a:lnSpc>
                <a:spcPct val="150000"/>
              </a:lnSpc>
              <a:buNone/>
            </a:pPr>
            <a:r>
              <a:rPr lang="en-US" altLang="ja-JP" sz="4000" dirty="0">
                <a:latin typeface="Century" panose="02040604050505020304" pitchFamily="18" charset="0"/>
              </a:rPr>
              <a:t>① 3</a:t>
            </a:r>
          </a:p>
          <a:p>
            <a:pPr marL="360000" indent="-360000">
              <a:lnSpc>
                <a:spcPct val="150000"/>
              </a:lnSpc>
              <a:buNone/>
            </a:pPr>
            <a:r>
              <a:rPr lang="en-US" altLang="ja-JP" sz="4000" dirty="0">
                <a:latin typeface="Century" panose="02040604050505020304" pitchFamily="18" charset="0"/>
              </a:rPr>
              <a:t>② 7</a:t>
            </a:r>
          </a:p>
          <a:p>
            <a:pPr marL="360000" indent="-360000">
              <a:lnSpc>
                <a:spcPct val="150000"/>
              </a:lnSpc>
              <a:buNone/>
            </a:pPr>
            <a:r>
              <a:rPr lang="en-US" altLang="ja-JP" sz="4000" dirty="0">
                <a:latin typeface="Century" panose="02040604050505020304" pitchFamily="18" charset="0"/>
              </a:rPr>
              <a:t>③ 10</a:t>
            </a:r>
          </a:p>
          <a:p>
            <a:pPr marL="360000" indent="-360000">
              <a:lnSpc>
                <a:spcPct val="150000"/>
              </a:lnSpc>
              <a:buNone/>
            </a:pPr>
            <a:r>
              <a:rPr lang="en-US" altLang="ja-JP" sz="4000" dirty="0">
                <a:latin typeface="Century" panose="02040604050505020304" pitchFamily="18" charset="0"/>
              </a:rPr>
              <a:t>④ 13</a:t>
            </a:r>
          </a:p>
        </p:txBody>
      </p:sp>
      <p:pic>
        <p:nvPicPr>
          <p:cNvPr id="2" name="2016A02">
            <a:hlinkClick r:id="" action="ppaction://media"/>
            <a:extLst>
              <a:ext uri="{FF2B5EF4-FFF2-40B4-BE49-F238E27FC236}">
                <a16:creationId xmlns:a16="http://schemas.microsoft.com/office/drawing/2014/main" id="{BFF5C21F-58B9-4B98-844F-0830937A99A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867400"/>
            <a:ext cx="609600" cy="609600"/>
          </a:xfrm>
          <a:prstGeom prst="rect">
            <a:avLst/>
          </a:prstGeom>
        </p:spPr>
      </p:pic>
    </p:spTree>
    <p:extLst>
      <p:ext uri="{BB962C8B-B14F-4D97-AF65-F5344CB8AC3E}">
        <p14:creationId xmlns:p14="http://schemas.microsoft.com/office/powerpoint/2010/main" val="43179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How many new students have joined the club?</a:t>
            </a:r>
          </a:p>
          <a:p>
            <a:pPr marL="360000" indent="-360000">
              <a:lnSpc>
                <a:spcPct val="15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Seven the first day, and three since then.</a:t>
            </a:r>
          </a:p>
          <a:p>
            <a:pPr marL="360000" indent="-360000">
              <a:lnSpc>
                <a:spcPct val="15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How many more do you think will join?</a:t>
            </a:r>
          </a:p>
          <a:p>
            <a:pPr marL="360000" indent="-360000">
              <a:lnSpc>
                <a:spcPct val="15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I expect three more.</a:t>
            </a:r>
          </a:p>
        </p:txBody>
      </p:sp>
      <p:pic>
        <p:nvPicPr>
          <p:cNvPr id="2" name="2016A02">
            <a:hlinkClick r:id="" action="ppaction://media"/>
            <a:extLst>
              <a:ext uri="{FF2B5EF4-FFF2-40B4-BE49-F238E27FC236}">
                <a16:creationId xmlns:a16="http://schemas.microsoft.com/office/drawing/2014/main" id="{FC676F0A-D220-436D-8004-80D8DB4D9E0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773504"/>
            <a:ext cx="609600" cy="609600"/>
          </a:xfrm>
          <a:prstGeom prst="rect">
            <a:avLst/>
          </a:prstGeom>
        </p:spPr>
      </p:pic>
    </p:spTree>
    <p:extLst>
      <p:ext uri="{BB962C8B-B14F-4D97-AF65-F5344CB8AC3E}">
        <p14:creationId xmlns:p14="http://schemas.microsoft.com/office/powerpoint/2010/main" val="16390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3 Which class does NOT interest the woman?</a:t>
            </a:r>
          </a:p>
          <a:p>
            <a:pPr marL="360000" indent="-360000">
              <a:lnSpc>
                <a:spcPct val="150000"/>
              </a:lnSpc>
              <a:buNone/>
            </a:pPr>
            <a:r>
              <a:rPr lang="en-US" altLang="ja-JP" sz="4000" dirty="0">
                <a:latin typeface="Century" panose="02040604050505020304" pitchFamily="18" charset="0"/>
              </a:rPr>
              <a:t>① Biology.</a:t>
            </a:r>
          </a:p>
          <a:p>
            <a:pPr marL="360000" indent="-360000">
              <a:lnSpc>
                <a:spcPct val="150000"/>
              </a:lnSpc>
              <a:buNone/>
            </a:pPr>
            <a:r>
              <a:rPr lang="en-US" altLang="ja-JP" sz="4000" dirty="0">
                <a:latin typeface="Century" panose="02040604050505020304" pitchFamily="18" charset="0"/>
              </a:rPr>
              <a:t>② Math.</a:t>
            </a:r>
          </a:p>
          <a:p>
            <a:pPr marL="360000" indent="-360000">
              <a:lnSpc>
                <a:spcPct val="150000"/>
              </a:lnSpc>
              <a:buNone/>
            </a:pPr>
            <a:r>
              <a:rPr lang="en-US" altLang="ja-JP" sz="4000" dirty="0">
                <a:latin typeface="Century" panose="02040604050505020304" pitchFamily="18" charset="0"/>
              </a:rPr>
              <a:t>③ Music.</a:t>
            </a:r>
          </a:p>
          <a:p>
            <a:pPr marL="360000" indent="-360000">
              <a:lnSpc>
                <a:spcPct val="150000"/>
              </a:lnSpc>
              <a:buNone/>
            </a:pPr>
            <a:r>
              <a:rPr lang="en-US" altLang="ja-JP" sz="4000" dirty="0">
                <a:latin typeface="Century" panose="02040604050505020304" pitchFamily="18" charset="0"/>
              </a:rPr>
              <a:t>④ Physics.</a:t>
            </a:r>
          </a:p>
        </p:txBody>
      </p:sp>
      <p:pic>
        <p:nvPicPr>
          <p:cNvPr id="2" name="2016A03">
            <a:hlinkClick r:id="" action="ppaction://media"/>
            <a:extLst>
              <a:ext uri="{FF2B5EF4-FFF2-40B4-BE49-F238E27FC236}">
                <a16:creationId xmlns:a16="http://schemas.microsoft.com/office/drawing/2014/main" id="{995336CC-EED3-4510-B400-63C1C0BC19B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391732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3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360000" indent="-360000">
              <a:lnSpc>
                <a:spcPct val="15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How are your classes going?</a:t>
            </a:r>
          </a:p>
          <a:p>
            <a:pPr marL="360000" indent="-360000">
              <a:lnSpc>
                <a:spcPct val="15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Well, I love math, and music is also fun.</a:t>
            </a:r>
          </a:p>
          <a:p>
            <a:pPr marL="360000" indent="-360000">
              <a:lnSpc>
                <a:spcPct val="150000"/>
              </a:lnSpc>
              <a:buNone/>
            </a:pPr>
            <a:r>
              <a:rPr lang="en-US" altLang="ja-JP" sz="4000" dirty="0">
                <a:latin typeface="Century" panose="02040604050505020304" pitchFamily="18" charset="0"/>
              </a:rPr>
              <a:t>M</a:t>
            </a:r>
            <a:r>
              <a:rPr lang="ja-JP" altLang="en-US" sz="4000" dirty="0">
                <a:latin typeface="Century" panose="02040604050505020304" pitchFamily="18" charset="0"/>
              </a:rPr>
              <a:t>： </a:t>
            </a:r>
            <a:r>
              <a:rPr lang="en-US" altLang="ja-JP" sz="4000" dirty="0">
                <a:latin typeface="Century" panose="02040604050505020304" pitchFamily="18" charset="0"/>
              </a:rPr>
              <a:t>What about science?</a:t>
            </a:r>
          </a:p>
          <a:p>
            <a:pPr marL="360000" indent="-360000">
              <a:lnSpc>
                <a:spcPct val="150000"/>
              </a:lnSpc>
              <a:buNone/>
            </a:pPr>
            <a:r>
              <a:rPr lang="en-US" altLang="ja-JP" sz="4000" dirty="0">
                <a:latin typeface="Century" panose="02040604050505020304" pitchFamily="18" charset="0"/>
              </a:rPr>
              <a:t>W</a:t>
            </a:r>
            <a:r>
              <a:rPr lang="ja-JP" altLang="en-US" sz="4000" dirty="0">
                <a:latin typeface="Century" panose="02040604050505020304" pitchFamily="18" charset="0"/>
              </a:rPr>
              <a:t>： </a:t>
            </a:r>
            <a:r>
              <a:rPr lang="en-US" altLang="ja-JP" sz="4000" dirty="0">
                <a:latin typeface="Century" panose="02040604050505020304" pitchFamily="18" charset="0"/>
              </a:rPr>
              <a:t>I don’t really care for biology, but physics is great.</a:t>
            </a:r>
          </a:p>
        </p:txBody>
      </p:sp>
      <p:pic>
        <p:nvPicPr>
          <p:cNvPr id="2" name="2016A03">
            <a:hlinkClick r:id="" action="ppaction://media"/>
            <a:extLst>
              <a:ext uri="{FF2B5EF4-FFF2-40B4-BE49-F238E27FC236}">
                <a16:creationId xmlns:a16="http://schemas.microsoft.com/office/drawing/2014/main" id="{F01B0BE2-EEA1-431D-8B48-21F8587044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754131"/>
            <a:ext cx="609600" cy="609600"/>
          </a:xfrm>
          <a:prstGeom prst="rect">
            <a:avLst/>
          </a:prstGeom>
        </p:spPr>
      </p:pic>
    </p:spTree>
    <p:extLst>
      <p:ext uri="{BB962C8B-B14F-4D97-AF65-F5344CB8AC3E}">
        <p14:creationId xmlns:p14="http://schemas.microsoft.com/office/powerpoint/2010/main" val="149191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4 How much time do they have left to finish the report?</a:t>
            </a:r>
          </a:p>
          <a:p>
            <a:pPr marL="360000" indent="-360000">
              <a:lnSpc>
                <a:spcPct val="150000"/>
              </a:lnSpc>
              <a:buNone/>
            </a:pPr>
            <a:r>
              <a:rPr lang="en-US" altLang="ja-JP" sz="4000" dirty="0">
                <a:latin typeface="Century" panose="02040604050505020304" pitchFamily="18" charset="0"/>
              </a:rPr>
              <a:t>① 10 minutes.</a:t>
            </a:r>
          </a:p>
          <a:p>
            <a:pPr marL="360000" indent="-360000">
              <a:lnSpc>
                <a:spcPct val="150000"/>
              </a:lnSpc>
              <a:buNone/>
            </a:pPr>
            <a:r>
              <a:rPr lang="en-US" altLang="ja-JP" sz="4000" dirty="0">
                <a:latin typeface="Century" panose="02040604050505020304" pitchFamily="18" charset="0"/>
              </a:rPr>
              <a:t>② 20 minutes.</a:t>
            </a:r>
          </a:p>
          <a:p>
            <a:pPr marL="360000" indent="-360000">
              <a:lnSpc>
                <a:spcPct val="150000"/>
              </a:lnSpc>
              <a:buNone/>
            </a:pPr>
            <a:r>
              <a:rPr lang="en-US" altLang="ja-JP" sz="4000" dirty="0">
                <a:latin typeface="Century" panose="02040604050505020304" pitchFamily="18" charset="0"/>
              </a:rPr>
              <a:t>③ 30 minutes.</a:t>
            </a:r>
          </a:p>
          <a:p>
            <a:pPr marL="360000" indent="-360000">
              <a:lnSpc>
                <a:spcPct val="150000"/>
              </a:lnSpc>
              <a:buNone/>
            </a:pPr>
            <a:r>
              <a:rPr lang="en-US" altLang="ja-JP" sz="4000" dirty="0">
                <a:latin typeface="Century" panose="02040604050505020304" pitchFamily="18" charset="0"/>
              </a:rPr>
              <a:t>④ 50 minutes.</a:t>
            </a:r>
          </a:p>
        </p:txBody>
      </p:sp>
      <p:pic>
        <p:nvPicPr>
          <p:cNvPr id="2" name="2016A04">
            <a:hlinkClick r:id="" action="ppaction://media"/>
            <a:extLst>
              <a:ext uri="{FF2B5EF4-FFF2-40B4-BE49-F238E27FC236}">
                <a16:creationId xmlns:a16="http://schemas.microsoft.com/office/drawing/2014/main" id="{3CC72016-E55E-4834-A550-43F1A15F772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79625" y="5988907"/>
            <a:ext cx="609600" cy="609600"/>
          </a:xfrm>
          <a:prstGeom prst="rect">
            <a:avLst/>
          </a:prstGeom>
        </p:spPr>
      </p:pic>
    </p:spTree>
    <p:extLst>
      <p:ext uri="{BB962C8B-B14F-4D97-AF65-F5344CB8AC3E}">
        <p14:creationId xmlns:p14="http://schemas.microsoft.com/office/powerpoint/2010/main" val="148491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1278</TotalTime>
  <Words>2587</Words>
  <Application>Microsoft Office PowerPoint</Application>
  <PresentationFormat>ワイド画面</PresentationFormat>
  <Paragraphs>234</Paragraphs>
  <Slides>41</Slides>
  <Notes>0</Notes>
  <HiddenSlides>0</HiddenSlides>
  <MMClips>38</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41</vt:i4>
      </vt:variant>
    </vt:vector>
  </HeadingPairs>
  <TitlesOfParts>
    <vt:vector size="46" baseType="lpstr">
      <vt:lpstr>游ゴシック</vt:lpstr>
      <vt:lpstr>游ゴシック Light</vt:lpstr>
      <vt:lpstr>Arial</vt:lpstr>
      <vt:lpstr>Century</vt:lpstr>
      <vt:lpstr>Office テーマ</vt:lpstr>
      <vt:lpstr>センター2016本試 リスニング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センター2016本試 リスニング</dc:title>
  <dc:creator>mmsankosho.com</dc:creator>
  <cp:lastModifiedBy>user</cp:lastModifiedBy>
  <cp:revision>355</cp:revision>
  <dcterms:created xsi:type="dcterms:W3CDTF">2020-04-16T08:36:58Z</dcterms:created>
  <dcterms:modified xsi:type="dcterms:W3CDTF">2020-04-21T13:04:15Z</dcterms:modified>
</cp:coreProperties>
</file>