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6"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78" d="100"/>
          <a:sy n="78" d="100"/>
        </p:scale>
        <p:origin x="258"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338D1-027C-4D2E-9D2F-88F44D4537C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CE1EDCE-7FB2-4DA0-BE45-D6314FEB3A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43B2D85-0871-415D-9ADD-639BC3CEF849}"/>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5984DB92-9488-4CEB-A3DF-387C99ACE2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5D49F2-1934-4DDB-B13E-55E35BC3F4CD}"/>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57626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A98BEA-9B0D-4E2A-89E3-0EDD297D0B6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2571DD-4870-4F97-8BA0-A296676B843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C66961-491E-4180-9921-A5AFE5674FDC}"/>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EA20DDCB-6FD8-406A-8669-5228A9976B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D1D509-297A-474B-A548-78810D3CD87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8378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CA718D9-0CD2-47B8-ABE4-1418FA6227C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EBD746-6ACD-446F-B551-A593A577730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2A1C55-B477-4355-A5D6-60677C19E851}"/>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4A6C11CE-C9A0-411E-B63D-4092DA42E5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3E1955-8171-4558-8DDB-5DCC49919EFB}"/>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4299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5500F4-DBEB-4815-B57E-555E17CA6EF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BED2CD-7A7D-491D-BD50-5253112AEC3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7D3301-D09F-427C-8C30-E204C881EAC4}"/>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3D153699-6263-4F11-94E7-10BD0922DD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34103A-DBDF-4B65-B9EC-0791225E4945}"/>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322723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5834E6-F0A2-47ED-9B30-452D474F736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BD06E7-BE58-493F-AB26-2A0F73B5EE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2235A15-1C58-4BFB-97AD-790B58269EB7}"/>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FC3935E4-2426-4770-B891-BE0155393C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152A52E-0B2B-48AD-ACF2-613ACDE1BC2B}"/>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20256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FC0B0B-03C7-4B30-AA57-C7C3E5E10D4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0B2A62C-3355-475E-AC9C-0747A41848A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1BA3869-1474-4386-8896-295AA1C89A0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0186C0B-E47F-4B6A-8D84-56CA53637736}"/>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6" name="フッター プレースホルダー 5">
            <a:extLst>
              <a:ext uri="{FF2B5EF4-FFF2-40B4-BE49-F238E27FC236}">
                <a16:creationId xmlns:a16="http://schemas.microsoft.com/office/drawing/2014/main" id="{A6B7F8E1-2FF0-420B-988B-A9388FAA4FA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ECA6B3-DA70-4504-A91E-28A23C0BBD9F}"/>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179965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90415B-1D4F-4E60-9DD3-0E68287B512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8FACEC-F187-49FF-9B82-CA7B1B52A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BC49882-04B0-4A8D-BE18-8D71499EBC2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2EDCAFA-794A-42BB-95C9-CA88DD0A6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B5F0ED0-1D24-4A51-A611-E1A9E0D971D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C0CAEF7-92B2-4A5B-9AD4-72BE29AD2325}"/>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8" name="フッター プレースホルダー 7">
            <a:extLst>
              <a:ext uri="{FF2B5EF4-FFF2-40B4-BE49-F238E27FC236}">
                <a16:creationId xmlns:a16="http://schemas.microsoft.com/office/drawing/2014/main" id="{E5375D4E-CA81-401C-94DE-57A76DCCBAF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FE8DDDE-CDF5-44ED-833F-80C2B061A99D}"/>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334995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87F009-5429-4C40-8EEE-8C3CF882F6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833E93-80FE-4FDA-83E9-4E0707728321}"/>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4" name="フッター プレースホルダー 3">
            <a:extLst>
              <a:ext uri="{FF2B5EF4-FFF2-40B4-BE49-F238E27FC236}">
                <a16:creationId xmlns:a16="http://schemas.microsoft.com/office/drawing/2014/main" id="{02764BC7-C900-41B0-A4A5-C273E27D3A7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2D17B54-D8CD-4945-A035-50C3506305A1}"/>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89819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BE26574-D3CC-475A-AAFE-C25F6C223C21}"/>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3" name="フッター プレースホルダー 2">
            <a:extLst>
              <a:ext uri="{FF2B5EF4-FFF2-40B4-BE49-F238E27FC236}">
                <a16:creationId xmlns:a16="http://schemas.microsoft.com/office/drawing/2014/main" id="{EB328736-4FEB-4A67-95AE-C751740594A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F509D25-28ED-4ADB-AB1F-DD43D2F7304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67267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01087-3E0F-487B-9D0F-BE0992B4A1C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F4057C-7FCD-4ABF-B690-8D676F3EEE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531F001-8228-4588-815A-8F79B1C16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A9590EE-8F9D-46B4-8AFA-D4CF4044A3F7}"/>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6" name="フッター プレースホルダー 5">
            <a:extLst>
              <a:ext uri="{FF2B5EF4-FFF2-40B4-BE49-F238E27FC236}">
                <a16:creationId xmlns:a16="http://schemas.microsoft.com/office/drawing/2014/main" id="{68427CE2-7E1E-48B1-826A-C3935B2426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C9CA1B4-5FC6-4851-A54E-9E24D592FBC5}"/>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9856650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3EA8F5-E503-47A9-98CB-D43B2CD4BB3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362EBB2-D37F-4B00-9BD5-BDC1D31FD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332EEDD-E795-4C75-A152-D804C1987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5EA3D17-01F5-4C18-ACAF-8C2F8B544259}"/>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6" name="フッター プレースホルダー 5">
            <a:extLst>
              <a:ext uri="{FF2B5EF4-FFF2-40B4-BE49-F238E27FC236}">
                <a16:creationId xmlns:a16="http://schemas.microsoft.com/office/drawing/2014/main" id="{A66E4776-3A93-4425-8C95-A7770CDFE88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AE0A96-E9BB-4942-B275-439F311E8CF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72731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1E502EF-0832-4C58-B18C-2165722F0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D1C1FB-2B1F-45A3-AE3D-895DD69B91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E6FBB0B-37F4-4B57-877F-EF18F2A9CE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5FC83892-915E-43A5-A0B0-884CA4D39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455831D-8279-444D-956E-70A70481A1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521653533"/>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5" Type="http://schemas.openxmlformats.org/officeDocument/2006/relationships/image" Target="../media/image2.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69CD03-BBE2-49BF-8B0E-701A00698A48}"/>
              </a:ext>
            </a:extLst>
          </p:cNvPr>
          <p:cNvSpPr>
            <a:spLocks noGrp="1"/>
          </p:cNvSpPr>
          <p:nvPr>
            <p:ph type="ctrTitle"/>
          </p:nvPr>
        </p:nvSpPr>
        <p:spPr>
          <a:xfrm>
            <a:off x="1524000" y="2235200"/>
            <a:ext cx="9144000" cy="2387600"/>
          </a:xfrm>
        </p:spPr>
        <p:txBody>
          <a:bodyPr/>
          <a:lstStyle/>
          <a:p>
            <a:r>
              <a:rPr kumimoji="1" lang="ja-JP" altLang="en-US" dirty="0"/>
              <a:t>センター</a:t>
            </a:r>
            <a:r>
              <a:rPr kumimoji="1" lang="en-US" altLang="ja-JP" dirty="0"/>
              <a:t>2016</a:t>
            </a:r>
            <a:r>
              <a:rPr lang="ja-JP" altLang="en-US" dirty="0"/>
              <a:t>追試</a:t>
            </a:r>
            <a:br>
              <a:rPr kumimoji="1" lang="en-US" altLang="ja-JP" dirty="0"/>
            </a:br>
            <a:r>
              <a:rPr kumimoji="1" lang="ja-JP" altLang="en-US" dirty="0"/>
              <a:t>リスニング</a:t>
            </a:r>
          </a:p>
        </p:txBody>
      </p:sp>
    </p:spTree>
    <p:extLst>
      <p:ext uri="{BB962C8B-B14F-4D97-AF65-F5344CB8AC3E}">
        <p14:creationId xmlns:p14="http://schemas.microsoft.com/office/powerpoint/2010/main" val="174789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4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It’s cheaper to buy train tickets in sets.</a:t>
            </a:r>
          </a:p>
          <a:p>
            <a:pPr marL="360000" indent="-360000">
              <a:lnSpc>
                <a:spcPct val="150000"/>
              </a:lnSpc>
              <a:buNone/>
            </a:pPr>
            <a:r>
              <a:rPr lang="en-US" altLang="ja-JP" sz="4000" dirty="0">
                <a:latin typeface="Century" panose="02040604050505020304" pitchFamily="18" charset="0"/>
              </a:rPr>
              <a:t>W: Not always.</a:t>
            </a:r>
          </a:p>
          <a:p>
            <a:pPr marL="360000" indent="-360000">
              <a:lnSpc>
                <a:spcPct val="150000"/>
              </a:lnSpc>
              <a:buNone/>
            </a:pPr>
            <a:r>
              <a:rPr lang="en-US" altLang="ja-JP" sz="4000" dirty="0">
                <a:latin typeface="Century" panose="02040604050505020304" pitchFamily="18" charset="0"/>
              </a:rPr>
              <a:t>M: But you get eleven for the price of ten!</a:t>
            </a:r>
          </a:p>
          <a:p>
            <a:pPr marL="360000" indent="-360000">
              <a:lnSpc>
                <a:spcPct val="150000"/>
              </a:lnSpc>
              <a:buNone/>
            </a:pPr>
            <a:r>
              <a:rPr lang="en-US" altLang="ja-JP" sz="4000" dirty="0">
                <a:latin typeface="Century" panose="02040604050505020304" pitchFamily="18" charset="0"/>
              </a:rPr>
              <a:t>W: True, but I lost my wallet with the last four in it!</a:t>
            </a:r>
          </a:p>
        </p:txBody>
      </p:sp>
      <p:pic>
        <p:nvPicPr>
          <p:cNvPr id="2" name="2016B04">
            <a:hlinkClick r:id="" action="ppaction://media"/>
            <a:extLst>
              <a:ext uri="{FF2B5EF4-FFF2-40B4-BE49-F238E27FC236}">
                <a16:creationId xmlns:a16="http://schemas.microsoft.com/office/drawing/2014/main" id="{F0CA0639-7A25-41FD-B64E-33503D0D6EE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72116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5 What will the man probably do on Wednesday?</a:t>
            </a:r>
          </a:p>
          <a:p>
            <a:pPr marL="360000" indent="-360000">
              <a:lnSpc>
                <a:spcPct val="150000"/>
              </a:lnSpc>
              <a:buNone/>
            </a:pPr>
            <a:r>
              <a:rPr lang="en-US" altLang="ja-JP" sz="4000" dirty="0">
                <a:latin typeface="Century" panose="02040604050505020304" pitchFamily="18" charset="0"/>
              </a:rPr>
              <a:t>① Attend the meeting.</a:t>
            </a:r>
          </a:p>
          <a:p>
            <a:pPr marL="360000" indent="-360000">
              <a:lnSpc>
                <a:spcPct val="150000"/>
              </a:lnSpc>
              <a:buNone/>
            </a:pPr>
            <a:r>
              <a:rPr lang="en-US" altLang="ja-JP" sz="4000" dirty="0">
                <a:latin typeface="Century" panose="02040604050505020304" pitchFamily="18" charset="0"/>
              </a:rPr>
              <a:t>② Postpone the piano lesson.</a:t>
            </a:r>
          </a:p>
          <a:p>
            <a:pPr marL="360000" indent="-360000">
              <a:lnSpc>
                <a:spcPct val="150000"/>
              </a:lnSpc>
              <a:buNone/>
            </a:pPr>
            <a:r>
              <a:rPr lang="en-US" altLang="ja-JP" sz="4000" dirty="0">
                <a:latin typeface="Century" panose="02040604050505020304" pitchFamily="18" charset="0"/>
              </a:rPr>
              <a:t>③ Reschedule the meeting.</a:t>
            </a:r>
          </a:p>
          <a:p>
            <a:pPr marL="360000" indent="-360000">
              <a:lnSpc>
                <a:spcPct val="150000"/>
              </a:lnSpc>
              <a:buNone/>
            </a:pPr>
            <a:r>
              <a:rPr lang="en-US" altLang="ja-JP" sz="4000" dirty="0">
                <a:latin typeface="Century" panose="02040604050505020304" pitchFamily="18" charset="0"/>
              </a:rPr>
              <a:t>④ Take the piano lesson.</a:t>
            </a:r>
          </a:p>
        </p:txBody>
      </p:sp>
      <p:pic>
        <p:nvPicPr>
          <p:cNvPr id="2" name="2016B05">
            <a:hlinkClick r:id="" action="ppaction://media"/>
            <a:extLst>
              <a:ext uri="{FF2B5EF4-FFF2-40B4-BE49-F238E27FC236}">
                <a16:creationId xmlns:a16="http://schemas.microsoft.com/office/drawing/2014/main" id="{2D95A6B0-04BF-42DA-B330-279178B520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6058931"/>
            <a:ext cx="609600" cy="609600"/>
          </a:xfrm>
          <a:prstGeom prst="rect">
            <a:avLst/>
          </a:prstGeom>
        </p:spPr>
      </p:pic>
    </p:spTree>
    <p:extLst>
      <p:ext uri="{BB962C8B-B14F-4D97-AF65-F5344CB8AC3E}">
        <p14:creationId xmlns:p14="http://schemas.microsoft.com/office/powerpoint/2010/main" val="85567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5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The meeting has been postponed until Wednesday.</a:t>
            </a:r>
          </a:p>
          <a:p>
            <a:pPr marL="360000" indent="-360000">
              <a:lnSpc>
                <a:spcPct val="150000"/>
              </a:lnSpc>
              <a:buNone/>
            </a:pPr>
            <a:r>
              <a:rPr lang="en-US" altLang="ja-JP" sz="4000" dirty="0">
                <a:latin typeface="Century" panose="02040604050505020304" pitchFamily="18" charset="0"/>
              </a:rPr>
              <a:t>M: Oh, no. I have a piano lesson on Wednesday.</a:t>
            </a:r>
          </a:p>
          <a:p>
            <a:pPr marL="360000" indent="-360000">
              <a:lnSpc>
                <a:spcPct val="150000"/>
              </a:lnSpc>
              <a:buNone/>
            </a:pPr>
            <a:r>
              <a:rPr lang="en-US" altLang="ja-JP" sz="4000" dirty="0">
                <a:latin typeface="Century" panose="02040604050505020304" pitchFamily="18" charset="0"/>
              </a:rPr>
              <a:t>W: Don’t worry. I’ll pass on the information to you.</a:t>
            </a:r>
          </a:p>
          <a:p>
            <a:pPr marL="360000" indent="-360000">
              <a:lnSpc>
                <a:spcPct val="150000"/>
              </a:lnSpc>
              <a:buNone/>
            </a:pPr>
            <a:r>
              <a:rPr lang="en-US" altLang="ja-JP" sz="4000" dirty="0">
                <a:latin typeface="Century" panose="02040604050505020304" pitchFamily="18" charset="0"/>
              </a:rPr>
              <a:t>M: That would be great. Thanks.</a:t>
            </a:r>
          </a:p>
        </p:txBody>
      </p:sp>
      <p:pic>
        <p:nvPicPr>
          <p:cNvPr id="2" name="2016B05">
            <a:hlinkClick r:id="" action="ppaction://media"/>
            <a:extLst>
              <a:ext uri="{FF2B5EF4-FFF2-40B4-BE49-F238E27FC236}">
                <a16:creationId xmlns:a16="http://schemas.microsoft.com/office/drawing/2014/main" id="{038F2D40-4BF8-40D2-AB3E-75DE6832EE4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84915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3200" dirty="0">
                <a:latin typeface="Century" panose="02040604050505020304" pitchFamily="18" charset="0"/>
              </a:rPr>
              <a:t>問</a:t>
            </a:r>
            <a:r>
              <a:rPr lang="en-US" altLang="ja-JP" sz="3200" dirty="0">
                <a:latin typeface="Century" panose="02040604050505020304" pitchFamily="18" charset="0"/>
              </a:rPr>
              <a:t>6 Where will the woman be sitting on the airplane?</a:t>
            </a:r>
          </a:p>
          <a:p>
            <a:pPr marL="360000" indent="-360000">
              <a:lnSpc>
                <a:spcPct val="150000"/>
              </a:lnSpc>
              <a:buNone/>
            </a:pPr>
            <a:endParaRPr lang="en-US" altLang="ja-JP" sz="3200" dirty="0">
              <a:latin typeface="Century" panose="02040604050505020304" pitchFamily="18" charset="0"/>
            </a:endParaRPr>
          </a:p>
          <a:p>
            <a:pPr marL="360000" indent="-360000">
              <a:lnSpc>
                <a:spcPct val="150000"/>
              </a:lnSpc>
              <a:buNone/>
            </a:pPr>
            <a:endParaRPr lang="en-US" altLang="ja-JP" sz="3200" dirty="0">
              <a:latin typeface="Century" panose="02040604050505020304" pitchFamily="18" charset="0"/>
            </a:endParaRPr>
          </a:p>
          <a:p>
            <a:pPr marL="360000" indent="-360000">
              <a:lnSpc>
                <a:spcPct val="150000"/>
              </a:lnSpc>
              <a:buNone/>
            </a:pPr>
            <a:endParaRPr lang="en-US" altLang="ja-JP" sz="4000" dirty="0">
              <a:latin typeface="Century" panose="02040604050505020304" pitchFamily="18" charset="0"/>
            </a:endParaRPr>
          </a:p>
          <a:p>
            <a:pPr marL="360000" indent="-360000">
              <a:lnSpc>
                <a:spcPct val="150000"/>
              </a:lnSpc>
              <a:buNone/>
            </a:pPr>
            <a:endParaRPr lang="en-US" altLang="ja-JP" sz="4000" dirty="0">
              <a:latin typeface="Century" panose="02040604050505020304" pitchFamily="18" charset="0"/>
            </a:endParaRPr>
          </a:p>
        </p:txBody>
      </p:sp>
      <p:pic>
        <p:nvPicPr>
          <p:cNvPr id="4" name="図 3">
            <a:extLst>
              <a:ext uri="{FF2B5EF4-FFF2-40B4-BE49-F238E27FC236}">
                <a16:creationId xmlns:a16="http://schemas.microsoft.com/office/drawing/2014/main" id="{5CE789D2-D8AE-4A95-BCDA-C8F5546AED6A}"/>
              </a:ext>
            </a:extLst>
          </p:cNvPr>
          <p:cNvPicPr>
            <a:picLocks noChangeAspect="1"/>
          </p:cNvPicPr>
          <p:nvPr/>
        </p:nvPicPr>
        <p:blipFill>
          <a:blip r:embed="rId4"/>
          <a:stretch>
            <a:fillRect/>
          </a:stretch>
        </p:blipFill>
        <p:spPr>
          <a:xfrm>
            <a:off x="4275952" y="921607"/>
            <a:ext cx="3694155" cy="5793990"/>
          </a:xfrm>
          <a:prstGeom prst="rect">
            <a:avLst/>
          </a:prstGeom>
        </p:spPr>
      </p:pic>
      <p:pic>
        <p:nvPicPr>
          <p:cNvPr id="2" name="2016B06">
            <a:hlinkClick r:id="" action="ppaction://media"/>
            <a:extLst>
              <a:ext uri="{FF2B5EF4-FFF2-40B4-BE49-F238E27FC236}">
                <a16:creationId xmlns:a16="http://schemas.microsoft.com/office/drawing/2014/main" id="{E8ABB931-FA3C-497F-9D69-EB7A58425CC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56535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4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6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How about this seat?</a:t>
            </a:r>
          </a:p>
          <a:p>
            <a:pPr marL="360000" indent="-360000">
              <a:lnSpc>
                <a:spcPct val="150000"/>
              </a:lnSpc>
              <a:buNone/>
            </a:pPr>
            <a:r>
              <a:rPr lang="en-US" altLang="ja-JP" sz="4000" dirty="0">
                <a:latin typeface="Century" panose="02040604050505020304" pitchFamily="18" charset="0"/>
              </a:rPr>
              <a:t>W: A window seat in the back? I prefer an aisle seat.</a:t>
            </a:r>
          </a:p>
          <a:p>
            <a:pPr marL="360000" indent="-360000">
              <a:lnSpc>
                <a:spcPct val="150000"/>
              </a:lnSpc>
              <a:buNone/>
            </a:pPr>
            <a:r>
              <a:rPr lang="en-US" altLang="ja-JP" sz="4000" dirty="0">
                <a:latin typeface="Century" panose="02040604050505020304" pitchFamily="18" charset="0"/>
              </a:rPr>
              <a:t>M: There’s one available in the front. It has more space.</a:t>
            </a:r>
          </a:p>
          <a:p>
            <a:pPr marL="360000" indent="-360000">
              <a:lnSpc>
                <a:spcPct val="150000"/>
              </a:lnSpc>
              <a:buNone/>
            </a:pPr>
            <a:r>
              <a:rPr lang="en-US" altLang="ja-JP" sz="4000" dirty="0">
                <a:latin typeface="Century" panose="02040604050505020304" pitchFamily="18" charset="0"/>
              </a:rPr>
              <a:t>W: Great, I’ll take that one.</a:t>
            </a:r>
          </a:p>
        </p:txBody>
      </p:sp>
      <p:pic>
        <p:nvPicPr>
          <p:cNvPr id="2" name="2016B06">
            <a:hlinkClick r:id="" action="ppaction://media"/>
            <a:extLst>
              <a:ext uri="{FF2B5EF4-FFF2-40B4-BE49-F238E27FC236}">
                <a16:creationId xmlns:a16="http://schemas.microsoft.com/office/drawing/2014/main" id="{DDC98578-BA95-4378-A53F-80E421F27A1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6058931"/>
            <a:ext cx="609600" cy="609600"/>
          </a:xfrm>
          <a:prstGeom prst="rect">
            <a:avLst/>
          </a:prstGeom>
        </p:spPr>
      </p:pic>
    </p:spTree>
    <p:extLst>
      <p:ext uri="{BB962C8B-B14F-4D97-AF65-F5344CB8AC3E}">
        <p14:creationId xmlns:p14="http://schemas.microsoft.com/office/powerpoint/2010/main" val="52646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4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1569308"/>
            <a:ext cx="11627708" cy="3719383"/>
          </a:xfrm>
        </p:spPr>
        <p:txBody>
          <a:bodyPr>
            <a:normAutofit/>
          </a:bodyPr>
          <a:lstStyle/>
          <a:p>
            <a:pPr marL="0" indent="0">
              <a:lnSpc>
                <a:spcPct val="150000"/>
              </a:lnSpc>
              <a:buNone/>
            </a:pPr>
            <a:r>
              <a:rPr lang="ja-JP" altLang="en-US" sz="4000" dirty="0">
                <a:latin typeface="Century" panose="02040604050505020304" pitchFamily="18" charset="0"/>
              </a:rPr>
              <a:t>問７～１３は、それぞれの問いについて対話を聞き、最後の発言に対する相手の応答として最も適切なものを、四つの選択肢（①～④）のうちから一つずつ選びなさい。</a:t>
            </a:r>
          </a:p>
        </p:txBody>
      </p:sp>
    </p:spTree>
    <p:extLst>
      <p:ext uri="{BB962C8B-B14F-4D97-AF65-F5344CB8AC3E}">
        <p14:creationId xmlns:p14="http://schemas.microsoft.com/office/powerpoint/2010/main" val="388488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0" indent="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7</a:t>
            </a:r>
          </a:p>
          <a:p>
            <a:pPr marL="0" indent="0">
              <a:lnSpc>
                <a:spcPct val="150000"/>
              </a:lnSpc>
              <a:buNone/>
            </a:pPr>
            <a:r>
              <a:rPr lang="en-US" altLang="ja-JP" sz="4000" dirty="0">
                <a:latin typeface="Century" panose="02040604050505020304" pitchFamily="18" charset="0"/>
              </a:rPr>
              <a:t>① Bus number 27 didn’t go there.</a:t>
            </a:r>
          </a:p>
          <a:p>
            <a:pPr marL="0" indent="0">
              <a:lnSpc>
                <a:spcPct val="150000"/>
              </a:lnSpc>
              <a:buNone/>
            </a:pPr>
            <a:r>
              <a:rPr lang="en-US" altLang="ja-JP" sz="4000" dirty="0">
                <a:latin typeface="Century" panose="02040604050505020304" pitchFamily="18" charset="0"/>
              </a:rPr>
              <a:t>② It takes about 10 minutes by bus.</a:t>
            </a:r>
          </a:p>
          <a:p>
            <a:pPr marL="0" indent="0">
              <a:lnSpc>
                <a:spcPct val="150000"/>
              </a:lnSpc>
              <a:buNone/>
            </a:pPr>
            <a:r>
              <a:rPr lang="en-US" altLang="ja-JP" sz="4000" dirty="0">
                <a:latin typeface="Century" panose="02040604050505020304" pitchFamily="18" charset="0"/>
              </a:rPr>
              <a:t>③ The school bus doesn’t stop here.</a:t>
            </a:r>
          </a:p>
          <a:p>
            <a:pPr marL="0" indent="0">
              <a:lnSpc>
                <a:spcPct val="150000"/>
              </a:lnSpc>
              <a:buNone/>
            </a:pPr>
            <a:r>
              <a:rPr lang="en-US" altLang="ja-JP" sz="4000" dirty="0">
                <a:latin typeface="Century" panose="02040604050505020304" pitchFamily="18" charset="0"/>
              </a:rPr>
              <a:t>④ You could take bus number 35.</a:t>
            </a:r>
            <a:endParaRPr lang="ja-JP" altLang="en-US" sz="4000" dirty="0">
              <a:latin typeface="Century" panose="02040604050505020304" pitchFamily="18" charset="0"/>
            </a:endParaRPr>
          </a:p>
        </p:txBody>
      </p:sp>
      <p:pic>
        <p:nvPicPr>
          <p:cNvPr id="2" name="2016B07">
            <a:hlinkClick r:id="" action="ppaction://media"/>
            <a:extLst>
              <a:ext uri="{FF2B5EF4-FFF2-40B4-BE49-F238E27FC236}">
                <a16:creationId xmlns:a16="http://schemas.microsoft.com/office/drawing/2014/main" id="{367DE393-096F-4EAA-A74F-4C55BA8A30F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6058931"/>
            <a:ext cx="609600" cy="609600"/>
          </a:xfrm>
          <a:prstGeom prst="rect">
            <a:avLst/>
          </a:prstGeom>
        </p:spPr>
      </p:pic>
    </p:spTree>
    <p:extLst>
      <p:ext uri="{BB962C8B-B14F-4D97-AF65-F5344CB8AC3E}">
        <p14:creationId xmlns:p14="http://schemas.microsoft.com/office/powerpoint/2010/main" val="22974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7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7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Excuse me, does the next bus stop at Yamada Elementary School?</a:t>
            </a:r>
          </a:p>
          <a:p>
            <a:pPr marL="360000" indent="-360000">
              <a:lnSpc>
                <a:spcPct val="150000"/>
              </a:lnSpc>
              <a:buNone/>
            </a:pPr>
            <a:r>
              <a:rPr lang="en-US" altLang="ja-JP" sz="4000" dirty="0">
                <a:latin typeface="Century" panose="02040604050505020304" pitchFamily="18" charset="0"/>
              </a:rPr>
              <a:t>W: No, but it stops one block from there.</a:t>
            </a:r>
          </a:p>
          <a:p>
            <a:pPr marL="360000" indent="-360000">
              <a:lnSpc>
                <a:spcPct val="150000"/>
              </a:lnSpc>
              <a:buNone/>
            </a:pPr>
            <a:r>
              <a:rPr lang="en-US" altLang="ja-JP" sz="4000" dirty="0">
                <a:latin typeface="Century" panose="02040604050505020304" pitchFamily="18" charset="0"/>
              </a:rPr>
              <a:t>M: Are there any buses that stop in front of the school?</a:t>
            </a:r>
          </a:p>
        </p:txBody>
      </p:sp>
      <p:pic>
        <p:nvPicPr>
          <p:cNvPr id="2" name="2016B07">
            <a:hlinkClick r:id="" action="ppaction://media"/>
            <a:extLst>
              <a:ext uri="{FF2B5EF4-FFF2-40B4-BE49-F238E27FC236}">
                <a16:creationId xmlns:a16="http://schemas.microsoft.com/office/drawing/2014/main" id="{F3BF0B84-97D5-427E-A909-5206A255C24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69362" y="5988907"/>
            <a:ext cx="609600" cy="609600"/>
          </a:xfrm>
          <a:prstGeom prst="rect">
            <a:avLst/>
          </a:prstGeom>
        </p:spPr>
      </p:pic>
    </p:spTree>
    <p:extLst>
      <p:ext uri="{BB962C8B-B14F-4D97-AF65-F5344CB8AC3E}">
        <p14:creationId xmlns:p14="http://schemas.microsoft.com/office/powerpoint/2010/main" val="78219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7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247136"/>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8</a:t>
            </a:r>
          </a:p>
          <a:p>
            <a:pPr marL="360000" indent="-360000">
              <a:lnSpc>
                <a:spcPct val="150000"/>
              </a:lnSpc>
              <a:buNone/>
            </a:pPr>
            <a:r>
              <a:rPr lang="en-US" altLang="ja-JP" sz="4000" dirty="0">
                <a:latin typeface="Century" panose="02040604050505020304" pitchFamily="18" charset="0"/>
              </a:rPr>
              <a:t>① I don’t know in centimeters.</a:t>
            </a:r>
          </a:p>
          <a:p>
            <a:pPr marL="360000" indent="-360000">
              <a:lnSpc>
                <a:spcPct val="150000"/>
              </a:lnSpc>
              <a:buNone/>
            </a:pPr>
            <a:r>
              <a:rPr lang="en-US" altLang="ja-JP" sz="4000" dirty="0">
                <a:latin typeface="Century" panose="02040604050505020304" pitchFamily="18" charset="0"/>
              </a:rPr>
              <a:t>② I think I’m taller than that.</a:t>
            </a:r>
          </a:p>
          <a:p>
            <a:pPr marL="360000" indent="-360000">
              <a:lnSpc>
                <a:spcPct val="150000"/>
              </a:lnSpc>
              <a:buNone/>
            </a:pPr>
            <a:r>
              <a:rPr lang="en-US" altLang="ja-JP" sz="4000" dirty="0">
                <a:latin typeface="Century" panose="02040604050505020304" pitchFamily="18" charset="0"/>
              </a:rPr>
              <a:t>③ One foot is 12 inches.</a:t>
            </a:r>
          </a:p>
          <a:p>
            <a:pPr marL="360000" indent="-360000">
              <a:lnSpc>
                <a:spcPct val="150000"/>
              </a:lnSpc>
              <a:buNone/>
            </a:pPr>
            <a:r>
              <a:rPr lang="en-US" altLang="ja-JP" sz="4000" dirty="0">
                <a:latin typeface="Century" panose="02040604050505020304" pitchFamily="18" charset="0"/>
              </a:rPr>
              <a:t>④ One meter is 100 centimeters.</a:t>
            </a:r>
          </a:p>
        </p:txBody>
      </p:sp>
      <p:pic>
        <p:nvPicPr>
          <p:cNvPr id="2" name="2016B08">
            <a:hlinkClick r:id="" action="ppaction://media"/>
            <a:extLst>
              <a:ext uri="{FF2B5EF4-FFF2-40B4-BE49-F238E27FC236}">
                <a16:creationId xmlns:a16="http://schemas.microsoft.com/office/drawing/2014/main" id="{44AAEFF6-26E6-4392-B328-84301938C06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6001264"/>
            <a:ext cx="609600" cy="609600"/>
          </a:xfrm>
          <a:prstGeom prst="rect">
            <a:avLst/>
          </a:prstGeom>
        </p:spPr>
      </p:pic>
    </p:spTree>
    <p:extLst>
      <p:ext uri="{BB962C8B-B14F-4D97-AF65-F5344CB8AC3E}">
        <p14:creationId xmlns:p14="http://schemas.microsoft.com/office/powerpoint/2010/main" val="254381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8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How tall are you?</a:t>
            </a:r>
          </a:p>
          <a:p>
            <a:pPr marL="360000" indent="-360000">
              <a:lnSpc>
                <a:spcPct val="150000"/>
              </a:lnSpc>
              <a:buNone/>
            </a:pPr>
            <a:r>
              <a:rPr lang="en-US" altLang="ja-JP" sz="4000" dirty="0">
                <a:latin typeface="Century" panose="02040604050505020304" pitchFamily="18" charset="0"/>
              </a:rPr>
              <a:t>M: 5 feet 9 inches.</a:t>
            </a:r>
          </a:p>
          <a:p>
            <a:pPr marL="360000" indent="-360000">
              <a:lnSpc>
                <a:spcPct val="150000"/>
              </a:lnSpc>
              <a:buNone/>
            </a:pPr>
            <a:r>
              <a:rPr lang="en-US" altLang="ja-JP" sz="4000" dirty="0">
                <a:latin typeface="Century" panose="02040604050505020304" pitchFamily="18" charset="0"/>
              </a:rPr>
              <a:t>W: What’s that in centimeters?</a:t>
            </a:r>
          </a:p>
        </p:txBody>
      </p:sp>
      <p:pic>
        <p:nvPicPr>
          <p:cNvPr id="2" name="2016B08">
            <a:hlinkClick r:id="" action="ppaction://media"/>
            <a:extLst>
              <a:ext uri="{FF2B5EF4-FFF2-40B4-BE49-F238E27FC236}">
                <a16:creationId xmlns:a16="http://schemas.microsoft.com/office/drawing/2014/main" id="{464D40E8-3846-4F5A-AFAC-3C7FE0D66FC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112081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2267465"/>
            <a:ext cx="11627708" cy="2323069"/>
          </a:xfrm>
        </p:spPr>
        <p:txBody>
          <a:bodyPr>
            <a:normAutofit/>
          </a:bodyPr>
          <a:lstStyle/>
          <a:p>
            <a:pPr marL="0" indent="0" algn="just">
              <a:buNone/>
            </a:pPr>
            <a:r>
              <a:rPr lang="ja-JP" altLang="en-US" sz="4000" dirty="0"/>
              <a:t>第</a:t>
            </a:r>
            <a:r>
              <a:rPr lang="en-US" altLang="ja-JP" sz="4000" dirty="0"/>
              <a:t>1</a:t>
            </a:r>
            <a:r>
              <a:rPr lang="ja-JP" altLang="en-US" sz="4000" dirty="0"/>
              <a:t>問は問</a:t>
            </a:r>
            <a:r>
              <a:rPr lang="en-US" altLang="ja-JP" sz="4000" dirty="0"/>
              <a:t>1</a:t>
            </a:r>
            <a:r>
              <a:rPr lang="ja-JP" altLang="en-US" sz="4000" dirty="0"/>
              <a:t>から問</a:t>
            </a:r>
            <a:r>
              <a:rPr lang="en-US" altLang="ja-JP" sz="4000" dirty="0"/>
              <a:t>6</a:t>
            </a:r>
            <a:r>
              <a:rPr lang="ja-JP" altLang="en-US" sz="4000" dirty="0" err="1"/>
              <a:t>までの</a:t>
            </a:r>
            <a:r>
              <a:rPr lang="en-US" altLang="ja-JP" sz="4000" dirty="0"/>
              <a:t>6</a:t>
            </a:r>
            <a:r>
              <a:rPr lang="ja-JP" altLang="en-US" sz="4000" dirty="0"/>
              <a:t>問です。それぞれの問いについて対話を聞き、答えとして最も適切なものを、四つの選択肢</a:t>
            </a:r>
            <a:r>
              <a:rPr lang="en-US" altLang="ja-JP" sz="4000" dirty="0"/>
              <a:t>(①~④)</a:t>
            </a:r>
            <a:r>
              <a:rPr lang="ja-JP" altLang="en-US" sz="4000" dirty="0"/>
              <a:t>のうちから一つずつ選びなさい。</a:t>
            </a:r>
            <a:endParaRPr kumimoji="1" lang="ja-JP" altLang="en-US" sz="4000" dirty="0"/>
          </a:p>
        </p:txBody>
      </p:sp>
    </p:spTree>
    <p:extLst>
      <p:ext uri="{BB962C8B-B14F-4D97-AF65-F5344CB8AC3E}">
        <p14:creationId xmlns:p14="http://schemas.microsoft.com/office/powerpoint/2010/main" val="3643456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9</a:t>
            </a:r>
          </a:p>
          <a:p>
            <a:pPr marL="360000" indent="-360000">
              <a:lnSpc>
                <a:spcPct val="150000"/>
              </a:lnSpc>
              <a:buNone/>
            </a:pPr>
            <a:r>
              <a:rPr lang="en-US" altLang="ja-JP" sz="4000" dirty="0">
                <a:latin typeface="Century" panose="02040604050505020304" pitchFamily="18" charset="0"/>
              </a:rPr>
              <a:t>① OK, never mind then.</a:t>
            </a:r>
          </a:p>
          <a:p>
            <a:pPr marL="360000" indent="-360000">
              <a:lnSpc>
                <a:spcPct val="150000"/>
              </a:lnSpc>
              <a:buNone/>
            </a:pPr>
            <a:r>
              <a:rPr lang="en-US" altLang="ja-JP" sz="4000" dirty="0">
                <a:latin typeface="Century" panose="02040604050505020304" pitchFamily="18" charset="0"/>
              </a:rPr>
              <a:t>② OK, we have time.</a:t>
            </a:r>
          </a:p>
          <a:p>
            <a:pPr marL="360000" indent="-360000">
              <a:lnSpc>
                <a:spcPct val="150000"/>
              </a:lnSpc>
              <a:buNone/>
            </a:pPr>
            <a:r>
              <a:rPr lang="en-US" altLang="ja-JP" sz="4000" dirty="0">
                <a:latin typeface="Century" panose="02040604050505020304" pitchFamily="18" charset="0"/>
              </a:rPr>
              <a:t>③ So let’s get out of line.</a:t>
            </a:r>
          </a:p>
          <a:p>
            <a:pPr marL="360000" indent="-360000">
              <a:lnSpc>
                <a:spcPct val="150000"/>
              </a:lnSpc>
              <a:buNone/>
            </a:pPr>
            <a:r>
              <a:rPr lang="en-US" altLang="ja-JP" sz="4000" dirty="0">
                <a:latin typeface="Century" panose="02040604050505020304" pitchFamily="18" charset="0"/>
              </a:rPr>
              <a:t>④ So let’s hurry up.</a:t>
            </a:r>
          </a:p>
        </p:txBody>
      </p:sp>
      <p:pic>
        <p:nvPicPr>
          <p:cNvPr id="2" name="2016B09">
            <a:hlinkClick r:id="" action="ppaction://media"/>
            <a:extLst>
              <a:ext uri="{FF2B5EF4-FFF2-40B4-BE49-F238E27FC236}">
                <a16:creationId xmlns:a16="http://schemas.microsoft.com/office/drawing/2014/main" id="{8E22D1F7-8385-4E7F-AC7F-B331AAAE9F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1719" y="5988907"/>
            <a:ext cx="609600" cy="609600"/>
          </a:xfrm>
          <a:prstGeom prst="rect">
            <a:avLst/>
          </a:prstGeom>
        </p:spPr>
      </p:pic>
    </p:spTree>
    <p:extLst>
      <p:ext uri="{BB962C8B-B14F-4D97-AF65-F5344CB8AC3E}">
        <p14:creationId xmlns:p14="http://schemas.microsoft.com/office/powerpoint/2010/main" val="380759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9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What are all those people lining up for?</a:t>
            </a:r>
          </a:p>
          <a:p>
            <a:pPr marL="360000" indent="-360000">
              <a:lnSpc>
                <a:spcPct val="150000"/>
              </a:lnSpc>
              <a:buNone/>
            </a:pPr>
            <a:r>
              <a:rPr lang="en-US" altLang="ja-JP" sz="4000" dirty="0">
                <a:latin typeface="Century" panose="02040604050505020304" pitchFamily="18" charset="0"/>
              </a:rPr>
              <a:t>M: A new pancake shop is opening today. Let’s get in line!</a:t>
            </a:r>
          </a:p>
          <a:p>
            <a:pPr marL="360000" indent="-360000">
              <a:lnSpc>
                <a:spcPct val="150000"/>
              </a:lnSpc>
              <a:buNone/>
            </a:pPr>
            <a:r>
              <a:rPr lang="en-US" altLang="ja-JP" sz="4000" dirty="0">
                <a:latin typeface="Century" panose="02040604050505020304" pitchFamily="18" charset="0"/>
              </a:rPr>
              <a:t>W: No way. I hate lines.</a:t>
            </a:r>
          </a:p>
        </p:txBody>
      </p:sp>
      <p:pic>
        <p:nvPicPr>
          <p:cNvPr id="2" name="2016B09">
            <a:hlinkClick r:id="" action="ppaction://media"/>
            <a:extLst>
              <a:ext uri="{FF2B5EF4-FFF2-40B4-BE49-F238E27FC236}">
                <a16:creationId xmlns:a16="http://schemas.microsoft.com/office/drawing/2014/main" id="{04BFF0F5-1EF5-4E75-9F62-D33B61701DC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1719" y="6058931"/>
            <a:ext cx="609600" cy="609600"/>
          </a:xfrm>
          <a:prstGeom prst="rect">
            <a:avLst/>
          </a:prstGeom>
        </p:spPr>
      </p:pic>
    </p:spTree>
    <p:extLst>
      <p:ext uri="{BB962C8B-B14F-4D97-AF65-F5344CB8AC3E}">
        <p14:creationId xmlns:p14="http://schemas.microsoft.com/office/powerpoint/2010/main" val="136989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10</a:t>
            </a:r>
          </a:p>
          <a:p>
            <a:pPr marL="360000" indent="-360000">
              <a:lnSpc>
                <a:spcPct val="150000"/>
              </a:lnSpc>
              <a:buNone/>
            </a:pPr>
            <a:r>
              <a:rPr lang="en-US" altLang="ja-JP" sz="4000" dirty="0">
                <a:latin typeface="Century" panose="02040604050505020304" pitchFamily="18" charset="0"/>
              </a:rPr>
              <a:t>① He doesn’t need it.</a:t>
            </a:r>
          </a:p>
          <a:p>
            <a:pPr marL="360000" indent="-360000">
              <a:lnSpc>
                <a:spcPct val="150000"/>
              </a:lnSpc>
              <a:buNone/>
            </a:pPr>
            <a:r>
              <a:rPr lang="en-US" altLang="ja-JP" sz="4000" dirty="0">
                <a:latin typeface="Century" panose="02040604050505020304" pitchFamily="18" charset="0"/>
              </a:rPr>
              <a:t>② He’s funny.</a:t>
            </a:r>
          </a:p>
          <a:p>
            <a:pPr marL="360000" indent="-360000">
              <a:lnSpc>
                <a:spcPct val="150000"/>
              </a:lnSpc>
              <a:buNone/>
            </a:pPr>
            <a:r>
              <a:rPr lang="en-US" altLang="ja-JP" sz="4000" dirty="0">
                <a:latin typeface="Century" panose="02040604050505020304" pitchFamily="18" charset="0"/>
              </a:rPr>
              <a:t>③ I agree with you.</a:t>
            </a:r>
          </a:p>
          <a:p>
            <a:pPr marL="360000" indent="-360000">
              <a:lnSpc>
                <a:spcPct val="150000"/>
              </a:lnSpc>
              <a:buNone/>
            </a:pPr>
            <a:r>
              <a:rPr lang="en-US" altLang="ja-JP" sz="4000" dirty="0">
                <a:latin typeface="Century" panose="02040604050505020304" pitchFamily="18" charset="0"/>
              </a:rPr>
              <a:t>④ I doubt it.</a:t>
            </a:r>
          </a:p>
        </p:txBody>
      </p:sp>
      <p:pic>
        <p:nvPicPr>
          <p:cNvPr id="2" name="2016B10">
            <a:hlinkClick r:id="" action="ppaction://media"/>
            <a:extLst>
              <a:ext uri="{FF2B5EF4-FFF2-40B4-BE49-F238E27FC236}">
                <a16:creationId xmlns:a16="http://schemas.microsoft.com/office/drawing/2014/main" id="{7DAC93A1-E134-400F-878A-A8A8CAC1E35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6058931"/>
            <a:ext cx="609600" cy="609600"/>
          </a:xfrm>
          <a:prstGeom prst="rect">
            <a:avLst/>
          </a:prstGeom>
        </p:spPr>
      </p:pic>
    </p:spTree>
    <p:extLst>
      <p:ext uri="{BB962C8B-B14F-4D97-AF65-F5344CB8AC3E}">
        <p14:creationId xmlns:p14="http://schemas.microsoft.com/office/powerpoint/2010/main" val="67256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10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Kevin is a really funny guy.</a:t>
            </a:r>
          </a:p>
          <a:p>
            <a:pPr marL="360000" indent="-360000">
              <a:lnSpc>
                <a:spcPct val="150000"/>
              </a:lnSpc>
              <a:buNone/>
            </a:pPr>
            <a:r>
              <a:rPr lang="en-US" altLang="ja-JP" sz="4000" dirty="0">
                <a:latin typeface="Century" panose="02040604050505020304" pitchFamily="18" charset="0"/>
              </a:rPr>
              <a:t>W: He sure is!</a:t>
            </a:r>
          </a:p>
          <a:p>
            <a:pPr marL="360000" indent="-360000">
              <a:lnSpc>
                <a:spcPct val="150000"/>
              </a:lnSpc>
              <a:buNone/>
            </a:pPr>
            <a:r>
              <a:rPr lang="en-US" altLang="ja-JP" sz="4000" dirty="0">
                <a:latin typeface="Century" panose="02040604050505020304" pitchFamily="18" charset="0"/>
              </a:rPr>
              <a:t>M: Do you think we could become as funny if we got training or practice?</a:t>
            </a:r>
          </a:p>
        </p:txBody>
      </p:sp>
      <p:pic>
        <p:nvPicPr>
          <p:cNvPr id="2" name="2016B10">
            <a:hlinkClick r:id="" action="ppaction://media"/>
            <a:extLst>
              <a:ext uri="{FF2B5EF4-FFF2-40B4-BE49-F238E27FC236}">
                <a16:creationId xmlns:a16="http://schemas.microsoft.com/office/drawing/2014/main" id="{289B02C5-046D-4978-A203-EA20553A0D1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15414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11</a:t>
            </a:r>
          </a:p>
          <a:p>
            <a:pPr marL="360000" indent="-360000">
              <a:lnSpc>
                <a:spcPct val="150000"/>
              </a:lnSpc>
              <a:buNone/>
            </a:pPr>
            <a:r>
              <a:rPr lang="en-US" altLang="ja-JP" sz="4000" dirty="0">
                <a:latin typeface="Century" panose="02040604050505020304" pitchFamily="18" charset="0"/>
              </a:rPr>
              <a:t>① Oh, that’s an interesting idea.</a:t>
            </a:r>
          </a:p>
          <a:p>
            <a:pPr marL="360000" indent="-360000">
              <a:lnSpc>
                <a:spcPct val="150000"/>
              </a:lnSpc>
              <a:buNone/>
            </a:pPr>
            <a:r>
              <a:rPr lang="en-US" altLang="ja-JP" sz="4000" dirty="0">
                <a:latin typeface="Century" panose="02040604050505020304" pitchFamily="18" charset="0"/>
              </a:rPr>
              <a:t>② Oh, that’s very nice of you.</a:t>
            </a:r>
          </a:p>
          <a:p>
            <a:pPr marL="360000" indent="-360000">
              <a:lnSpc>
                <a:spcPct val="150000"/>
              </a:lnSpc>
              <a:buNone/>
            </a:pPr>
            <a:r>
              <a:rPr lang="en-US" altLang="ja-JP" sz="4000" dirty="0">
                <a:latin typeface="Century" panose="02040604050505020304" pitchFamily="18" charset="0"/>
              </a:rPr>
              <a:t>③ Thanks, but you have to do it.</a:t>
            </a:r>
          </a:p>
          <a:p>
            <a:pPr marL="360000" indent="-360000">
              <a:lnSpc>
                <a:spcPct val="150000"/>
              </a:lnSpc>
              <a:buNone/>
            </a:pPr>
            <a:r>
              <a:rPr lang="en-US" altLang="ja-JP" sz="4000" dirty="0">
                <a:latin typeface="Century" panose="02040604050505020304" pitchFamily="18" charset="0"/>
              </a:rPr>
              <a:t>④ Thanks, I’ll take a ferry instead.</a:t>
            </a:r>
          </a:p>
        </p:txBody>
      </p:sp>
      <p:pic>
        <p:nvPicPr>
          <p:cNvPr id="2" name="2016B11">
            <a:hlinkClick r:id="" action="ppaction://media"/>
            <a:extLst>
              <a:ext uri="{FF2B5EF4-FFF2-40B4-BE49-F238E27FC236}">
                <a16:creationId xmlns:a16="http://schemas.microsoft.com/office/drawing/2014/main" id="{F32F746A-AD87-4F9A-9EF9-3A70B11A439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74595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11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You’re going to Hiroshima next week, right?</a:t>
            </a:r>
          </a:p>
          <a:p>
            <a:pPr marL="360000" indent="-360000">
              <a:lnSpc>
                <a:spcPct val="150000"/>
              </a:lnSpc>
              <a:buNone/>
            </a:pPr>
            <a:r>
              <a:rPr lang="en-US" altLang="ja-JP" sz="4000" dirty="0">
                <a:latin typeface="Century" panose="02040604050505020304" pitchFamily="18" charset="0"/>
              </a:rPr>
              <a:t>M: Yeah. Oh, do you know how much the ferry to </a:t>
            </a:r>
            <a:r>
              <a:rPr lang="en-US" altLang="ja-JP" sz="4000" dirty="0" err="1">
                <a:latin typeface="Century" panose="02040604050505020304" pitchFamily="18" charset="0"/>
              </a:rPr>
              <a:t>Miyajima</a:t>
            </a:r>
            <a:r>
              <a:rPr lang="en-US" altLang="ja-JP" sz="4000" dirty="0">
                <a:latin typeface="Century" panose="02040604050505020304" pitchFamily="18" charset="0"/>
              </a:rPr>
              <a:t> is?</a:t>
            </a:r>
          </a:p>
          <a:p>
            <a:pPr marL="360000" indent="-360000">
              <a:lnSpc>
                <a:spcPct val="150000"/>
              </a:lnSpc>
              <a:buNone/>
            </a:pPr>
            <a:r>
              <a:rPr lang="en-US" altLang="ja-JP" sz="4000" dirty="0">
                <a:latin typeface="Century" panose="02040604050505020304" pitchFamily="18" charset="0"/>
              </a:rPr>
              <a:t>W: I don’t, but I can check it for you.</a:t>
            </a:r>
          </a:p>
        </p:txBody>
      </p:sp>
      <p:pic>
        <p:nvPicPr>
          <p:cNvPr id="2" name="2016B11">
            <a:hlinkClick r:id="" action="ppaction://media"/>
            <a:extLst>
              <a:ext uri="{FF2B5EF4-FFF2-40B4-BE49-F238E27FC236}">
                <a16:creationId xmlns:a16="http://schemas.microsoft.com/office/drawing/2014/main" id="{97F53DF0-21A2-429A-A283-6D98757B81F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94897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12 </a:t>
            </a:r>
          </a:p>
          <a:p>
            <a:pPr marL="360000" indent="-360000">
              <a:lnSpc>
                <a:spcPct val="150000"/>
              </a:lnSpc>
              <a:buNone/>
            </a:pPr>
            <a:r>
              <a:rPr lang="en-US" altLang="ja-JP" sz="4000" dirty="0">
                <a:latin typeface="Century" panose="02040604050505020304" pitchFamily="18" charset="0"/>
              </a:rPr>
              <a:t>① As long as you’re ready.</a:t>
            </a:r>
          </a:p>
          <a:p>
            <a:pPr marL="360000" indent="-360000">
              <a:lnSpc>
                <a:spcPct val="150000"/>
              </a:lnSpc>
              <a:buNone/>
            </a:pPr>
            <a:r>
              <a:rPr lang="en-US" altLang="ja-JP" sz="4000" dirty="0">
                <a:latin typeface="Century" panose="02040604050505020304" pitchFamily="18" charset="0"/>
              </a:rPr>
              <a:t>② Five minutes or so.</a:t>
            </a:r>
          </a:p>
          <a:p>
            <a:pPr marL="360000" indent="-360000">
              <a:lnSpc>
                <a:spcPct val="150000"/>
              </a:lnSpc>
              <a:buNone/>
            </a:pPr>
            <a:r>
              <a:rPr lang="en-US" altLang="ja-JP" sz="4000" dirty="0">
                <a:latin typeface="Century" panose="02040604050505020304" pitchFamily="18" charset="0"/>
              </a:rPr>
              <a:t>③ It’s 20 minutes long.</a:t>
            </a:r>
          </a:p>
          <a:p>
            <a:pPr marL="360000" indent="-360000">
              <a:lnSpc>
                <a:spcPct val="150000"/>
              </a:lnSpc>
              <a:buNone/>
            </a:pPr>
            <a:r>
              <a:rPr lang="en-US" altLang="ja-JP" sz="4000" dirty="0">
                <a:latin typeface="Century" panose="02040604050505020304" pitchFamily="18" charset="0"/>
              </a:rPr>
              <a:t>④ We need 30 slides.</a:t>
            </a:r>
          </a:p>
        </p:txBody>
      </p:sp>
      <p:pic>
        <p:nvPicPr>
          <p:cNvPr id="2" name="2016B12">
            <a:hlinkClick r:id="" action="ppaction://media"/>
            <a:extLst>
              <a:ext uri="{FF2B5EF4-FFF2-40B4-BE49-F238E27FC236}">
                <a16:creationId xmlns:a16="http://schemas.microsoft.com/office/drawing/2014/main" id="{FC3F226B-5BD5-49FB-89A7-A926A6EE29A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48801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8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12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Is everyone ready for the presentation?</a:t>
            </a:r>
          </a:p>
          <a:p>
            <a:pPr marL="360000" indent="-360000">
              <a:lnSpc>
                <a:spcPct val="150000"/>
              </a:lnSpc>
              <a:buNone/>
            </a:pPr>
            <a:r>
              <a:rPr lang="en-US" altLang="ja-JP" sz="4000" dirty="0">
                <a:latin typeface="Century" panose="02040604050505020304" pitchFamily="18" charset="0"/>
              </a:rPr>
              <a:t>M: Not quite. We need some time to check if all the slides are OK.</a:t>
            </a:r>
          </a:p>
          <a:p>
            <a:pPr marL="360000" indent="-360000">
              <a:lnSpc>
                <a:spcPct val="150000"/>
              </a:lnSpc>
              <a:buNone/>
            </a:pPr>
            <a:r>
              <a:rPr lang="en-US" altLang="ja-JP" sz="4000" dirty="0">
                <a:latin typeface="Century" panose="02040604050505020304" pitchFamily="18" charset="0"/>
              </a:rPr>
              <a:t>W: Well then, how long do you need?</a:t>
            </a:r>
          </a:p>
        </p:txBody>
      </p:sp>
      <p:pic>
        <p:nvPicPr>
          <p:cNvPr id="2" name="2016B12">
            <a:hlinkClick r:id="" action="ppaction://media"/>
            <a:extLst>
              <a:ext uri="{FF2B5EF4-FFF2-40B4-BE49-F238E27FC236}">
                <a16:creationId xmlns:a16="http://schemas.microsoft.com/office/drawing/2014/main" id="{8787409D-543E-489D-82BB-A1CE4AA0042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760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8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13 </a:t>
            </a:r>
          </a:p>
          <a:p>
            <a:pPr marL="360000" indent="-360000">
              <a:lnSpc>
                <a:spcPct val="150000"/>
              </a:lnSpc>
              <a:buNone/>
            </a:pPr>
            <a:r>
              <a:rPr lang="en-US" altLang="ja-JP" sz="4000" dirty="0">
                <a:latin typeface="Century" panose="02040604050505020304" pitchFamily="18" charset="0"/>
              </a:rPr>
              <a:t>① No, it’s hard.</a:t>
            </a:r>
          </a:p>
          <a:p>
            <a:pPr marL="360000" indent="-360000">
              <a:lnSpc>
                <a:spcPct val="150000"/>
              </a:lnSpc>
              <a:buNone/>
            </a:pPr>
            <a:r>
              <a:rPr lang="en-US" altLang="ja-JP" sz="4000" dirty="0">
                <a:latin typeface="Century" panose="02040604050505020304" pitchFamily="18" charset="0"/>
              </a:rPr>
              <a:t>② Sort of.</a:t>
            </a:r>
          </a:p>
          <a:p>
            <a:pPr marL="360000" indent="-360000">
              <a:lnSpc>
                <a:spcPct val="150000"/>
              </a:lnSpc>
              <a:buNone/>
            </a:pPr>
            <a:r>
              <a:rPr lang="en-US" altLang="ja-JP" sz="4000" dirty="0">
                <a:latin typeface="Century" panose="02040604050505020304" pitchFamily="18" charset="0"/>
              </a:rPr>
              <a:t>③ Sounds great.</a:t>
            </a:r>
          </a:p>
          <a:p>
            <a:pPr marL="360000" indent="-360000">
              <a:lnSpc>
                <a:spcPct val="150000"/>
              </a:lnSpc>
              <a:buNone/>
            </a:pPr>
            <a:r>
              <a:rPr lang="en-US" altLang="ja-JP" sz="4000" dirty="0">
                <a:latin typeface="Century" panose="02040604050505020304" pitchFamily="18" charset="0"/>
              </a:rPr>
              <a:t>④ Yeah, it’s easy.</a:t>
            </a:r>
          </a:p>
        </p:txBody>
      </p:sp>
      <p:pic>
        <p:nvPicPr>
          <p:cNvPr id="2" name="2016B13">
            <a:hlinkClick r:id="" action="ppaction://media"/>
            <a:extLst>
              <a:ext uri="{FF2B5EF4-FFF2-40B4-BE49-F238E27FC236}">
                <a16:creationId xmlns:a16="http://schemas.microsoft.com/office/drawing/2014/main" id="{A432C1D8-37EC-41DB-9990-83A84198B0D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400466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13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I heard you joined a new dance class.</a:t>
            </a:r>
          </a:p>
          <a:p>
            <a:pPr marL="360000" indent="-360000">
              <a:lnSpc>
                <a:spcPct val="150000"/>
              </a:lnSpc>
              <a:buNone/>
            </a:pPr>
            <a:r>
              <a:rPr lang="en-US" altLang="ja-JP" sz="4000" dirty="0">
                <a:latin typeface="Century" panose="02040604050505020304" pitchFamily="18" charset="0"/>
              </a:rPr>
              <a:t>W: Yeah, I’m taking hip-hop lessons.</a:t>
            </a:r>
          </a:p>
          <a:p>
            <a:pPr marL="360000" indent="-360000">
              <a:lnSpc>
                <a:spcPct val="150000"/>
              </a:lnSpc>
              <a:buNone/>
            </a:pPr>
            <a:r>
              <a:rPr lang="en-US" altLang="ja-JP" sz="4000" dirty="0">
                <a:latin typeface="Century" panose="02040604050505020304" pitchFamily="18" charset="0"/>
              </a:rPr>
              <a:t>M: Isn’t it hard?</a:t>
            </a:r>
          </a:p>
        </p:txBody>
      </p:sp>
      <p:pic>
        <p:nvPicPr>
          <p:cNvPr id="4" name="2016B13">
            <a:hlinkClick r:id="" action="ppaction://media"/>
            <a:extLst>
              <a:ext uri="{FF2B5EF4-FFF2-40B4-BE49-F238E27FC236}">
                <a16:creationId xmlns:a16="http://schemas.microsoft.com/office/drawing/2014/main" id="{C448B245-EAAF-4327-87B6-F1751796A4D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16445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0" indent="0">
              <a:buNone/>
            </a:pPr>
            <a:r>
              <a:rPr lang="ja-JP" altLang="en-US" sz="3800" dirty="0">
                <a:latin typeface="Century" panose="02040604050505020304" pitchFamily="18" charset="0"/>
              </a:rPr>
              <a:t>問</a:t>
            </a:r>
            <a:r>
              <a:rPr lang="en-US" altLang="ja-JP" sz="3800" dirty="0">
                <a:latin typeface="Century" panose="02040604050505020304" pitchFamily="18" charset="0"/>
              </a:rPr>
              <a:t>1 Which fan is the woman looking for?</a:t>
            </a:r>
          </a:p>
          <a:p>
            <a:pPr marL="0" indent="0">
              <a:buNone/>
            </a:pPr>
            <a:endParaRPr lang="en-US" altLang="ja-JP" sz="3800" dirty="0">
              <a:latin typeface="Century" panose="02040604050505020304" pitchFamily="18" charset="0"/>
            </a:endParaRPr>
          </a:p>
          <a:p>
            <a:pPr marL="0" indent="0">
              <a:buNone/>
            </a:pPr>
            <a:endParaRPr lang="en-US" altLang="ja-JP" sz="3800" dirty="0">
              <a:latin typeface="Century" panose="02040604050505020304" pitchFamily="18" charset="0"/>
            </a:endParaRPr>
          </a:p>
          <a:p>
            <a:pPr marL="0" indent="0">
              <a:buNone/>
            </a:pPr>
            <a:endParaRPr lang="en-US" altLang="ja-JP" sz="3800" dirty="0">
              <a:latin typeface="Century" panose="02040604050505020304" pitchFamily="18" charset="0"/>
            </a:endParaRPr>
          </a:p>
          <a:p>
            <a:pPr marL="0" indent="0">
              <a:buNone/>
            </a:pPr>
            <a:endParaRPr lang="en-US" altLang="ja-JP" sz="4000" dirty="0">
              <a:latin typeface="Century" panose="02040604050505020304" pitchFamily="18" charset="0"/>
            </a:endParaRPr>
          </a:p>
        </p:txBody>
      </p:sp>
      <p:pic>
        <p:nvPicPr>
          <p:cNvPr id="2" name="図 1">
            <a:extLst>
              <a:ext uri="{FF2B5EF4-FFF2-40B4-BE49-F238E27FC236}">
                <a16:creationId xmlns:a16="http://schemas.microsoft.com/office/drawing/2014/main" id="{B88A29AF-146B-4C38-B1B0-BA1D7CFD5099}"/>
              </a:ext>
            </a:extLst>
          </p:cNvPr>
          <p:cNvPicPr>
            <a:picLocks noChangeAspect="1"/>
          </p:cNvPicPr>
          <p:nvPr/>
        </p:nvPicPr>
        <p:blipFill>
          <a:blip r:embed="rId4"/>
          <a:stretch>
            <a:fillRect/>
          </a:stretch>
        </p:blipFill>
        <p:spPr>
          <a:xfrm>
            <a:off x="3247123" y="850107"/>
            <a:ext cx="5697753" cy="5748400"/>
          </a:xfrm>
          <a:prstGeom prst="rect">
            <a:avLst/>
          </a:prstGeom>
        </p:spPr>
      </p:pic>
      <p:pic>
        <p:nvPicPr>
          <p:cNvPr id="4" name="2016B01">
            <a:hlinkClick r:id="" action="ppaction://media"/>
            <a:extLst>
              <a:ext uri="{FF2B5EF4-FFF2-40B4-BE49-F238E27FC236}">
                <a16:creationId xmlns:a16="http://schemas.microsoft.com/office/drawing/2014/main" id="{F2B1FE89-F778-4D8D-A4E4-CAF7845D76C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353234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14 Why are they having a party?</a:t>
            </a:r>
          </a:p>
          <a:p>
            <a:pPr marL="360000" indent="-360000">
              <a:lnSpc>
                <a:spcPct val="150000"/>
              </a:lnSpc>
              <a:buNone/>
            </a:pPr>
            <a:r>
              <a:rPr lang="en-US" altLang="ja-JP" sz="4000" dirty="0">
                <a:latin typeface="Century" panose="02040604050505020304" pitchFamily="18" charset="0"/>
              </a:rPr>
              <a:t>① Nancy is going back to Japan.</a:t>
            </a:r>
          </a:p>
          <a:p>
            <a:pPr marL="360000" indent="-360000">
              <a:lnSpc>
                <a:spcPct val="150000"/>
              </a:lnSpc>
              <a:buNone/>
            </a:pPr>
            <a:r>
              <a:rPr lang="en-US" altLang="ja-JP" sz="4000" dirty="0">
                <a:latin typeface="Century" panose="02040604050505020304" pitchFamily="18" charset="0"/>
              </a:rPr>
              <a:t>② Nancy is leaving for Tokyo.</a:t>
            </a:r>
          </a:p>
          <a:p>
            <a:pPr marL="360000" indent="-360000">
              <a:lnSpc>
                <a:spcPct val="150000"/>
              </a:lnSpc>
              <a:buNone/>
            </a:pPr>
            <a:r>
              <a:rPr lang="en-US" altLang="ja-JP" sz="4000" dirty="0">
                <a:latin typeface="Century" panose="02040604050505020304" pitchFamily="18" charset="0"/>
              </a:rPr>
              <a:t>③ Nancy is moving to Kyoto.</a:t>
            </a:r>
          </a:p>
          <a:p>
            <a:pPr marL="360000" indent="-360000">
              <a:lnSpc>
                <a:spcPct val="150000"/>
              </a:lnSpc>
              <a:buNone/>
            </a:pPr>
            <a:r>
              <a:rPr lang="en-US" altLang="ja-JP" sz="4000" dirty="0">
                <a:latin typeface="Century" panose="02040604050505020304" pitchFamily="18" charset="0"/>
              </a:rPr>
              <a:t>④ Nancy is returning to England.</a:t>
            </a:r>
          </a:p>
        </p:txBody>
      </p:sp>
      <p:pic>
        <p:nvPicPr>
          <p:cNvPr id="2" name="2016B14">
            <a:hlinkClick r:id="" action="ppaction://media"/>
            <a:extLst>
              <a:ext uri="{FF2B5EF4-FFF2-40B4-BE49-F238E27FC236}">
                <a16:creationId xmlns:a16="http://schemas.microsoft.com/office/drawing/2014/main" id="{64845DA1-3ADC-4E38-BAA1-8C52AA56EFB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64126" y="6023778"/>
            <a:ext cx="609600" cy="609600"/>
          </a:xfrm>
          <a:prstGeom prst="rect">
            <a:avLst/>
          </a:prstGeom>
        </p:spPr>
      </p:pic>
    </p:spTree>
    <p:extLst>
      <p:ext uri="{BB962C8B-B14F-4D97-AF65-F5344CB8AC3E}">
        <p14:creationId xmlns:p14="http://schemas.microsoft.com/office/powerpoint/2010/main" val="151552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a:bodyPr>
          <a:lstStyle/>
          <a:p>
            <a:pPr marL="360000" indent="-360000">
              <a:lnSpc>
                <a:spcPct val="11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14 </a:t>
            </a:r>
            <a:r>
              <a:rPr lang="ja-JP" altLang="en-US" sz="4000" dirty="0">
                <a:latin typeface="Century" panose="02040604050505020304" pitchFamily="18" charset="0"/>
              </a:rPr>
              <a:t>正解</a:t>
            </a:r>
            <a:r>
              <a:rPr lang="en-US" altLang="ja-JP" sz="4000" dirty="0">
                <a:latin typeface="Century" panose="02040604050505020304" pitchFamily="18" charset="0"/>
              </a:rPr>
              <a:t> </a:t>
            </a:r>
            <a:r>
              <a:rPr lang="ja-JP" altLang="en-US" sz="4000" dirty="0">
                <a:latin typeface="Century" panose="02040604050505020304" pitchFamily="18" charset="0"/>
              </a:rPr>
              <a:t>③</a:t>
            </a:r>
            <a:endParaRPr lang="en-US" altLang="ja-JP" sz="4000" dirty="0">
              <a:latin typeface="Century" panose="02040604050505020304" pitchFamily="18" charset="0"/>
            </a:endParaRPr>
          </a:p>
          <a:p>
            <a:pPr marL="360000" indent="-360000">
              <a:lnSpc>
                <a:spcPct val="110000"/>
              </a:lnSpc>
              <a:buNone/>
            </a:pPr>
            <a:r>
              <a:rPr lang="en-US" altLang="ja-JP" sz="4000" dirty="0">
                <a:latin typeface="Century" panose="02040604050505020304" pitchFamily="18" charset="0"/>
              </a:rPr>
              <a:t>W: Have you heard about Nancy’s farewell party?</a:t>
            </a:r>
          </a:p>
          <a:p>
            <a:pPr marL="360000" indent="-360000">
              <a:lnSpc>
                <a:spcPct val="110000"/>
              </a:lnSpc>
              <a:buNone/>
            </a:pPr>
            <a:r>
              <a:rPr lang="en-US" altLang="ja-JP" sz="4000" dirty="0">
                <a:latin typeface="Century" panose="02040604050505020304" pitchFamily="18" charset="0"/>
              </a:rPr>
              <a:t>M: Isn’t she here until next year?</a:t>
            </a:r>
          </a:p>
          <a:p>
            <a:pPr marL="360000" indent="-360000">
              <a:lnSpc>
                <a:spcPct val="110000"/>
              </a:lnSpc>
              <a:buNone/>
            </a:pPr>
            <a:r>
              <a:rPr lang="en-US" altLang="ja-JP" sz="4000" dirty="0">
                <a:latin typeface="Century" panose="02040604050505020304" pitchFamily="18" charset="0"/>
              </a:rPr>
              <a:t>W: Actually, her father is being transferred to Kyoto.</a:t>
            </a:r>
          </a:p>
          <a:p>
            <a:pPr marL="360000" indent="-360000">
              <a:lnSpc>
                <a:spcPct val="110000"/>
              </a:lnSpc>
              <a:buNone/>
            </a:pPr>
            <a:r>
              <a:rPr lang="en-US" altLang="ja-JP" sz="4000" dirty="0">
                <a:latin typeface="Century" panose="02040604050505020304" pitchFamily="18" charset="0"/>
              </a:rPr>
              <a:t>M: Oh, I thought they were going back to England.</a:t>
            </a:r>
          </a:p>
          <a:p>
            <a:pPr marL="360000" indent="-360000">
              <a:lnSpc>
                <a:spcPct val="110000"/>
              </a:lnSpc>
              <a:buNone/>
            </a:pPr>
            <a:r>
              <a:rPr lang="en-US" altLang="ja-JP" sz="4000" dirty="0">
                <a:latin typeface="Century" panose="02040604050505020304" pitchFamily="18" charset="0"/>
              </a:rPr>
              <a:t>W: No. She won’t be in Tokyo, but she’ll still be in Japan.</a:t>
            </a:r>
          </a:p>
          <a:p>
            <a:pPr marL="360000" indent="-360000">
              <a:lnSpc>
                <a:spcPct val="110000"/>
              </a:lnSpc>
              <a:buNone/>
            </a:pPr>
            <a:r>
              <a:rPr lang="en-US" altLang="ja-JP" sz="4000" dirty="0">
                <a:latin typeface="Century" panose="02040604050505020304" pitchFamily="18" charset="0"/>
              </a:rPr>
              <a:t>M: Good. We can always go and see her.</a:t>
            </a:r>
          </a:p>
        </p:txBody>
      </p:sp>
      <p:pic>
        <p:nvPicPr>
          <p:cNvPr id="2" name="2016B14">
            <a:hlinkClick r:id="" action="ppaction://media"/>
            <a:extLst>
              <a:ext uri="{FF2B5EF4-FFF2-40B4-BE49-F238E27FC236}">
                <a16:creationId xmlns:a16="http://schemas.microsoft.com/office/drawing/2014/main" id="{E8994B1F-339D-4482-848F-5166EBCEEF8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79625" y="6058931"/>
            <a:ext cx="609600" cy="609600"/>
          </a:xfrm>
          <a:prstGeom prst="rect">
            <a:avLst/>
          </a:prstGeom>
        </p:spPr>
      </p:pic>
    </p:spTree>
    <p:extLst>
      <p:ext uri="{BB962C8B-B14F-4D97-AF65-F5344CB8AC3E}">
        <p14:creationId xmlns:p14="http://schemas.microsoft.com/office/powerpoint/2010/main" val="374867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15 Which statement is correct?</a:t>
            </a:r>
          </a:p>
          <a:p>
            <a:pPr marL="360000" indent="-360000">
              <a:lnSpc>
                <a:spcPct val="150000"/>
              </a:lnSpc>
              <a:buNone/>
            </a:pPr>
            <a:r>
              <a:rPr lang="en-US" altLang="ja-JP" sz="4000" dirty="0">
                <a:latin typeface="Century" panose="02040604050505020304" pitchFamily="18" charset="0"/>
              </a:rPr>
              <a:t>① The man already gave her two stickers.</a:t>
            </a:r>
          </a:p>
          <a:p>
            <a:pPr marL="360000" indent="-360000">
              <a:lnSpc>
                <a:spcPct val="150000"/>
              </a:lnSpc>
              <a:buNone/>
            </a:pPr>
            <a:r>
              <a:rPr lang="en-US" altLang="ja-JP" sz="4000" dirty="0">
                <a:latin typeface="Century" panose="02040604050505020304" pitchFamily="18" charset="0"/>
              </a:rPr>
              <a:t>② The man will give her the mug.</a:t>
            </a:r>
          </a:p>
          <a:p>
            <a:pPr marL="360000" indent="-360000">
              <a:lnSpc>
                <a:spcPct val="150000"/>
              </a:lnSpc>
              <a:buNone/>
            </a:pPr>
            <a:r>
              <a:rPr lang="en-US" altLang="ja-JP" sz="4000" dirty="0">
                <a:latin typeface="Century" panose="02040604050505020304" pitchFamily="18" charset="0"/>
              </a:rPr>
              <a:t>③ The woman still needs one more sticker.</a:t>
            </a:r>
          </a:p>
          <a:p>
            <a:pPr marL="360000" indent="-360000">
              <a:lnSpc>
                <a:spcPct val="150000"/>
              </a:lnSpc>
              <a:buNone/>
            </a:pPr>
            <a:r>
              <a:rPr lang="en-US" altLang="ja-JP" sz="4000" dirty="0">
                <a:latin typeface="Century" panose="02040604050505020304" pitchFamily="18" charset="0"/>
              </a:rPr>
              <a:t>④ The woman will buy the mug.</a:t>
            </a:r>
          </a:p>
        </p:txBody>
      </p:sp>
      <p:pic>
        <p:nvPicPr>
          <p:cNvPr id="2" name="2016B15">
            <a:hlinkClick r:id="" action="ppaction://media"/>
            <a:extLst>
              <a:ext uri="{FF2B5EF4-FFF2-40B4-BE49-F238E27FC236}">
                <a16:creationId xmlns:a16="http://schemas.microsoft.com/office/drawing/2014/main" id="{EF627CBF-4940-43BF-B5B3-B88A25D8A13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48628" y="5988907"/>
            <a:ext cx="609600" cy="609600"/>
          </a:xfrm>
          <a:prstGeom prst="rect">
            <a:avLst/>
          </a:prstGeom>
        </p:spPr>
      </p:pic>
    </p:spTree>
    <p:extLst>
      <p:ext uri="{BB962C8B-B14F-4D97-AF65-F5344CB8AC3E}">
        <p14:creationId xmlns:p14="http://schemas.microsoft.com/office/powerpoint/2010/main" val="290677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Autofit/>
          </a:bodyPr>
          <a:lstStyle/>
          <a:p>
            <a:pPr marL="360000" indent="-360000">
              <a:lnSpc>
                <a:spcPct val="100000"/>
              </a:lnSpc>
              <a:buNone/>
            </a:pPr>
            <a:r>
              <a:rPr lang="ja-JP" altLang="en-US" sz="3300" dirty="0">
                <a:latin typeface="Century" panose="02040604050505020304" pitchFamily="18" charset="0"/>
              </a:rPr>
              <a:t>問</a:t>
            </a:r>
            <a:r>
              <a:rPr lang="en-US" altLang="ja-JP" sz="3300" dirty="0">
                <a:latin typeface="Century" panose="02040604050505020304" pitchFamily="18" charset="0"/>
              </a:rPr>
              <a:t>15 </a:t>
            </a:r>
            <a:r>
              <a:rPr lang="ja-JP" altLang="en-US" sz="3300" dirty="0">
                <a:latin typeface="Century" panose="02040604050505020304" pitchFamily="18" charset="0"/>
              </a:rPr>
              <a:t>正解 ③</a:t>
            </a:r>
            <a:endParaRPr lang="en-US" altLang="ja-JP" sz="3300" dirty="0">
              <a:latin typeface="Century" panose="02040604050505020304" pitchFamily="18" charset="0"/>
            </a:endParaRPr>
          </a:p>
          <a:p>
            <a:pPr marL="360000" indent="-360000">
              <a:lnSpc>
                <a:spcPct val="100000"/>
              </a:lnSpc>
              <a:buNone/>
            </a:pPr>
            <a:r>
              <a:rPr lang="en-US" altLang="ja-JP" sz="3300" dirty="0">
                <a:latin typeface="Century" panose="02040604050505020304" pitchFamily="18" charset="0"/>
              </a:rPr>
              <a:t>W: Are you collecting those stickers to get the Snoopy mug?</a:t>
            </a:r>
          </a:p>
          <a:p>
            <a:pPr marL="360000" indent="-360000">
              <a:lnSpc>
                <a:spcPct val="100000"/>
              </a:lnSpc>
              <a:buNone/>
            </a:pPr>
            <a:r>
              <a:rPr lang="en-US" altLang="ja-JP" sz="3300" dirty="0">
                <a:latin typeface="Century" panose="02040604050505020304" pitchFamily="18" charset="0"/>
              </a:rPr>
              <a:t>M: No, are you?</a:t>
            </a:r>
          </a:p>
          <a:p>
            <a:pPr marL="360000" indent="-360000">
              <a:lnSpc>
                <a:spcPct val="100000"/>
              </a:lnSpc>
              <a:buNone/>
            </a:pPr>
            <a:r>
              <a:rPr lang="en-US" altLang="ja-JP" sz="3300" dirty="0">
                <a:latin typeface="Century" panose="02040604050505020304" pitchFamily="18" charset="0"/>
              </a:rPr>
              <a:t>W: I really want one, but the campaign ends this Sunday.</a:t>
            </a:r>
          </a:p>
          <a:p>
            <a:pPr marL="360000" indent="-360000">
              <a:lnSpc>
                <a:spcPct val="100000"/>
              </a:lnSpc>
              <a:buNone/>
            </a:pPr>
            <a:r>
              <a:rPr lang="en-US" altLang="ja-JP" sz="3300" dirty="0">
                <a:latin typeface="Century" panose="02040604050505020304" pitchFamily="18" charset="0"/>
              </a:rPr>
              <a:t>M: How many more stickers do you need?</a:t>
            </a:r>
          </a:p>
          <a:p>
            <a:pPr marL="360000" indent="-360000">
              <a:lnSpc>
                <a:spcPct val="100000"/>
              </a:lnSpc>
              <a:buNone/>
            </a:pPr>
            <a:r>
              <a:rPr lang="en-US" altLang="ja-JP" sz="3300" dirty="0">
                <a:latin typeface="Century" panose="02040604050505020304" pitchFamily="18" charset="0"/>
              </a:rPr>
              <a:t>W: Just two.</a:t>
            </a:r>
          </a:p>
          <a:p>
            <a:pPr marL="360000" indent="-360000">
              <a:lnSpc>
                <a:spcPct val="100000"/>
              </a:lnSpc>
              <a:buNone/>
            </a:pPr>
            <a:r>
              <a:rPr lang="en-US" altLang="ja-JP" sz="3300" dirty="0">
                <a:latin typeface="Century" panose="02040604050505020304" pitchFamily="18" charset="0"/>
              </a:rPr>
              <a:t>M: Well, you can have this one.</a:t>
            </a:r>
          </a:p>
          <a:p>
            <a:pPr marL="360000" indent="-360000">
              <a:lnSpc>
                <a:spcPct val="100000"/>
              </a:lnSpc>
              <a:buNone/>
            </a:pPr>
            <a:r>
              <a:rPr lang="en-US" altLang="ja-JP" sz="3300" dirty="0">
                <a:latin typeface="Century" panose="02040604050505020304" pitchFamily="18" charset="0"/>
              </a:rPr>
              <a:t>W: Great! If I have another coffee tomorrow, I can get the mug.</a:t>
            </a:r>
          </a:p>
        </p:txBody>
      </p:sp>
      <p:pic>
        <p:nvPicPr>
          <p:cNvPr id="2" name="2016B15">
            <a:hlinkClick r:id="" action="ppaction://media"/>
            <a:extLst>
              <a:ext uri="{FF2B5EF4-FFF2-40B4-BE49-F238E27FC236}">
                <a16:creationId xmlns:a16="http://schemas.microsoft.com/office/drawing/2014/main" id="{A44D78F9-2364-415A-B373-218C6551EA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6058931"/>
            <a:ext cx="609600" cy="609600"/>
          </a:xfrm>
          <a:prstGeom prst="rect">
            <a:avLst/>
          </a:prstGeom>
        </p:spPr>
      </p:pic>
    </p:spTree>
    <p:extLst>
      <p:ext uri="{BB962C8B-B14F-4D97-AF65-F5344CB8AC3E}">
        <p14:creationId xmlns:p14="http://schemas.microsoft.com/office/powerpoint/2010/main" val="369259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16 Why is the man unhappy with the woman?</a:t>
            </a:r>
          </a:p>
          <a:p>
            <a:pPr marL="360000" indent="-360000">
              <a:lnSpc>
                <a:spcPct val="150000"/>
              </a:lnSpc>
              <a:buNone/>
            </a:pPr>
            <a:r>
              <a:rPr lang="en-US" altLang="ja-JP" sz="4000" dirty="0">
                <a:latin typeface="Century" panose="02040604050505020304" pitchFamily="18" charset="0"/>
              </a:rPr>
              <a:t>① She kept the sweater he wanted to throw away.</a:t>
            </a:r>
          </a:p>
          <a:p>
            <a:pPr marL="360000" indent="-360000">
              <a:lnSpc>
                <a:spcPct val="150000"/>
              </a:lnSpc>
              <a:buNone/>
            </a:pPr>
            <a:r>
              <a:rPr lang="en-US" altLang="ja-JP" sz="4000" dirty="0">
                <a:latin typeface="Century" panose="02040604050505020304" pitchFamily="18" charset="0"/>
              </a:rPr>
              <a:t>② She planned to throw away a present from him.</a:t>
            </a:r>
          </a:p>
          <a:p>
            <a:pPr marL="360000" indent="-360000">
              <a:lnSpc>
                <a:spcPct val="150000"/>
              </a:lnSpc>
              <a:buNone/>
            </a:pPr>
            <a:r>
              <a:rPr lang="en-US" altLang="ja-JP" sz="4000" dirty="0">
                <a:latin typeface="Century" panose="02040604050505020304" pitchFamily="18" charset="0"/>
              </a:rPr>
              <a:t>③ She threw away his clothes he wanted to keep.</a:t>
            </a:r>
          </a:p>
          <a:p>
            <a:pPr marL="360000" indent="-360000">
              <a:lnSpc>
                <a:spcPct val="150000"/>
              </a:lnSpc>
              <a:buNone/>
            </a:pPr>
            <a:r>
              <a:rPr lang="en-US" altLang="ja-JP" sz="4000" dirty="0">
                <a:latin typeface="Century" panose="02040604050505020304" pitchFamily="18" charset="0"/>
              </a:rPr>
              <a:t>④ She wore out the sweater in just two years.</a:t>
            </a:r>
          </a:p>
        </p:txBody>
      </p:sp>
      <p:pic>
        <p:nvPicPr>
          <p:cNvPr id="2" name="2016B16">
            <a:hlinkClick r:id="" action="ppaction://media"/>
            <a:extLst>
              <a:ext uri="{FF2B5EF4-FFF2-40B4-BE49-F238E27FC236}">
                <a16:creationId xmlns:a16="http://schemas.microsoft.com/office/drawing/2014/main" id="{12914CCD-AFAF-4CEF-A116-7C926EA2805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92782"/>
            <a:ext cx="609600" cy="609600"/>
          </a:xfrm>
          <a:prstGeom prst="rect">
            <a:avLst/>
          </a:prstGeom>
        </p:spPr>
      </p:pic>
    </p:spTree>
    <p:extLst>
      <p:ext uri="{BB962C8B-B14F-4D97-AF65-F5344CB8AC3E}">
        <p14:creationId xmlns:p14="http://schemas.microsoft.com/office/powerpoint/2010/main" val="66920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6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lnSpcReduction="20000"/>
          </a:bodyPr>
          <a:lstStyle/>
          <a:p>
            <a:pPr marL="360000" indent="-360000">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16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20000"/>
              </a:lnSpc>
              <a:buNone/>
            </a:pPr>
            <a:r>
              <a:rPr lang="en-US" altLang="ja-JP" sz="4000" dirty="0">
                <a:latin typeface="Century" panose="02040604050505020304" pitchFamily="18" charset="0"/>
              </a:rPr>
              <a:t>M: Oh, you’re finally cleaning your closet!</a:t>
            </a:r>
          </a:p>
          <a:p>
            <a:pPr marL="360000" indent="-360000">
              <a:lnSpc>
                <a:spcPct val="120000"/>
              </a:lnSpc>
              <a:buNone/>
            </a:pPr>
            <a:r>
              <a:rPr lang="en-US" altLang="ja-JP" sz="4000" dirty="0">
                <a:latin typeface="Century" panose="02040604050505020304" pitchFamily="18" charset="0"/>
              </a:rPr>
              <a:t>W: Yes. I’m getting rid of clothes I haven’t worn in the last two years.</a:t>
            </a:r>
          </a:p>
          <a:p>
            <a:pPr marL="360000" indent="-360000">
              <a:lnSpc>
                <a:spcPct val="120000"/>
              </a:lnSpc>
              <a:buNone/>
            </a:pPr>
            <a:r>
              <a:rPr lang="en-US" altLang="ja-JP" sz="4000" dirty="0">
                <a:latin typeface="Century" panose="02040604050505020304" pitchFamily="18" charset="0"/>
              </a:rPr>
              <a:t>M: That’s a great idea.</a:t>
            </a:r>
          </a:p>
          <a:p>
            <a:pPr marL="360000" indent="-360000">
              <a:lnSpc>
                <a:spcPct val="120000"/>
              </a:lnSpc>
              <a:buNone/>
            </a:pPr>
            <a:r>
              <a:rPr lang="en-US" altLang="ja-JP" sz="4000" dirty="0">
                <a:latin typeface="Century" panose="02040604050505020304" pitchFamily="18" charset="0"/>
              </a:rPr>
              <a:t>W: Look at all these things I’m going to throw away!</a:t>
            </a:r>
          </a:p>
          <a:p>
            <a:pPr marL="360000" indent="-360000">
              <a:lnSpc>
                <a:spcPct val="120000"/>
              </a:lnSpc>
              <a:buNone/>
            </a:pPr>
            <a:r>
              <a:rPr lang="en-US" altLang="ja-JP" sz="4000" dirty="0">
                <a:latin typeface="Century" panose="02040604050505020304" pitchFamily="18" charset="0"/>
              </a:rPr>
              <a:t>M: Wait a second. That’s the sweater I gave you for your birthday!</a:t>
            </a:r>
          </a:p>
          <a:p>
            <a:pPr marL="360000" indent="-360000">
              <a:lnSpc>
                <a:spcPct val="120000"/>
              </a:lnSpc>
              <a:buNone/>
            </a:pPr>
            <a:r>
              <a:rPr lang="en-US" altLang="ja-JP" sz="4000" dirty="0">
                <a:latin typeface="Century" panose="02040604050505020304" pitchFamily="18" charset="0"/>
              </a:rPr>
              <a:t>W: OK. I’ll keep it.</a:t>
            </a:r>
          </a:p>
        </p:txBody>
      </p:sp>
      <p:pic>
        <p:nvPicPr>
          <p:cNvPr id="2" name="2016B16">
            <a:hlinkClick r:id="" action="ppaction://media"/>
            <a:extLst>
              <a:ext uri="{FF2B5EF4-FFF2-40B4-BE49-F238E27FC236}">
                <a16:creationId xmlns:a16="http://schemas.microsoft.com/office/drawing/2014/main" id="{31EF6F04-DD44-4B02-9DA2-A221ADEC34D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75631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6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6392673" y="411893"/>
            <a:ext cx="5609967" cy="6299406"/>
          </a:xfrm>
        </p:spPr>
        <p:txBody>
          <a:bodyPr>
            <a:normAutofit lnSpcReduction="10000"/>
          </a:bodyPr>
          <a:lstStyle/>
          <a:p>
            <a:pPr marL="360000" indent="-360000">
              <a:lnSpc>
                <a:spcPct val="10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17</a:t>
            </a:r>
            <a:r>
              <a:rPr lang="ja-JP" altLang="en-US" sz="2400" dirty="0">
                <a:latin typeface="Century" panose="02040604050505020304" pitchFamily="18" charset="0"/>
              </a:rPr>
              <a:t> </a:t>
            </a:r>
            <a:r>
              <a:rPr lang="en-US" altLang="ja-JP" sz="2400" dirty="0">
                <a:latin typeface="Century" panose="02040604050505020304" pitchFamily="18" charset="0"/>
              </a:rPr>
              <a:t>How long is the guided tour?</a:t>
            </a:r>
          </a:p>
          <a:p>
            <a:pPr marL="360000" indent="-360000">
              <a:lnSpc>
                <a:spcPct val="100000"/>
              </a:lnSpc>
              <a:buNone/>
            </a:pPr>
            <a:r>
              <a:rPr lang="en-US" altLang="ja-JP" sz="2400" dirty="0">
                <a:latin typeface="Century" panose="02040604050505020304" pitchFamily="18" charset="0"/>
              </a:rPr>
              <a:t>① 10 minutes.	② 20 minutes.</a:t>
            </a:r>
          </a:p>
          <a:p>
            <a:pPr marL="360000" indent="-360000">
              <a:lnSpc>
                <a:spcPct val="100000"/>
              </a:lnSpc>
              <a:buNone/>
            </a:pPr>
            <a:r>
              <a:rPr lang="en-US" altLang="ja-JP" sz="2400" dirty="0">
                <a:latin typeface="Century" panose="02040604050505020304" pitchFamily="18" charset="0"/>
              </a:rPr>
              <a:t>③ 30 minutes.	④ 60 minutes.</a:t>
            </a:r>
          </a:p>
          <a:p>
            <a:pPr marL="360000" indent="-360000">
              <a:lnSpc>
                <a:spcPct val="10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18</a:t>
            </a:r>
            <a:r>
              <a:rPr lang="ja-JP" altLang="en-US" sz="2400" dirty="0">
                <a:latin typeface="Century" panose="02040604050505020304" pitchFamily="18" charset="0"/>
              </a:rPr>
              <a:t> </a:t>
            </a:r>
            <a:r>
              <a:rPr lang="en-US" altLang="ja-JP" sz="2400" dirty="0">
                <a:latin typeface="Century" panose="02040604050505020304" pitchFamily="18" charset="0"/>
              </a:rPr>
              <a:t>Which one of these events will the whole family go to?</a:t>
            </a:r>
          </a:p>
          <a:p>
            <a:pPr marL="360000" indent="-360000">
              <a:lnSpc>
                <a:spcPct val="100000"/>
              </a:lnSpc>
              <a:buNone/>
            </a:pPr>
            <a:r>
              <a:rPr lang="en-US" altLang="ja-JP" sz="2400" dirty="0">
                <a:latin typeface="Century" panose="02040604050505020304" pitchFamily="18" charset="0"/>
              </a:rPr>
              <a:t>① Koala feeding.	② Giraffe feeding.</a:t>
            </a:r>
          </a:p>
          <a:p>
            <a:pPr marL="360000" indent="-360000">
              <a:lnSpc>
                <a:spcPct val="100000"/>
              </a:lnSpc>
              <a:buNone/>
            </a:pPr>
            <a:r>
              <a:rPr lang="en-US" altLang="ja-JP" sz="2400" dirty="0">
                <a:latin typeface="Century" panose="02040604050505020304" pitchFamily="18" charset="0"/>
              </a:rPr>
              <a:t>③ Guided tour.	④ Sea lion show.</a:t>
            </a:r>
          </a:p>
          <a:p>
            <a:pPr marL="360000" indent="-360000">
              <a:lnSpc>
                <a:spcPct val="10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19</a:t>
            </a:r>
            <a:r>
              <a:rPr lang="ja-JP" altLang="en-US" sz="2400" dirty="0">
                <a:latin typeface="Century" panose="02040604050505020304" pitchFamily="18" charset="0"/>
              </a:rPr>
              <a:t> </a:t>
            </a:r>
            <a:r>
              <a:rPr lang="en-US" altLang="ja-JP" sz="2400" dirty="0">
                <a:latin typeface="Century" panose="02040604050505020304" pitchFamily="18" charset="0"/>
              </a:rPr>
              <a:t>Which statement is correct?</a:t>
            </a:r>
          </a:p>
          <a:p>
            <a:pPr marL="360000" indent="-360000">
              <a:lnSpc>
                <a:spcPct val="100000"/>
              </a:lnSpc>
              <a:buNone/>
            </a:pPr>
            <a:r>
              <a:rPr lang="en-US" altLang="ja-JP" sz="2400" dirty="0">
                <a:latin typeface="Century" panose="02040604050505020304" pitchFamily="18" charset="0"/>
              </a:rPr>
              <a:t>① One of the children is under 10 years old.</a:t>
            </a:r>
          </a:p>
          <a:p>
            <a:pPr marL="360000" indent="-360000">
              <a:lnSpc>
                <a:spcPct val="100000"/>
              </a:lnSpc>
              <a:buNone/>
            </a:pPr>
            <a:r>
              <a:rPr lang="en-US" altLang="ja-JP" sz="2400" dirty="0">
                <a:latin typeface="Century" panose="02040604050505020304" pitchFamily="18" charset="0"/>
              </a:rPr>
              <a:t>② The family is at the zoo on a weekend.</a:t>
            </a:r>
          </a:p>
          <a:p>
            <a:pPr marL="360000" indent="-360000">
              <a:lnSpc>
                <a:spcPct val="100000"/>
              </a:lnSpc>
              <a:buNone/>
            </a:pPr>
            <a:r>
              <a:rPr lang="en-US" altLang="ja-JP" sz="2400" dirty="0">
                <a:latin typeface="Century" panose="02040604050505020304" pitchFamily="18" charset="0"/>
              </a:rPr>
              <a:t>③ The father has registered for the workshop.</a:t>
            </a:r>
          </a:p>
          <a:p>
            <a:pPr marL="360000" indent="-360000">
              <a:lnSpc>
                <a:spcPct val="100000"/>
              </a:lnSpc>
              <a:buNone/>
            </a:pPr>
            <a:r>
              <a:rPr lang="en-US" altLang="ja-JP" sz="2400" dirty="0">
                <a:latin typeface="Century" panose="02040604050505020304" pitchFamily="18" charset="0"/>
              </a:rPr>
              <a:t>④ The mother will go to two feedings.</a:t>
            </a:r>
            <a:endParaRPr lang="ja-JP" altLang="en-US" sz="2400" dirty="0">
              <a:latin typeface="Century" panose="02040604050505020304" pitchFamily="18" charset="0"/>
            </a:endParaRPr>
          </a:p>
        </p:txBody>
      </p:sp>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424249" y="411893"/>
            <a:ext cx="5609967" cy="8114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00000"/>
              </a:lnSpc>
              <a:buNone/>
            </a:pPr>
            <a:r>
              <a:rPr lang="ja-JP" altLang="en-US" sz="1600" u="sng" dirty="0">
                <a:latin typeface="Century" panose="02040604050505020304" pitchFamily="18" charset="0"/>
              </a:rPr>
              <a:t>対話の場面</a:t>
            </a:r>
            <a:r>
              <a:rPr lang="ja-JP" altLang="en-US" sz="1600" dirty="0">
                <a:latin typeface="Century" panose="02040604050505020304" pitchFamily="18" charset="0"/>
              </a:rPr>
              <a:t> 二人の子ども</a:t>
            </a:r>
            <a:r>
              <a:rPr lang="en-US" altLang="ja-JP" sz="1600" dirty="0">
                <a:latin typeface="Century" panose="02040604050505020304" pitchFamily="18" charset="0"/>
              </a:rPr>
              <a:t>(Meg</a:t>
            </a:r>
            <a:r>
              <a:rPr lang="ja-JP" altLang="en-US" sz="1600" dirty="0">
                <a:latin typeface="Century" panose="02040604050505020304" pitchFamily="18" charset="0"/>
              </a:rPr>
              <a:t>と</a:t>
            </a:r>
            <a:r>
              <a:rPr lang="en-US" altLang="ja-JP" sz="1600" dirty="0">
                <a:latin typeface="Century" panose="02040604050505020304" pitchFamily="18" charset="0"/>
              </a:rPr>
              <a:t>Patty)</a:t>
            </a:r>
            <a:r>
              <a:rPr lang="ja-JP" altLang="en-US" sz="1600" dirty="0">
                <a:latin typeface="Century" panose="02040604050505020304" pitchFamily="18" charset="0"/>
              </a:rPr>
              <a:t>を連れた夫婦が，動物園でイベント表を見ながらその日の午後の予定について話しています。</a:t>
            </a:r>
          </a:p>
          <a:p>
            <a:pPr marL="0" indent="0" algn="just">
              <a:lnSpc>
                <a:spcPct val="100000"/>
              </a:lnSpc>
              <a:buNone/>
            </a:pPr>
            <a:endParaRPr lang="ja-JP" altLang="en-US" sz="1600" dirty="0">
              <a:latin typeface="Century" panose="02040604050505020304" pitchFamily="18" charset="0"/>
            </a:endParaRPr>
          </a:p>
        </p:txBody>
      </p:sp>
      <p:pic>
        <p:nvPicPr>
          <p:cNvPr id="5" name="図 4">
            <a:extLst>
              <a:ext uri="{FF2B5EF4-FFF2-40B4-BE49-F238E27FC236}">
                <a16:creationId xmlns:a16="http://schemas.microsoft.com/office/drawing/2014/main" id="{B0F716D1-7415-40A0-8B88-52F9F2D3EB4C}"/>
              </a:ext>
            </a:extLst>
          </p:cNvPr>
          <p:cNvPicPr>
            <a:picLocks noChangeAspect="1"/>
          </p:cNvPicPr>
          <p:nvPr/>
        </p:nvPicPr>
        <p:blipFill>
          <a:blip r:embed="rId4"/>
          <a:stretch>
            <a:fillRect/>
          </a:stretch>
        </p:blipFill>
        <p:spPr>
          <a:xfrm>
            <a:off x="325287" y="1223319"/>
            <a:ext cx="5844856" cy="5481176"/>
          </a:xfrm>
          <a:prstGeom prst="rect">
            <a:avLst/>
          </a:prstGeom>
        </p:spPr>
      </p:pic>
      <p:pic>
        <p:nvPicPr>
          <p:cNvPr id="2" name="2016B17-19">
            <a:hlinkClick r:id="" action="ppaction://media"/>
            <a:extLst>
              <a:ext uri="{FF2B5EF4-FFF2-40B4-BE49-F238E27FC236}">
                <a16:creationId xmlns:a16="http://schemas.microsoft.com/office/drawing/2014/main" id="{82F94057-A4BC-4428-BE54-6A8AF8BD0B2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93040" y="4943201"/>
            <a:ext cx="609600" cy="609600"/>
          </a:xfrm>
          <a:prstGeom prst="rect">
            <a:avLst/>
          </a:prstGeom>
        </p:spPr>
      </p:pic>
    </p:spTree>
    <p:extLst>
      <p:ext uri="{BB962C8B-B14F-4D97-AF65-F5344CB8AC3E}">
        <p14:creationId xmlns:p14="http://schemas.microsoft.com/office/powerpoint/2010/main" val="38087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3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60000" indent="-360000">
              <a:lnSpc>
                <a:spcPct val="110000"/>
              </a:lnSpc>
              <a:buFont typeface="Arial" panose="020B0604020202020204" pitchFamily="34" charset="0"/>
              <a:buNone/>
            </a:pPr>
            <a:r>
              <a:rPr lang="ja-JP" altLang="en-US" sz="2400" dirty="0">
                <a:latin typeface="Century" panose="02040604050505020304" pitchFamily="18" charset="0"/>
              </a:rPr>
              <a:t>問</a:t>
            </a:r>
            <a:r>
              <a:rPr lang="en-US" altLang="ja-JP" sz="2400" dirty="0">
                <a:latin typeface="Century" panose="02040604050505020304" pitchFamily="18" charset="0"/>
              </a:rPr>
              <a:t>17 </a:t>
            </a:r>
            <a:r>
              <a:rPr lang="ja-JP" altLang="en-US" sz="2400" dirty="0">
                <a:latin typeface="Century" panose="02040604050505020304" pitchFamily="18" charset="0"/>
              </a:rPr>
              <a:t>正解 ③  問</a:t>
            </a:r>
            <a:r>
              <a:rPr lang="en-US" altLang="ja-JP" sz="2400" dirty="0">
                <a:latin typeface="Century" panose="02040604050505020304" pitchFamily="18" charset="0"/>
              </a:rPr>
              <a:t>18 </a:t>
            </a:r>
            <a:r>
              <a:rPr lang="ja-JP" altLang="en-US" sz="2400" dirty="0">
                <a:latin typeface="Century" panose="02040604050505020304" pitchFamily="18" charset="0"/>
              </a:rPr>
              <a:t>正解 ④  問</a:t>
            </a:r>
            <a:r>
              <a:rPr lang="en-US" altLang="ja-JP" sz="2400" dirty="0">
                <a:latin typeface="Century" panose="02040604050505020304" pitchFamily="18" charset="0"/>
              </a:rPr>
              <a:t>19 </a:t>
            </a:r>
            <a:r>
              <a:rPr lang="ja-JP" altLang="en-US" sz="2400" dirty="0">
                <a:latin typeface="Century" panose="02040604050505020304" pitchFamily="18" charset="0"/>
              </a:rPr>
              <a:t>正解 ①</a:t>
            </a:r>
            <a:endParaRPr lang="en-US" altLang="ja-JP" sz="2400" dirty="0">
              <a:latin typeface="Century" panose="02040604050505020304" pitchFamily="18" charset="0"/>
            </a:endParaRPr>
          </a:p>
          <a:p>
            <a:pPr marL="360000" indent="-360000">
              <a:lnSpc>
                <a:spcPct val="110000"/>
              </a:lnSpc>
              <a:buNone/>
            </a:pPr>
            <a:r>
              <a:rPr lang="en-US" altLang="ja-JP" sz="2400" dirty="0">
                <a:latin typeface="Century" panose="02040604050505020304" pitchFamily="18" charset="0"/>
              </a:rPr>
              <a:t>M: So, what’s our afternoon plan?</a:t>
            </a:r>
          </a:p>
          <a:p>
            <a:pPr marL="360000" indent="-360000">
              <a:lnSpc>
                <a:spcPct val="110000"/>
              </a:lnSpc>
              <a:buNone/>
            </a:pPr>
            <a:r>
              <a:rPr lang="en-US" altLang="ja-JP" sz="2400" dirty="0">
                <a:latin typeface="Century" panose="02040604050505020304" pitchFamily="18" charset="0"/>
              </a:rPr>
              <a:t>W: Meg has been really looking forward to the photography workshop.</a:t>
            </a:r>
          </a:p>
          <a:p>
            <a:pPr marL="360000" indent="-360000">
              <a:lnSpc>
                <a:spcPct val="110000"/>
              </a:lnSpc>
              <a:buNone/>
            </a:pPr>
            <a:r>
              <a:rPr lang="en-US" altLang="ja-JP" sz="2400" dirty="0">
                <a:latin typeface="Century" panose="02040604050505020304" pitchFamily="18" charset="0"/>
              </a:rPr>
              <a:t>M: Patty is not old enough for that, so I’ll take her to one of the feedings.</a:t>
            </a:r>
          </a:p>
          <a:p>
            <a:pPr marL="360000" indent="-360000">
              <a:lnSpc>
                <a:spcPct val="110000"/>
              </a:lnSpc>
              <a:buNone/>
            </a:pPr>
            <a:r>
              <a:rPr lang="en-US" altLang="ja-JP" sz="2400" dirty="0">
                <a:latin typeface="Century" panose="02040604050505020304" pitchFamily="18" charset="0"/>
              </a:rPr>
              <a:t>W: The koala one has just started. The giraffe one is at 2:15.</a:t>
            </a:r>
          </a:p>
          <a:p>
            <a:pPr marL="360000" indent="-360000">
              <a:lnSpc>
                <a:spcPct val="110000"/>
              </a:lnSpc>
              <a:buNone/>
            </a:pPr>
            <a:r>
              <a:rPr lang="en-US" altLang="ja-JP" sz="2400" dirty="0">
                <a:latin typeface="Century" panose="02040604050505020304" pitchFamily="18" charset="0"/>
              </a:rPr>
              <a:t>M: I’ll take Patty to that, and you and Meg go to the workshop.</a:t>
            </a:r>
          </a:p>
          <a:p>
            <a:pPr marL="360000" indent="-360000">
              <a:lnSpc>
                <a:spcPct val="110000"/>
              </a:lnSpc>
              <a:buNone/>
            </a:pPr>
            <a:r>
              <a:rPr lang="en-US" altLang="ja-JP" sz="2400" dirty="0">
                <a:latin typeface="Century" panose="02040604050505020304" pitchFamily="18" charset="0"/>
              </a:rPr>
              <a:t>W: You can join the 2:30 guided tour while we’re at the workshop.</a:t>
            </a:r>
          </a:p>
          <a:p>
            <a:pPr marL="360000" indent="-360000">
              <a:lnSpc>
                <a:spcPct val="110000"/>
              </a:lnSpc>
              <a:buNone/>
            </a:pPr>
            <a:r>
              <a:rPr lang="en-US" altLang="ja-JP" sz="2400" dirty="0">
                <a:latin typeface="Century" panose="02040604050505020304" pitchFamily="18" charset="0"/>
              </a:rPr>
              <a:t>M: The tour and the workshop finish at the same time.</a:t>
            </a:r>
          </a:p>
          <a:p>
            <a:pPr marL="360000" indent="-360000">
              <a:lnSpc>
                <a:spcPct val="110000"/>
              </a:lnSpc>
              <a:buNone/>
            </a:pPr>
            <a:r>
              <a:rPr lang="en-US" altLang="ja-JP" sz="2400" dirty="0">
                <a:latin typeface="Century" panose="02040604050505020304" pitchFamily="18" charset="0"/>
              </a:rPr>
              <a:t>W: Oh, yeah.</a:t>
            </a:r>
          </a:p>
          <a:p>
            <a:pPr marL="360000" indent="-360000">
              <a:lnSpc>
                <a:spcPct val="110000"/>
              </a:lnSpc>
              <a:buNone/>
            </a:pPr>
            <a:r>
              <a:rPr lang="en-US" altLang="ja-JP" sz="2400" dirty="0">
                <a:latin typeface="Century" panose="02040604050505020304" pitchFamily="18" charset="0"/>
              </a:rPr>
              <a:t>M: So we can meet at the souvenir shop.</a:t>
            </a:r>
          </a:p>
          <a:p>
            <a:pPr marL="360000" indent="-360000">
              <a:lnSpc>
                <a:spcPct val="110000"/>
              </a:lnSpc>
              <a:buNone/>
            </a:pPr>
            <a:r>
              <a:rPr lang="en-US" altLang="ja-JP" sz="2400" dirty="0">
                <a:latin typeface="Century" panose="02040604050505020304" pitchFamily="18" charset="0"/>
              </a:rPr>
              <a:t>W: Patty has been talking about watching a sea lion show.</a:t>
            </a:r>
          </a:p>
          <a:p>
            <a:pPr marL="360000" indent="-360000">
              <a:lnSpc>
                <a:spcPct val="110000"/>
              </a:lnSpc>
              <a:buNone/>
            </a:pPr>
            <a:r>
              <a:rPr lang="en-US" altLang="ja-JP" sz="2400" dirty="0">
                <a:latin typeface="Century" panose="02040604050505020304" pitchFamily="18" charset="0"/>
              </a:rPr>
              <a:t>M: We won’t be able to get seats for the three o’clock one.</a:t>
            </a:r>
          </a:p>
          <a:p>
            <a:pPr marL="360000" indent="-360000">
              <a:lnSpc>
                <a:spcPct val="110000"/>
              </a:lnSpc>
              <a:buNone/>
            </a:pPr>
            <a:r>
              <a:rPr lang="en-US" altLang="ja-JP" sz="2400" dirty="0">
                <a:latin typeface="Century" panose="02040604050505020304" pitchFamily="18" charset="0"/>
              </a:rPr>
              <a:t>W: That’s true. We should go to the last one.</a:t>
            </a:r>
          </a:p>
          <a:p>
            <a:pPr marL="360000" indent="-360000">
              <a:lnSpc>
                <a:spcPct val="110000"/>
              </a:lnSpc>
              <a:buNone/>
            </a:pPr>
            <a:r>
              <a:rPr lang="en-US" altLang="ja-JP" sz="2400" dirty="0">
                <a:latin typeface="Century" panose="02040604050505020304" pitchFamily="18" charset="0"/>
              </a:rPr>
              <a:t>M: While we’re waiting, we can watch the chimpanzee feeding.</a:t>
            </a:r>
          </a:p>
          <a:p>
            <a:pPr marL="360000" indent="-360000">
              <a:lnSpc>
                <a:spcPct val="110000"/>
              </a:lnSpc>
              <a:buNone/>
            </a:pPr>
            <a:r>
              <a:rPr lang="en-US" altLang="ja-JP" sz="2400" dirty="0">
                <a:latin typeface="Century" panose="02040604050505020304" pitchFamily="18" charset="0"/>
              </a:rPr>
              <a:t>W: Everything’s settled then.</a:t>
            </a:r>
          </a:p>
          <a:p>
            <a:pPr marL="360000" indent="-360000">
              <a:lnSpc>
                <a:spcPct val="110000"/>
              </a:lnSpc>
              <a:buNone/>
            </a:pPr>
            <a:r>
              <a:rPr lang="en-US" altLang="ja-JP" sz="2400" dirty="0">
                <a:latin typeface="Century" panose="02040604050505020304" pitchFamily="18" charset="0"/>
              </a:rPr>
              <a:t>M: Hang on! It says here that we need a reservation for the workshop.</a:t>
            </a:r>
          </a:p>
          <a:p>
            <a:pPr marL="360000" indent="-360000">
              <a:lnSpc>
                <a:spcPct val="110000"/>
              </a:lnSpc>
              <a:buNone/>
            </a:pPr>
            <a:r>
              <a:rPr lang="en-US" altLang="ja-JP" sz="2400" dirty="0">
                <a:latin typeface="Century" panose="02040604050505020304" pitchFamily="18" charset="0"/>
              </a:rPr>
              <a:t>W: You’d better run!</a:t>
            </a:r>
          </a:p>
        </p:txBody>
      </p:sp>
      <p:pic>
        <p:nvPicPr>
          <p:cNvPr id="2" name="2016B17-19">
            <a:hlinkClick r:id="" action="ppaction://media"/>
            <a:extLst>
              <a:ext uri="{FF2B5EF4-FFF2-40B4-BE49-F238E27FC236}">
                <a16:creationId xmlns:a16="http://schemas.microsoft.com/office/drawing/2014/main" id="{B16917F8-B628-4758-9CC0-A68416C5D02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9384" y="6046572"/>
            <a:ext cx="609600" cy="609600"/>
          </a:xfrm>
          <a:prstGeom prst="rect">
            <a:avLst/>
          </a:prstGeom>
        </p:spPr>
      </p:pic>
    </p:spTree>
    <p:extLst>
      <p:ext uri="{BB962C8B-B14F-4D97-AF65-F5344CB8AC3E}">
        <p14:creationId xmlns:p14="http://schemas.microsoft.com/office/powerpoint/2010/main" val="417973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3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60000" indent="-360000">
              <a:lnSpc>
                <a:spcPct val="100000"/>
              </a:lnSpc>
              <a:buNone/>
            </a:pPr>
            <a:r>
              <a:rPr lang="ja-JP" altLang="en-US" sz="2500" dirty="0">
                <a:latin typeface="Century" panose="02040604050505020304" pitchFamily="18" charset="0"/>
              </a:rPr>
              <a:t>問</a:t>
            </a:r>
            <a:r>
              <a:rPr lang="en-US" altLang="ja-JP" sz="2500" dirty="0">
                <a:latin typeface="Century" panose="02040604050505020304" pitchFamily="18" charset="0"/>
              </a:rPr>
              <a:t>20 Why did the speaker feel excited on the train?</a:t>
            </a:r>
          </a:p>
          <a:p>
            <a:pPr marL="360000" indent="-360000">
              <a:lnSpc>
                <a:spcPct val="100000"/>
              </a:lnSpc>
              <a:buNone/>
            </a:pPr>
            <a:r>
              <a:rPr lang="en-US" altLang="ja-JP" sz="2500" dirty="0">
                <a:latin typeface="Century" panose="02040604050505020304" pitchFamily="18" charset="0"/>
              </a:rPr>
              <a:t>① She had decided to become a professional athlete.</a:t>
            </a:r>
          </a:p>
          <a:p>
            <a:pPr marL="360000" indent="-360000">
              <a:lnSpc>
                <a:spcPct val="100000"/>
              </a:lnSpc>
              <a:buNone/>
            </a:pPr>
            <a:r>
              <a:rPr lang="en-US" altLang="ja-JP" sz="2500" dirty="0">
                <a:latin typeface="Century" panose="02040604050505020304" pitchFamily="18" charset="0"/>
              </a:rPr>
              <a:t>② She had planned to meet Ken in Australia.</a:t>
            </a:r>
          </a:p>
          <a:p>
            <a:pPr marL="360000" indent="-360000">
              <a:lnSpc>
                <a:spcPct val="100000"/>
              </a:lnSpc>
              <a:buNone/>
            </a:pPr>
            <a:r>
              <a:rPr lang="en-US" altLang="ja-JP" sz="2500" dirty="0">
                <a:latin typeface="Century" panose="02040604050505020304" pitchFamily="18" charset="0"/>
              </a:rPr>
              <a:t>③ She had received a full scholarship.</a:t>
            </a:r>
          </a:p>
          <a:p>
            <a:pPr marL="360000" indent="-360000">
              <a:lnSpc>
                <a:spcPct val="100000"/>
              </a:lnSpc>
              <a:buNone/>
            </a:pPr>
            <a:r>
              <a:rPr lang="en-US" altLang="ja-JP" sz="2500" dirty="0">
                <a:latin typeface="Century" panose="02040604050505020304" pitchFamily="18" charset="0"/>
              </a:rPr>
              <a:t>④ She had reserved her ticket to the US.</a:t>
            </a:r>
          </a:p>
          <a:p>
            <a:pPr marL="360000" indent="-360000">
              <a:lnSpc>
                <a:spcPct val="100000"/>
              </a:lnSpc>
              <a:buNone/>
            </a:pPr>
            <a:r>
              <a:rPr lang="ja-JP" altLang="en-US" sz="2500" dirty="0">
                <a:latin typeface="Century" panose="02040604050505020304" pitchFamily="18" charset="0"/>
              </a:rPr>
              <a:t>問</a:t>
            </a:r>
            <a:r>
              <a:rPr lang="en-US" altLang="ja-JP" sz="2500" dirty="0">
                <a:latin typeface="Century" panose="02040604050505020304" pitchFamily="18" charset="0"/>
              </a:rPr>
              <a:t>21 What is true about Ken?</a:t>
            </a:r>
          </a:p>
          <a:p>
            <a:pPr marL="360000" indent="-360000">
              <a:lnSpc>
                <a:spcPct val="100000"/>
              </a:lnSpc>
              <a:buNone/>
            </a:pPr>
            <a:r>
              <a:rPr lang="en-US" altLang="ja-JP" sz="2500" dirty="0">
                <a:latin typeface="Century" panose="02040604050505020304" pitchFamily="18" charset="0"/>
              </a:rPr>
              <a:t>① He could speak English before he went to America.</a:t>
            </a:r>
          </a:p>
          <a:p>
            <a:pPr marL="360000" indent="-360000">
              <a:lnSpc>
                <a:spcPct val="100000"/>
              </a:lnSpc>
              <a:buNone/>
            </a:pPr>
            <a:r>
              <a:rPr lang="en-US" altLang="ja-JP" sz="2500" dirty="0">
                <a:latin typeface="Century" panose="02040604050505020304" pitchFamily="18" charset="0"/>
              </a:rPr>
              <a:t>② He has friends from many different countries.</a:t>
            </a:r>
          </a:p>
          <a:p>
            <a:pPr marL="360000" indent="-360000">
              <a:lnSpc>
                <a:spcPct val="100000"/>
              </a:lnSpc>
              <a:buNone/>
            </a:pPr>
            <a:r>
              <a:rPr lang="en-US" altLang="ja-JP" sz="2500" dirty="0">
                <a:latin typeface="Century" panose="02040604050505020304" pitchFamily="18" charset="0"/>
              </a:rPr>
              <a:t>③ He is the speaker’s college classmate.</a:t>
            </a:r>
          </a:p>
          <a:p>
            <a:pPr marL="360000" indent="-360000">
              <a:lnSpc>
                <a:spcPct val="100000"/>
              </a:lnSpc>
              <a:buNone/>
            </a:pPr>
            <a:r>
              <a:rPr lang="en-US" altLang="ja-JP" sz="2500" dirty="0">
                <a:latin typeface="Century" panose="02040604050505020304" pitchFamily="18" charset="0"/>
              </a:rPr>
              <a:t>④ He was a professional golfer in Japan.</a:t>
            </a:r>
          </a:p>
          <a:p>
            <a:pPr marL="360000" indent="-360000">
              <a:lnSpc>
                <a:spcPct val="100000"/>
              </a:lnSpc>
              <a:buNone/>
            </a:pPr>
            <a:r>
              <a:rPr lang="ja-JP" altLang="en-US" sz="2500" dirty="0">
                <a:latin typeface="Century" panose="02040604050505020304" pitchFamily="18" charset="0"/>
              </a:rPr>
              <a:t>問</a:t>
            </a:r>
            <a:r>
              <a:rPr lang="en-US" altLang="ja-JP" sz="2500" dirty="0">
                <a:latin typeface="Century" panose="02040604050505020304" pitchFamily="18" charset="0"/>
              </a:rPr>
              <a:t>22</a:t>
            </a:r>
            <a:r>
              <a:rPr lang="ja-JP" altLang="en-US" sz="2500" dirty="0">
                <a:latin typeface="Century" panose="02040604050505020304" pitchFamily="18" charset="0"/>
              </a:rPr>
              <a:t> </a:t>
            </a:r>
            <a:r>
              <a:rPr lang="en-US" altLang="ja-JP" sz="2500" dirty="0">
                <a:latin typeface="Century" panose="02040604050505020304" pitchFamily="18" charset="0"/>
              </a:rPr>
              <a:t>How was the speaker inspired by Ken?</a:t>
            </a:r>
          </a:p>
          <a:p>
            <a:pPr marL="360000" indent="-360000">
              <a:lnSpc>
                <a:spcPct val="100000"/>
              </a:lnSpc>
              <a:buNone/>
            </a:pPr>
            <a:r>
              <a:rPr lang="en-US" altLang="ja-JP" sz="2500" dirty="0">
                <a:latin typeface="Century" panose="02040604050505020304" pitchFamily="18" charset="0"/>
              </a:rPr>
              <a:t>① She became determined to pay for her trip.</a:t>
            </a:r>
          </a:p>
          <a:p>
            <a:pPr marL="360000" indent="-360000">
              <a:lnSpc>
                <a:spcPct val="100000"/>
              </a:lnSpc>
              <a:buNone/>
            </a:pPr>
            <a:r>
              <a:rPr lang="en-US" altLang="ja-JP" sz="2500" dirty="0">
                <a:latin typeface="Century" panose="02040604050505020304" pitchFamily="18" charset="0"/>
              </a:rPr>
              <a:t>② She decided to make friends before going overseas.</a:t>
            </a:r>
          </a:p>
          <a:p>
            <a:pPr marL="360000" indent="-360000">
              <a:lnSpc>
                <a:spcPct val="100000"/>
              </a:lnSpc>
              <a:buNone/>
            </a:pPr>
            <a:r>
              <a:rPr lang="en-US" altLang="ja-JP" sz="2500" dirty="0">
                <a:latin typeface="Century" panose="02040604050505020304" pitchFamily="18" charset="0"/>
              </a:rPr>
              <a:t>③ She felt optimistic about her athletic ability.</a:t>
            </a:r>
          </a:p>
          <a:p>
            <a:pPr marL="360000" indent="-360000">
              <a:lnSpc>
                <a:spcPct val="100000"/>
              </a:lnSpc>
              <a:buNone/>
            </a:pPr>
            <a:r>
              <a:rPr lang="en-US" altLang="ja-JP" sz="2500" dirty="0">
                <a:latin typeface="Century" panose="02040604050505020304" pitchFamily="18" charset="0"/>
              </a:rPr>
              <a:t>④ She gained confidence about going abroad.</a:t>
            </a:r>
          </a:p>
        </p:txBody>
      </p:sp>
      <p:pic>
        <p:nvPicPr>
          <p:cNvPr id="2" name="2016B20-22">
            <a:hlinkClick r:id="" action="ppaction://media"/>
            <a:extLst>
              <a:ext uri="{FF2B5EF4-FFF2-40B4-BE49-F238E27FC236}">
                <a16:creationId xmlns:a16="http://schemas.microsoft.com/office/drawing/2014/main" id="{CE4888C3-2C94-4A33-8FA0-0F3143D23D0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84610" y="6036345"/>
            <a:ext cx="609600" cy="609600"/>
          </a:xfrm>
          <a:prstGeom prst="rect">
            <a:avLst/>
          </a:prstGeom>
        </p:spPr>
      </p:pic>
    </p:spTree>
    <p:extLst>
      <p:ext uri="{BB962C8B-B14F-4D97-AF65-F5344CB8AC3E}">
        <p14:creationId xmlns:p14="http://schemas.microsoft.com/office/powerpoint/2010/main" val="2913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1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1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20 </a:t>
            </a:r>
            <a:r>
              <a:rPr lang="ja-JP" altLang="en-US" sz="2400" dirty="0">
                <a:latin typeface="Century" panose="02040604050505020304" pitchFamily="18" charset="0"/>
              </a:rPr>
              <a:t>正解 ③  問</a:t>
            </a:r>
            <a:r>
              <a:rPr lang="en-US" altLang="ja-JP" sz="2400" dirty="0">
                <a:latin typeface="Century" panose="02040604050505020304" pitchFamily="18" charset="0"/>
              </a:rPr>
              <a:t>21 </a:t>
            </a:r>
            <a:r>
              <a:rPr lang="ja-JP" altLang="en-US" sz="2400" dirty="0">
                <a:latin typeface="Century" panose="02040604050505020304" pitchFamily="18" charset="0"/>
              </a:rPr>
              <a:t>正解 ③  問</a:t>
            </a:r>
            <a:r>
              <a:rPr lang="en-US" altLang="ja-JP" sz="2400" dirty="0">
                <a:latin typeface="Century" panose="02040604050505020304" pitchFamily="18" charset="0"/>
              </a:rPr>
              <a:t>22 </a:t>
            </a:r>
            <a:r>
              <a:rPr lang="ja-JP" altLang="en-US" sz="2400" dirty="0">
                <a:latin typeface="Century" panose="02040604050505020304" pitchFamily="18" charset="0"/>
              </a:rPr>
              <a:t>正解 ④</a:t>
            </a:r>
            <a:endParaRPr lang="en-US" altLang="ja-JP" sz="2400" dirty="0">
              <a:latin typeface="Century" panose="02040604050505020304" pitchFamily="18" charset="0"/>
            </a:endParaRPr>
          </a:p>
          <a:p>
            <a:pPr marL="0" indent="0" algn="just">
              <a:lnSpc>
                <a:spcPct val="110000"/>
              </a:lnSpc>
              <a:buNone/>
            </a:pPr>
            <a:r>
              <a:rPr lang="en-US" altLang="ja-JP" sz="2400" dirty="0">
                <a:latin typeface="Century" panose="02040604050505020304" pitchFamily="18" charset="0"/>
              </a:rPr>
              <a:t>I was on the train heading home feeling really excited, but at the same time pretty anxious. I had just heard that I had been selected to study sports science at an Australian university. My scholarship included everything―airfare, school fees, rent, and spending money. I was happy because I’d worked so hard to make this happen. But I started to get a little scared. Could I live in another </a:t>
            </a:r>
            <a:r>
              <a:rPr lang="en-US" altLang="ja-JP" sz="2400" dirty="0" err="1">
                <a:latin typeface="Century" panose="02040604050505020304" pitchFamily="18" charset="0"/>
              </a:rPr>
              <a:t>countiy</a:t>
            </a:r>
            <a:r>
              <a:rPr lang="en-US" altLang="ja-JP" sz="2400" dirty="0">
                <a:latin typeface="Century" panose="02040604050505020304" pitchFamily="18" charset="0"/>
              </a:rPr>
              <a:t> for a whole year? Then by chance, I met my best friend from high school. I hadn’t seen Ken for ages, but I always wondered about him. It turned out that he’d been in the US for the past two years trying to become a professional golfer, and he’d just played in his first pro tournament. He told me that it was pretty tough at first because he couldn’t speak English at all, and he didn’t have any friends there. Now, he’s not only a pro golfer, but also a fluent English speaker with friends from all over the world. Ken’s dream had come true. That really inspired me, and I’m ready for my own adventure now. I’m still kind of nervous, but I know I can do it.</a:t>
            </a:r>
          </a:p>
        </p:txBody>
      </p:sp>
      <p:pic>
        <p:nvPicPr>
          <p:cNvPr id="2" name="2016B20-22">
            <a:hlinkClick r:id="" action="ppaction://media"/>
            <a:extLst>
              <a:ext uri="{FF2B5EF4-FFF2-40B4-BE49-F238E27FC236}">
                <a16:creationId xmlns:a16="http://schemas.microsoft.com/office/drawing/2014/main" id="{50EA05B9-39CC-4D3A-BA6D-3996CC25694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9384" y="6005349"/>
            <a:ext cx="609600" cy="609600"/>
          </a:xfrm>
          <a:prstGeom prst="rect">
            <a:avLst/>
          </a:prstGeom>
        </p:spPr>
      </p:pic>
    </p:spTree>
    <p:extLst>
      <p:ext uri="{BB962C8B-B14F-4D97-AF65-F5344CB8AC3E}">
        <p14:creationId xmlns:p14="http://schemas.microsoft.com/office/powerpoint/2010/main" val="11278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1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I’m looking for my fan.</a:t>
            </a:r>
          </a:p>
          <a:p>
            <a:pPr marL="360000" indent="-360000">
              <a:lnSpc>
                <a:spcPct val="150000"/>
              </a:lnSpc>
              <a:buNone/>
            </a:pPr>
            <a:r>
              <a:rPr lang="en-US" altLang="ja-JP" sz="4000" dirty="0">
                <a:latin typeface="Century" panose="02040604050505020304" pitchFamily="18" charset="0"/>
              </a:rPr>
              <a:t>M: It’s in the closet, but I think it’s broken.</a:t>
            </a:r>
          </a:p>
          <a:p>
            <a:pPr marL="360000" indent="-360000">
              <a:lnSpc>
                <a:spcPct val="150000"/>
              </a:lnSpc>
              <a:buNone/>
            </a:pPr>
            <a:r>
              <a:rPr lang="en-US" altLang="ja-JP" sz="4000" dirty="0">
                <a:latin typeface="Century" panose="02040604050505020304" pitchFamily="18" charset="0"/>
              </a:rPr>
              <a:t>W: No, the folding fan with the flower pattern.</a:t>
            </a:r>
          </a:p>
          <a:p>
            <a:pPr marL="360000" indent="-360000">
              <a:lnSpc>
                <a:spcPct val="150000"/>
              </a:lnSpc>
              <a:buNone/>
            </a:pPr>
            <a:r>
              <a:rPr lang="en-US" altLang="ja-JP" sz="4000" dirty="0">
                <a:latin typeface="Century" panose="02040604050505020304" pitchFamily="18" charset="0"/>
              </a:rPr>
              <a:t>M: Oh, that’s in the drawer.</a:t>
            </a:r>
          </a:p>
        </p:txBody>
      </p:sp>
      <p:pic>
        <p:nvPicPr>
          <p:cNvPr id="2" name="2016B01">
            <a:hlinkClick r:id="" action="ppaction://media"/>
            <a:extLst>
              <a:ext uri="{FF2B5EF4-FFF2-40B4-BE49-F238E27FC236}">
                <a16:creationId xmlns:a16="http://schemas.microsoft.com/office/drawing/2014/main" id="{85BDA545-49AB-4511-B8B8-A29D9A00CB5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70372"/>
            <a:ext cx="609600" cy="609600"/>
          </a:xfrm>
          <a:prstGeom prst="rect">
            <a:avLst/>
          </a:prstGeom>
        </p:spPr>
      </p:pic>
    </p:spTree>
    <p:extLst>
      <p:ext uri="{BB962C8B-B14F-4D97-AF65-F5344CB8AC3E}">
        <p14:creationId xmlns:p14="http://schemas.microsoft.com/office/powerpoint/2010/main" val="102511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10000"/>
              </a:lnSpc>
              <a:buNone/>
            </a:pPr>
            <a:r>
              <a:rPr lang="ja-JP" altLang="en-US" u="sng" dirty="0">
                <a:latin typeface="Century" panose="02040604050505020304" pitchFamily="18" charset="0"/>
              </a:rPr>
              <a:t>会話の場面</a:t>
            </a:r>
            <a:r>
              <a:rPr lang="ja-JP" altLang="en-US" dirty="0">
                <a:latin typeface="Century" panose="02040604050505020304" pitchFamily="18" charset="0"/>
              </a:rPr>
              <a:t> 英語の授業で</a:t>
            </a:r>
            <a:r>
              <a:rPr lang="en-US" altLang="ja-JP" dirty="0">
                <a:latin typeface="Century" panose="02040604050505020304" pitchFamily="18" charset="0"/>
              </a:rPr>
              <a:t>, Shoji, Kyoko, Yukari</a:t>
            </a:r>
            <a:r>
              <a:rPr lang="ja-JP" altLang="en-US" dirty="0">
                <a:latin typeface="Century" panose="02040604050505020304" pitchFamily="18" charset="0"/>
              </a:rPr>
              <a:t>が３週間の理想の旅行について話し合っています。</a:t>
            </a:r>
          </a:p>
          <a:p>
            <a:pPr marL="360000" indent="-360000" algn="just">
              <a:lnSpc>
                <a:spcPct val="110000"/>
              </a:lnSpc>
              <a:buNone/>
            </a:pPr>
            <a:r>
              <a:rPr lang="ja-JP" altLang="en-US" dirty="0">
                <a:latin typeface="Century" panose="02040604050505020304" pitchFamily="18" charset="0"/>
              </a:rPr>
              <a:t>問</a:t>
            </a:r>
            <a:r>
              <a:rPr lang="en-US" altLang="ja-JP" dirty="0">
                <a:latin typeface="Century" panose="02040604050505020304" pitchFamily="18" charset="0"/>
              </a:rPr>
              <a:t>23 What does Kyoko want to do?</a:t>
            </a:r>
          </a:p>
          <a:p>
            <a:pPr marL="360000" indent="-360000" algn="just">
              <a:lnSpc>
                <a:spcPct val="110000"/>
              </a:lnSpc>
              <a:buNone/>
            </a:pPr>
            <a:r>
              <a:rPr lang="en-US" altLang="ja-JP" dirty="0">
                <a:latin typeface="Century" panose="02040604050505020304" pitchFamily="18" charset="0"/>
              </a:rPr>
              <a:t>① Go to many cities in one European country.</a:t>
            </a:r>
          </a:p>
          <a:p>
            <a:pPr marL="360000" indent="-360000" algn="just">
              <a:lnSpc>
                <a:spcPct val="110000"/>
              </a:lnSpc>
              <a:buNone/>
            </a:pPr>
            <a:r>
              <a:rPr lang="en-US" altLang="ja-JP" dirty="0">
                <a:latin typeface="Century" panose="02040604050505020304" pitchFamily="18" charset="0"/>
              </a:rPr>
              <a:t>② Go to many European countries.</a:t>
            </a:r>
          </a:p>
          <a:p>
            <a:pPr marL="360000" indent="-360000" algn="just">
              <a:lnSpc>
                <a:spcPct val="110000"/>
              </a:lnSpc>
              <a:buNone/>
            </a:pPr>
            <a:r>
              <a:rPr lang="en-US" altLang="ja-JP" dirty="0">
                <a:latin typeface="Century" panose="02040604050505020304" pitchFamily="18" charset="0"/>
              </a:rPr>
              <a:t>③ Travel around Europe by boat.</a:t>
            </a:r>
          </a:p>
          <a:p>
            <a:pPr marL="360000" indent="-360000" algn="just">
              <a:lnSpc>
                <a:spcPct val="110000"/>
              </a:lnSpc>
              <a:buNone/>
            </a:pPr>
            <a:r>
              <a:rPr lang="en-US" altLang="ja-JP" dirty="0">
                <a:latin typeface="Century" panose="02040604050505020304" pitchFamily="18" charset="0"/>
              </a:rPr>
              <a:t>④ Travel around Europe by plane.</a:t>
            </a:r>
          </a:p>
          <a:p>
            <a:pPr marL="360000" indent="-360000" algn="just">
              <a:lnSpc>
                <a:spcPct val="110000"/>
              </a:lnSpc>
              <a:buNone/>
            </a:pPr>
            <a:r>
              <a:rPr lang="ja-JP" altLang="en-US" dirty="0">
                <a:latin typeface="Century" panose="02040604050505020304" pitchFamily="18" charset="0"/>
              </a:rPr>
              <a:t>問</a:t>
            </a:r>
            <a:r>
              <a:rPr lang="en-US" altLang="ja-JP" dirty="0">
                <a:latin typeface="Century" panose="02040604050505020304" pitchFamily="18" charset="0"/>
              </a:rPr>
              <a:t>24 What do Shoji and Yukari both want to do?</a:t>
            </a:r>
          </a:p>
          <a:p>
            <a:pPr marL="360000" indent="-360000" algn="just">
              <a:lnSpc>
                <a:spcPct val="110000"/>
              </a:lnSpc>
              <a:buNone/>
            </a:pPr>
            <a:r>
              <a:rPr lang="en-US" altLang="ja-JP" dirty="0">
                <a:latin typeface="Century" panose="02040604050505020304" pitchFamily="18" charset="0"/>
              </a:rPr>
              <a:t>① Go to beaches.</a:t>
            </a:r>
          </a:p>
          <a:p>
            <a:pPr marL="360000" indent="-360000" algn="just">
              <a:lnSpc>
                <a:spcPct val="110000"/>
              </a:lnSpc>
              <a:buNone/>
            </a:pPr>
            <a:r>
              <a:rPr lang="en-US" altLang="ja-JP" dirty="0">
                <a:latin typeface="Century" panose="02040604050505020304" pitchFamily="18" charset="0"/>
              </a:rPr>
              <a:t>② See historical sites.</a:t>
            </a:r>
          </a:p>
          <a:p>
            <a:pPr marL="360000" indent="-360000" algn="just">
              <a:lnSpc>
                <a:spcPct val="110000"/>
              </a:lnSpc>
              <a:buNone/>
            </a:pPr>
            <a:r>
              <a:rPr lang="en-US" altLang="ja-JP" dirty="0">
                <a:latin typeface="Century" panose="02040604050505020304" pitchFamily="18" charset="0"/>
              </a:rPr>
              <a:t>③ Travel by train.</a:t>
            </a:r>
          </a:p>
          <a:p>
            <a:pPr marL="360000" indent="-360000" algn="just">
              <a:lnSpc>
                <a:spcPct val="110000"/>
              </a:lnSpc>
              <a:buNone/>
            </a:pPr>
            <a:r>
              <a:rPr lang="en-US" altLang="ja-JP" dirty="0">
                <a:latin typeface="Century" panose="02040604050505020304" pitchFamily="18" charset="0"/>
              </a:rPr>
              <a:t>④ Visit several countries.</a:t>
            </a:r>
          </a:p>
          <a:p>
            <a:pPr marL="360000" indent="-360000" algn="just">
              <a:lnSpc>
                <a:spcPct val="110000"/>
              </a:lnSpc>
              <a:buNone/>
            </a:pPr>
            <a:r>
              <a:rPr lang="ja-JP" altLang="en-US" dirty="0">
                <a:latin typeface="Century" panose="02040604050505020304" pitchFamily="18" charset="0"/>
              </a:rPr>
              <a:t>問</a:t>
            </a:r>
            <a:r>
              <a:rPr lang="en-US" altLang="ja-JP" dirty="0">
                <a:latin typeface="Century" panose="02040604050505020304" pitchFamily="18" charset="0"/>
              </a:rPr>
              <a:t>25 What do all the speakers say they want to do?</a:t>
            </a:r>
          </a:p>
          <a:p>
            <a:pPr marL="360000" indent="-360000" algn="just">
              <a:lnSpc>
                <a:spcPct val="110000"/>
              </a:lnSpc>
              <a:buNone/>
            </a:pPr>
            <a:r>
              <a:rPr lang="en-US" altLang="ja-JP" dirty="0">
                <a:latin typeface="Century" panose="02040604050505020304" pitchFamily="18" charset="0"/>
              </a:rPr>
              <a:t>① Enjoy the food.</a:t>
            </a:r>
          </a:p>
          <a:p>
            <a:pPr marL="360000" indent="-360000" algn="just">
              <a:lnSpc>
                <a:spcPct val="110000"/>
              </a:lnSpc>
              <a:buNone/>
            </a:pPr>
            <a:r>
              <a:rPr lang="en-US" altLang="ja-JP" dirty="0">
                <a:latin typeface="Century" panose="02040604050505020304" pitchFamily="18" charset="0"/>
              </a:rPr>
              <a:t>② Meet the people.</a:t>
            </a:r>
          </a:p>
          <a:p>
            <a:pPr marL="360000" indent="-360000" algn="just">
              <a:lnSpc>
                <a:spcPct val="110000"/>
              </a:lnSpc>
              <a:buNone/>
            </a:pPr>
            <a:r>
              <a:rPr lang="en-US" altLang="ja-JP" dirty="0">
                <a:latin typeface="Century" panose="02040604050505020304" pitchFamily="18" charset="0"/>
              </a:rPr>
              <a:t>③ View the architecture.</a:t>
            </a:r>
          </a:p>
          <a:p>
            <a:pPr marL="360000" indent="-360000" algn="just">
              <a:lnSpc>
                <a:spcPct val="110000"/>
              </a:lnSpc>
              <a:buNone/>
            </a:pPr>
            <a:r>
              <a:rPr lang="en-US" altLang="ja-JP" dirty="0">
                <a:latin typeface="Century" panose="02040604050505020304" pitchFamily="18" charset="0"/>
              </a:rPr>
              <a:t>④ Visit the museums.</a:t>
            </a:r>
          </a:p>
        </p:txBody>
      </p:sp>
      <p:pic>
        <p:nvPicPr>
          <p:cNvPr id="2" name="2016B23-25">
            <a:hlinkClick r:id="" action="ppaction://media"/>
            <a:extLst>
              <a:ext uri="{FF2B5EF4-FFF2-40B4-BE49-F238E27FC236}">
                <a16:creationId xmlns:a16="http://schemas.microsoft.com/office/drawing/2014/main" id="{64A3CC64-F03D-4DEE-A867-6E815CBF8CC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9034" y="5988453"/>
            <a:ext cx="609600" cy="609600"/>
          </a:xfrm>
          <a:prstGeom prst="rect">
            <a:avLst/>
          </a:prstGeom>
        </p:spPr>
      </p:pic>
    </p:spTree>
    <p:extLst>
      <p:ext uri="{BB962C8B-B14F-4D97-AF65-F5344CB8AC3E}">
        <p14:creationId xmlns:p14="http://schemas.microsoft.com/office/powerpoint/2010/main" val="167692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6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60000" indent="-360000" algn="just">
              <a:lnSpc>
                <a:spcPct val="100000"/>
              </a:lnSpc>
              <a:spcBef>
                <a:spcPts val="100"/>
              </a:spcBef>
              <a:buNone/>
            </a:pPr>
            <a:r>
              <a:rPr lang="ja-JP" altLang="en-US" sz="2100" dirty="0">
                <a:latin typeface="Century" panose="02040604050505020304" pitchFamily="18" charset="0"/>
              </a:rPr>
              <a:t>問</a:t>
            </a:r>
            <a:r>
              <a:rPr lang="en-US" altLang="ja-JP" sz="2100" dirty="0">
                <a:latin typeface="Century" panose="02040604050505020304" pitchFamily="18" charset="0"/>
              </a:rPr>
              <a:t>23 </a:t>
            </a:r>
            <a:r>
              <a:rPr lang="ja-JP" altLang="en-US" sz="2100" dirty="0">
                <a:latin typeface="Century" panose="02040604050505020304" pitchFamily="18" charset="0"/>
              </a:rPr>
              <a:t>正解 ②  問</a:t>
            </a:r>
            <a:r>
              <a:rPr lang="en-US" altLang="ja-JP" sz="2100" dirty="0">
                <a:latin typeface="Century" panose="02040604050505020304" pitchFamily="18" charset="0"/>
              </a:rPr>
              <a:t>24 </a:t>
            </a:r>
            <a:r>
              <a:rPr lang="ja-JP" altLang="en-US" sz="2100" dirty="0">
                <a:latin typeface="Century" panose="02040604050505020304" pitchFamily="18" charset="0"/>
              </a:rPr>
              <a:t>正解 ①  問</a:t>
            </a:r>
            <a:r>
              <a:rPr lang="en-US" altLang="ja-JP" sz="2100" dirty="0">
                <a:latin typeface="Century" panose="02040604050505020304" pitchFamily="18" charset="0"/>
              </a:rPr>
              <a:t>25 </a:t>
            </a:r>
            <a:r>
              <a:rPr lang="ja-JP" altLang="en-US" sz="2100" dirty="0">
                <a:latin typeface="Century" panose="02040604050505020304" pitchFamily="18" charset="0"/>
              </a:rPr>
              <a:t>正解 ①</a:t>
            </a:r>
            <a:endParaRPr lang="en-US" altLang="ja-JP" sz="2100" dirty="0">
              <a:latin typeface="Century" panose="02040604050505020304" pitchFamily="18" charset="0"/>
            </a:endParaRPr>
          </a:p>
          <a:p>
            <a:pPr marL="360000" indent="-360000" algn="just">
              <a:lnSpc>
                <a:spcPct val="100000"/>
              </a:lnSpc>
              <a:spcBef>
                <a:spcPts val="100"/>
              </a:spcBef>
              <a:buNone/>
            </a:pPr>
            <a:r>
              <a:rPr lang="en-US" altLang="ja-JP" sz="2100" dirty="0">
                <a:latin typeface="Century" panose="02040604050505020304" pitchFamily="18" charset="0"/>
              </a:rPr>
              <a:t>Shoji: Let’s talk about where we’d go if we could take a 3-week trip anywhere in the world. Any ideas, Kyoko?</a:t>
            </a:r>
          </a:p>
          <a:p>
            <a:pPr marL="360000" indent="-360000" algn="just">
              <a:lnSpc>
                <a:spcPct val="100000"/>
              </a:lnSpc>
              <a:spcBef>
                <a:spcPts val="100"/>
              </a:spcBef>
              <a:buNone/>
            </a:pPr>
            <a:r>
              <a:rPr lang="en-US" altLang="ja-JP" sz="2100" dirty="0">
                <a:latin typeface="Century" panose="02040604050505020304" pitchFamily="18" charset="0"/>
              </a:rPr>
              <a:t>Kyoko: Well, it’s hard to decide. Hmm. I know. I can imagine myself visiting Anne Frank’s house in Amsterdam, having dinner in Paris, and riding a gondola in Venice. Yeah, my dream is to travel all across Europe. I know you can buy a train pass that lets you go almost anywhere. You can see all the famous museums and eat a lot of really good food in each country. What do you think, Shoji?</a:t>
            </a:r>
          </a:p>
          <a:p>
            <a:pPr marL="360000" indent="-360000" algn="just">
              <a:lnSpc>
                <a:spcPct val="100000"/>
              </a:lnSpc>
              <a:spcBef>
                <a:spcPts val="100"/>
              </a:spcBef>
              <a:buNone/>
            </a:pPr>
            <a:r>
              <a:rPr lang="en-US" altLang="ja-JP" sz="2100" dirty="0">
                <a:latin typeface="Century" panose="02040604050505020304" pitchFamily="18" charset="0"/>
              </a:rPr>
              <a:t>Shoji: Well Kyoko, I agree that it’d be nice to travel everywhere like that, but most of your time would be spent on trains! That’s a waste of time. I wouldn’t want to spend my three weeks doing that. I’d rather stay in just one country, like Italy, instead. I want to be an architect someday, so it’d be great to go sightseeing in cities like Rome, Venice, and Florence. I also want to go to the beach. I’ve heard that Italian beaches are really beautiful. And I’m crazy about Italian food, so I wouldn’t mind eating that every day. It’s definitely better to stay in one country. Right, Yukari?</a:t>
            </a:r>
          </a:p>
          <a:p>
            <a:pPr marL="360000" indent="-360000" algn="just">
              <a:lnSpc>
                <a:spcPct val="100000"/>
              </a:lnSpc>
              <a:spcBef>
                <a:spcPts val="100"/>
              </a:spcBef>
              <a:buNone/>
            </a:pPr>
            <a:r>
              <a:rPr lang="en-US" altLang="ja-JP" sz="2100" dirty="0">
                <a:latin typeface="Century" panose="02040604050505020304" pitchFamily="18" charset="0"/>
              </a:rPr>
              <a:t>Yukari: Well, I don’t think traveling around by train is necessarily a waste of time. You might meet interesting people, and I think it would be fun to see a lot of different places. However, in my opinion, I don’t think three weeks is long enough for a trip to Europe. I’d rather go somewhere closer. My idea of a great vacation would be swimming with tropical fish, relaxing on a beach, and trying the tasty local dishes. So I’d probably want to go somewhere in Asia.</a:t>
            </a:r>
          </a:p>
        </p:txBody>
      </p:sp>
      <p:pic>
        <p:nvPicPr>
          <p:cNvPr id="2" name="2016B23-25">
            <a:hlinkClick r:id="" action="ppaction://media"/>
            <a:extLst>
              <a:ext uri="{FF2B5EF4-FFF2-40B4-BE49-F238E27FC236}">
                <a16:creationId xmlns:a16="http://schemas.microsoft.com/office/drawing/2014/main" id="{57F4BD9E-7159-4FFF-8726-6F4C79B6D08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9384" y="6046572"/>
            <a:ext cx="609600" cy="609600"/>
          </a:xfrm>
          <a:prstGeom prst="rect">
            <a:avLst/>
          </a:prstGeom>
        </p:spPr>
      </p:pic>
    </p:spTree>
    <p:extLst>
      <p:ext uri="{BB962C8B-B14F-4D97-AF65-F5344CB8AC3E}">
        <p14:creationId xmlns:p14="http://schemas.microsoft.com/office/powerpoint/2010/main" val="271808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6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 How many students will not be able to attend the workshop?</a:t>
            </a:r>
          </a:p>
          <a:p>
            <a:pPr marL="360000" indent="-360000">
              <a:lnSpc>
                <a:spcPct val="150000"/>
              </a:lnSpc>
              <a:buNone/>
            </a:pPr>
            <a:r>
              <a:rPr lang="en-US" altLang="ja-JP" sz="4000" dirty="0">
                <a:latin typeface="Century" panose="02040604050505020304" pitchFamily="18" charset="0"/>
              </a:rPr>
              <a:t>① 3</a:t>
            </a:r>
          </a:p>
          <a:p>
            <a:pPr marL="360000" indent="-360000">
              <a:lnSpc>
                <a:spcPct val="150000"/>
              </a:lnSpc>
              <a:buNone/>
            </a:pPr>
            <a:r>
              <a:rPr lang="en-US" altLang="ja-JP" sz="4000" dirty="0">
                <a:latin typeface="Century" panose="02040604050505020304" pitchFamily="18" charset="0"/>
              </a:rPr>
              <a:t>② 5</a:t>
            </a:r>
          </a:p>
          <a:p>
            <a:pPr marL="360000" indent="-360000">
              <a:lnSpc>
                <a:spcPct val="150000"/>
              </a:lnSpc>
              <a:buNone/>
            </a:pPr>
            <a:r>
              <a:rPr lang="en-US" altLang="ja-JP" sz="4000" dirty="0">
                <a:latin typeface="Century" panose="02040604050505020304" pitchFamily="18" charset="0"/>
              </a:rPr>
              <a:t>③ 8</a:t>
            </a:r>
          </a:p>
          <a:p>
            <a:pPr marL="360000" indent="-360000">
              <a:lnSpc>
                <a:spcPct val="150000"/>
              </a:lnSpc>
              <a:buNone/>
            </a:pPr>
            <a:r>
              <a:rPr lang="en-US" altLang="ja-JP" sz="4000" dirty="0">
                <a:latin typeface="Century" panose="02040604050505020304" pitchFamily="18" charset="0"/>
              </a:rPr>
              <a:t>④ 15</a:t>
            </a:r>
          </a:p>
        </p:txBody>
      </p:sp>
      <p:pic>
        <p:nvPicPr>
          <p:cNvPr id="2" name="2016B02">
            <a:hlinkClick r:id="" action="ppaction://media"/>
            <a:extLst>
              <a:ext uri="{FF2B5EF4-FFF2-40B4-BE49-F238E27FC236}">
                <a16:creationId xmlns:a16="http://schemas.microsoft.com/office/drawing/2014/main" id="{207C6558-73CB-48F5-9900-5DC1CF30F3B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43179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9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How many students registered for the workshop?</a:t>
            </a:r>
          </a:p>
          <a:p>
            <a:pPr marL="360000" indent="-360000">
              <a:lnSpc>
                <a:spcPct val="150000"/>
              </a:lnSpc>
              <a:buNone/>
            </a:pPr>
            <a:r>
              <a:rPr lang="en-US" altLang="ja-JP" sz="4000" dirty="0">
                <a:latin typeface="Century" panose="02040604050505020304" pitchFamily="18" charset="0"/>
              </a:rPr>
              <a:t>W: Forty-two, and eight more want to join.</a:t>
            </a:r>
          </a:p>
          <a:p>
            <a:pPr marL="360000" indent="-360000">
              <a:lnSpc>
                <a:spcPct val="150000"/>
              </a:lnSpc>
              <a:buNone/>
            </a:pPr>
            <a:r>
              <a:rPr lang="en-US" altLang="ja-JP" sz="4000" dirty="0">
                <a:latin typeface="Century" panose="02040604050505020304" pitchFamily="18" charset="0"/>
              </a:rPr>
              <a:t>M: But we only have room for 45.</a:t>
            </a:r>
          </a:p>
          <a:p>
            <a:pPr marL="360000" indent="-360000">
              <a:lnSpc>
                <a:spcPct val="150000"/>
              </a:lnSpc>
              <a:buNone/>
            </a:pPr>
            <a:r>
              <a:rPr lang="en-US" altLang="ja-JP" sz="4000" dirty="0">
                <a:latin typeface="Century" panose="02040604050505020304" pitchFamily="18" charset="0"/>
              </a:rPr>
              <a:t>W: Then, some of them won’t be able to attend.</a:t>
            </a:r>
          </a:p>
        </p:txBody>
      </p:sp>
      <p:pic>
        <p:nvPicPr>
          <p:cNvPr id="2" name="2016B02">
            <a:hlinkClick r:id="" action="ppaction://media"/>
            <a:extLst>
              <a:ext uri="{FF2B5EF4-FFF2-40B4-BE49-F238E27FC236}">
                <a16:creationId xmlns:a16="http://schemas.microsoft.com/office/drawing/2014/main" id="{6D5222F6-D146-420E-92F5-AD3F5A83F44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1639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9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 How are they going to get the cake?</a:t>
            </a:r>
          </a:p>
          <a:p>
            <a:pPr marL="360000" indent="-360000">
              <a:lnSpc>
                <a:spcPct val="150000"/>
              </a:lnSpc>
              <a:buNone/>
            </a:pPr>
            <a:r>
              <a:rPr lang="en-US" altLang="ja-JP" sz="4000" dirty="0">
                <a:latin typeface="Century" panose="02040604050505020304" pitchFamily="18" charset="0"/>
              </a:rPr>
              <a:t>① Ask Peter to order it.</a:t>
            </a:r>
          </a:p>
          <a:p>
            <a:pPr marL="360000" indent="-360000">
              <a:lnSpc>
                <a:spcPct val="150000"/>
              </a:lnSpc>
              <a:buNone/>
            </a:pPr>
            <a:r>
              <a:rPr lang="en-US" altLang="ja-JP" sz="4000" dirty="0">
                <a:latin typeface="Century" panose="02040604050505020304" pitchFamily="18" charset="0"/>
              </a:rPr>
              <a:t>② Buy it at a bakery.</a:t>
            </a:r>
          </a:p>
          <a:p>
            <a:pPr marL="360000" indent="-360000">
              <a:lnSpc>
                <a:spcPct val="150000"/>
              </a:lnSpc>
              <a:buNone/>
            </a:pPr>
            <a:r>
              <a:rPr lang="en-US" altLang="ja-JP" sz="4000" dirty="0">
                <a:latin typeface="Century" panose="02040604050505020304" pitchFamily="18" charset="0"/>
              </a:rPr>
              <a:t>③ Have one delivered.</a:t>
            </a:r>
          </a:p>
          <a:p>
            <a:pPr marL="360000" indent="-360000">
              <a:lnSpc>
                <a:spcPct val="150000"/>
              </a:lnSpc>
              <a:buNone/>
            </a:pPr>
            <a:r>
              <a:rPr lang="en-US" altLang="ja-JP" sz="4000" dirty="0">
                <a:latin typeface="Century" panose="02040604050505020304" pitchFamily="18" charset="0"/>
              </a:rPr>
              <a:t>④ Make it themselves.</a:t>
            </a:r>
          </a:p>
        </p:txBody>
      </p:sp>
      <p:pic>
        <p:nvPicPr>
          <p:cNvPr id="2" name="2016B03">
            <a:hlinkClick r:id="" action="ppaction://media"/>
            <a:extLst>
              <a:ext uri="{FF2B5EF4-FFF2-40B4-BE49-F238E27FC236}">
                <a16:creationId xmlns:a16="http://schemas.microsoft.com/office/drawing/2014/main" id="{E5AD7D75-47BC-4C7A-BA6D-DCD598B9341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391732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lnSpcReduction="10000"/>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Peter ordered the food to be delivered for the party.</a:t>
            </a:r>
          </a:p>
          <a:p>
            <a:pPr marL="360000" indent="-360000">
              <a:lnSpc>
                <a:spcPct val="150000"/>
              </a:lnSpc>
              <a:buNone/>
            </a:pPr>
            <a:r>
              <a:rPr lang="en-US" altLang="ja-JP" sz="4000" dirty="0">
                <a:latin typeface="Century" panose="02040604050505020304" pitchFamily="18" charset="0"/>
              </a:rPr>
              <a:t>M: We still need a cake though.</a:t>
            </a:r>
          </a:p>
          <a:p>
            <a:pPr marL="360000" indent="-360000">
              <a:lnSpc>
                <a:spcPct val="150000"/>
              </a:lnSpc>
              <a:buNone/>
            </a:pPr>
            <a:r>
              <a:rPr lang="en-US" altLang="ja-JP" sz="4000" dirty="0">
                <a:latin typeface="Century" panose="02040604050505020304" pitchFamily="18" charset="0"/>
              </a:rPr>
              <a:t>W: How about baking one?</a:t>
            </a:r>
          </a:p>
          <a:p>
            <a:pPr marL="360000" indent="-360000">
              <a:lnSpc>
                <a:spcPct val="150000"/>
              </a:lnSpc>
              <a:buNone/>
            </a:pPr>
            <a:r>
              <a:rPr lang="en-US" altLang="ja-JP" sz="4000" dirty="0">
                <a:latin typeface="Century" panose="02040604050505020304" pitchFamily="18" charset="0"/>
              </a:rPr>
              <a:t>M: Yes, that’ll be better than buying one from a bakery.</a:t>
            </a:r>
          </a:p>
        </p:txBody>
      </p:sp>
      <p:pic>
        <p:nvPicPr>
          <p:cNvPr id="2" name="2016B03">
            <a:hlinkClick r:id="" action="ppaction://media"/>
            <a:extLst>
              <a:ext uri="{FF2B5EF4-FFF2-40B4-BE49-F238E27FC236}">
                <a16:creationId xmlns:a16="http://schemas.microsoft.com/office/drawing/2014/main" id="{68D3CC1C-B362-4945-A97E-07F2E386707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03460" y="6058931"/>
            <a:ext cx="609600" cy="609600"/>
          </a:xfrm>
          <a:prstGeom prst="rect">
            <a:avLst/>
          </a:prstGeom>
        </p:spPr>
      </p:pic>
    </p:spTree>
    <p:extLst>
      <p:ext uri="{BB962C8B-B14F-4D97-AF65-F5344CB8AC3E}">
        <p14:creationId xmlns:p14="http://schemas.microsoft.com/office/powerpoint/2010/main" val="149191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4 How many tickets did the woman probably use?</a:t>
            </a:r>
          </a:p>
          <a:p>
            <a:pPr marL="360000" indent="-360000">
              <a:lnSpc>
                <a:spcPct val="150000"/>
              </a:lnSpc>
              <a:buNone/>
            </a:pPr>
            <a:r>
              <a:rPr lang="en-US" altLang="ja-JP" sz="4000" dirty="0">
                <a:latin typeface="Century" panose="02040604050505020304" pitchFamily="18" charset="0"/>
              </a:rPr>
              <a:t>① 4</a:t>
            </a:r>
          </a:p>
          <a:p>
            <a:pPr marL="360000" indent="-360000">
              <a:lnSpc>
                <a:spcPct val="150000"/>
              </a:lnSpc>
              <a:buNone/>
            </a:pPr>
            <a:r>
              <a:rPr lang="en-US" altLang="ja-JP" sz="4000" dirty="0">
                <a:latin typeface="Century" panose="02040604050505020304" pitchFamily="18" charset="0"/>
              </a:rPr>
              <a:t>② 7</a:t>
            </a:r>
          </a:p>
          <a:p>
            <a:pPr marL="360000" indent="-360000">
              <a:lnSpc>
                <a:spcPct val="150000"/>
              </a:lnSpc>
              <a:buNone/>
            </a:pPr>
            <a:r>
              <a:rPr lang="en-US" altLang="ja-JP" sz="4000" dirty="0">
                <a:latin typeface="Century" panose="02040604050505020304" pitchFamily="18" charset="0"/>
              </a:rPr>
              <a:t>③ 10</a:t>
            </a:r>
          </a:p>
          <a:p>
            <a:pPr marL="360000" indent="-360000">
              <a:lnSpc>
                <a:spcPct val="150000"/>
              </a:lnSpc>
              <a:buNone/>
            </a:pPr>
            <a:r>
              <a:rPr lang="en-US" altLang="ja-JP" sz="4000" dirty="0">
                <a:latin typeface="Century" panose="02040604050505020304" pitchFamily="18" charset="0"/>
              </a:rPr>
              <a:t>④ 11</a:t>
            </a:r>
          </a:p>
        </p:txBody>
      </p:sp>
      <p:pic>
        <p:nvPicPr>
          <p:cNvPr id="2" name="2016B04">
            <a:hlinkClick r:id="" action="ppaction://media"/>
            <a:extLst>
              <a:ext uri="{FF2B5EF4-FFF2-40B4-BE49-F238E27FC236}">
                <a16:creationId xmlns:a16="http://schemas.microsoft.com/office/drawing/2014/main" id="{0440F25E-EA05-4A1E-974B-5795462CB11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48491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1231</TotalTime>
  <Words>2572</Words>
  <Application>Microsoft Office PowerPoint</Application>
  <PresentationFormat>ワイド画面</PresentationFormat>
  <Paragraphs>226</Paragraphs>
  <Slides>41</Slides>
  <Notes>0</Notes>
  <HiddenSlides>0</HiddenSlides>
  <MMClips>38</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41</vt:i4>
      </vt:variant>
    </vt:vector>
  </HeadingPairs>
  <TitlesOfParts>
    <vt:vector size="46" baseType="lpstr">
      <vt:lpstr>游ゴシック</vt:lpstr>
      <vt:lpstr>游ゴシック Light</vt:lpstr>
      <vt:lpstr>Arial</vt:lpstr>
      <vt:lpstr>Century</vt:lpstr>
      <vt:lpstr>Office テーマ</vt:lpstr>
      <vt:lpstr>センター2016追試 リスニング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センター2016追試 リスニング</dc:title>
  <dc:creator>mmsankosho.com</dc:creator>
  <cp:lastModifiedBy>user</cp:lastModifiedBy>
  <cp:revision>319</cp:revision>
  <dcterms:created xsi:type="dcterms:W3CDTF">2020-04-16T08:36:58Z</dcterms:created>
  <dcterms:modified xsi:type="dcterms:W3CDTF">2020-04-21T12:36:59Z</dcterms:modified>
</cp:coreProperties>
</file>