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2017</a:t>
            </a:r>
            <a:r>
              <a:rPr kumimoji="1" lang="ja-JP" altLang="en-US" dirty="0"/>
              <a:t>本試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That was a great movie!</a:t>
            </a:r>
          </a:p>
          <a:p>
            <a:pPr marL="360000" indent="-360000">
              <a:lnSpc>
                <a:spcPct val="150000"/>
              </a:lnSpc>
              <a:buNone/>
            </a:pPr>
            <a:r>
              <a:rPr lang="en-US" altLang="ja-JP" sz="4000" dirty="0">
                <a:latin typeface="Century" panose="02040604050505020304" pitchFamily="18" charset="0"/>
              </a:rPr>
              <a:t>W: Yeah, the special effects were cool.</a:t>
            </a:r>
          </a:p>
          <a:p>
            <a:pPr marL="360000" indent="-360000">
              <a:lnSpc>
                <a:spcPct val="150000"/>
              </a:lnSpc>
              <a:buNone/>
            </a:pPr>
            <a:r>
              <a:rPr lang="en-US" altLang="ja-JP" sz="4000" dirty="0">
                <a:latin typeface="Century" panose="02040604050505020304" pitchFamily="18" charset="0"/>
              </a:rPr>
              <a:t>M: I really liked the story and the acting.</a:t>
            </a:r>
          </a:p>
          <a:p>
            <a:pPr marL="360000" indent="-360000">
              <a:lnSpc>
                <a:spcPct val="150000"/>
              </a:lnSpc>
              <a:buNone/>
            </a:pPr>
            <a:r>
              <a:rPr lang="en-US" altLang="ja-JP" sz="4000" dirty="0">
                <a:latin typeface="Century" panose="02040604050505020304" pitchFamily="18" charset="0"/>
              </a:rPr>
              <a:t>W: Me, too. But the movie could’ve been a bit shorter.</a:t>
            </a:r>
          </a:p>
        </p:txBody>
      </p:sp>
      <p:pic>
        <p:nvPicPr>
          <p:cNvPr id="2" name="2017A04">
            <a:hlinkClick r:id="" action="ppaction://media"/>
            <a:extLst>
              <a:ext uri="{FF2B5EF4-FFF2-40B4-BE49-F238E27FC236}">
                <a16:creationId xmlns:a16="http://schemas.microsoft.com/office/drawing/2014/main" id="{E16F40A4-E9E9-4E26-B78A-C4B5AB6602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70372"/>
            <a:ext cx="609600" cy="609600"/>
          </a:xfrm>
          <a:prstGeom prst="rect">
            <a:avLst/>
          </a:prstGeom>
        </p:spPr>
      </p:pic>
    </p:spTree>
    <p:extLst>
      <p:ext uri="{BB962C8B-B14F-4D97-AF65-F5344CB8AC3E}">
        <p14:creationId xmlns:p14="http://schemas.microsoft.com/office/powerpoint/2010/main" val="17211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How many junk mail messages does the man usually get a day?</a:t>
            </a:r>
          </a:p>
          <a:p>
            <a:pPr marL="360000" indent="-360000">
              <a:lnSpc>
                <a:spcPct val="150000"/>
              </a:lnSpc>
              <a:buNone/>
            </a:pPr>
            <a:r>
              <a:rPr lang="en-US" altLang="ja-JP" sz="4000" dirty="0">
                <a:latin typeface="Century" panose="02040604050505020304" pitchFamily="18" charset="0"/>
              </a:rPr>
              <a:t>① About 30</a:t>
            </a:r>
          </a:p>
          <a:p>
            <a:pPr marL="360000" indent="-360000">
              <a:lnSpc>
                <a:spcPct val="150000"/>
              </a:lnSpc>
              <a:buNone/>
            </a:pPr>
            <a:r>
              <a:rPr lang="en-US" altLang="ja-JP" sz="4000" dirty="0">
                <a:latin typeface="Century" panose="02040604050505020304" pitchFamily="18" charset="0"/>
              </a:rPr>
              <a:t>② About 60</a:t>
            </a:r>
          </a:p>
          <a:p>
            <a:pPr marL="360000" indent="-360000">
              <a:lnSpc>
                <a:spcPct val="150000"/>
              </a:lnSpc>
              <a:buNone/>
            </a:pPr>
            <a:r>
              <a:rPr lang="en-US" altLang="ja-JP" sz="4000" dirty="0">
                <a:latin typeface="Century" panose="02040604050505020304" pitchFamily="18" charset="0"/>
              </a:rPr>
              <a:t>③ About 90</a:t>
            </a:r>
          </a:p>
          <a:p>
            <a:pPr marL="360000" indent="-360000">
              <a:lnSpc>
                <a:spcPct val="150000"/>
              </a:lnSpc>
              <a:buNone/>
            </a:pPr>
            <a:r>
              <a:rPr lang="en-US" altLang="ja-JP" sz="4000" dirty="0">
                <a:latin typeface="Century" panose="02040604050505020304" pitchFamily="18" charset="0"/>
              </a:rPr>
              <a:t>④ About 120</a:t>
            </a:r>
          </a:p>
          <a:p>
            <a:pPr marL="360000" indent="-360000">
              <a:lnSpc>
                <a:spcPct val="150000"/>
              </a:lnSpc>
              <a:buNone/>
            </a:pPr>
            <a:endParaRPr lang="en-US" altLang="ja-JP" sz="4000" dirty="0">
              <a:latin typeface="Century" panose="02040604050505020304" pitchFamily="18" charset="0"/>
            </a:endParaRPr>
          </a:p>
        </p:txBody>
      </p:sp>
      <p:pic>
        <p:nvPicPr>
          <p:cNvPr id="2" name="2017A05">
            <a:hlinkClick r:id="" action="ppaction://media"/>
            <a:extLst>
              <a:ext uri="{FF2B5EF4-FFF2-40B4-BE49-F238E27FC236}">
                <a16:creationId xmlns:a16="http://schemas.microsoft.com/office/drawing/2014/main" id="{39B6956B-6EDD-46BC-A234-CCFAD403E8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33302"/>
            <a:ext cx="609600" cy="609600"/>
          </a:xfrm>
          <a:prstGeom prst="rect">
            <a:avLst/>
          </a:prstGeom>
        </p:spPr>
      </p:pic>
    </p:spTree>
    <p:extLst>
      <p:ext uri="{BB962C8B-B14F-4D97-AF65-F5344CB8AC3E}">
        <p14:creationId xmlns:p14="http://schemas.microsoft.com/office/powerpoint/2010/main" val="8556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How many emails do you usually get a day?</a:t>
            </a:r>
          </a:p>
          <a:p>
            <a:pPr marL="360000" indent="-360000">
              <a:lnSpc>
                <a:spcPct val="150000"/>
              </a:lnSpc>
              <a:buNone/>
            </a:pPr>
            <a:r>
              <a:rPr lang="en-US" altLang="ja-JP" sz="4000" dirty="0">
                <a:latin typeface="Century" panose="02040604050505020304" pitchFamily="18" charset="0"/>
              </a:rPr>
              <a:t>M: Around 90.</a:t>
            </a:r>
          </a:p>
          <a:p>
            <a:pPr marL="360000" indent="-360000">
              <a:lnSpc>
                <a:spcPct val="150000"/>
              </a:lnSpc>
              <a:buNone/>
            </a:pPr>
            <a:r>
              <a:rPr lang="en-US" altLang="ja-JP" sz="4000" dirty="0">
                <a:latin typeface="Century" panose="02040604050505020304" pitchFamily="18" charset="0"/>
              </a:rPr>
              <a:t>W: That many?</a:t>
            </a:r>
          </a:p>
          <a:p>
            <a:pPr marL="360000" indent="-360000">
              <a:lnSpc>
                <a:spcPct val="150000"/>
              </a:lnSpc>
              <a:buNone/>
            </a:pPr>
            <a:r>
              <a:rPr lang="en-US" altLang="ja-JP" sz="4000" dirty="0">
                <a:latin typeface="Century" panose="02040604050505020304" pitchFamily="18" charset="0"/>
              </a:rPr>
              <a:t>M: Yeah, but a third of them are junk mail.</a:t>
            </a:r>
          </a:p>
        </p:txBody>
      </p:sp>
      <p:pic>
        <p:nvPicPr>
          <p:cNvPr id="2" name="2017A05">
            <a:hlinkClick r:id="" action="ppaction://media"/>
            <a:extLst>
              <a:ext uri="{FF2B5EF4-FFF2-40B4-BE49-F238E27FC236}">
                <a16:creationId xmlns:a16="http://schemas.microsoft.com/office/drawing/2014/main" id="{906B0F94-905F-4D37-A52E-5F2894D644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1849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6 Which is the woman’s lunch?</a:t>
            </a: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B1219A04-4262-441D-854E-BB7FF9C6EFA6}"/>
              </a:ext>
            </a:extLst>
          </p:cNvPr>
          <p:cNvPicPr>
            <a:picLocks noChangeAspect="1"/>
          </p:cNvPicPr>
          <p:nvPr/>
        </p:nvPicPr>
        <p:blipFill>
          <a:blip r:embed="rId4"/>
          <a:stretch>
            <a:fillRect/>
          </a:stretch>
        </p:blipFill>
        <p:spPr>
          <a:xfrm>
            <a:off x="3784643" y="977985"/>
            <a:ext cx="4622714" cy="5526711"/>
          </a:xfrm>
          <a:prstGeom prst="rect">
            <a:avLst/>
          </a:prstGeom>
        </p:spPr>
      </p:pic>
      <p:pic>
        <p:nvPicPr>
          <p:cNvPr id="4" name="2017A06">
            <a:hlinkClick r:id="" action="ppaction://media"/>
            <a:extLst>
              <a:ext uri="{FF2B5EF4-FFF2-40B4-BE49-F238E27FC236}">
                <a16:creationId xmlns:a16="http://schemas.microsoft.com/office/drawing/2014/main" id="{473A7E34-9F2C-4E67-B2FF-4BCE8AB051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565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Your lunch looks good.</a:t>
            </a:r>
          </a:p>
          <a:p>
            <a:pPr marL="360000" indent="-360000">
              <a:lnSpc>
                <a:spcPct val="150000"/>
              </a:lnSpc>
              <a:buNone/>
            </a:pPr>
            <a:r>
              <a:rPr lang="en-US" altLang="ja-JP" sz="4000" dirty="0">
                <a:latin typeface="Century" panose="02040604050505020304" pitchFamily="18" charset="0"/>
              </a:rPr>
              <a:t>W: Yeah, but yours looks better. It has strawberries.</a:t>
            </a:r>
          </a:p>
          <a:p>
            <a:pPr marL="360000" indent="-360000">
              <a:lnSpc>
                <a:spcPct val="150000"/>
              </a:lnSpc>
              <a:buNone/>
            </a:pPr>
            <a:r>
              <a:rPr lang="en-US" altLang="ja-JP" sz="4000" dirty="0">
                <a:latin typeface="Century" panose="02040604050505020304" pitchFamily="18" charset="0"/>
              </a:rPr>
              <a:t>M: Do you want one? I’ll trade a strawberry for one of your sausages.</a:t>
            </a:r>
          </a:p>
          <a:p>
            <a:pPr marL="360000" indent="-360000">
              <a:lnSpc>
                <a:spcPct val="150000"/>
              </a:lnSpc>
              <a:buNone/>
            </a:pPr>
            <a:r>
              <a:rPr lang="en-US" altLang="ja-JP" sz="4000" dirty="0">
                <a:latin typeface="Century" panose="02040604050505020304" pitchFamily="18" charset="0"/>
              </a:rPr>
              <a:t>W: That would be nice.</a:t>
            </a:r>
          </a:p>
        </p:txBody>
      </p:sp>
      <p:pic>
        <p:nvPicPr>
          <p:cNvPr id="2" name="2017A06">
            <a:hlinkClick r:id="" action="ppaction://media"/>
            <a:extLst>
              <a:ext uri="{FF2B5EF4-FFF2-40B4-BE49-F238E27FC236}">
                <a16:creationId xmlns:a16="http://schemas.microsoft.com/office/drawing/2014/main" id="{42E7B430-846A-4946-91C5-8629C806FC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95085"/>
            <a:ext cx="609600" cy="609600"/>
          </a:xfrm>
          <a:prstGeom prst="rect">
            <a:avLst/>
          </a:prstGeom>
        </p:spPr>
      </p:pic>
    </p:spTree>
    <p:extLst>
      <p:ext uri="{BB962C8B-B14F-4D97-AF65-F5344CB8AC3E}">
        <p14:creationId xmlns:p14="http://schemas.microsoft.com/office/powerpoint/2010/main" val="5264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569308"/>
            <a:ext cx="11627708" cy="3719383"/>
          </a:xfrm>
        </p:spPr>
        <p:txBody>
          <a:bodyPr>
            <a:normAutofit/>
          </a:bodyPr>
          <a:lstStyle/>
          <a:p>
            <a:pPr marL="0" indent="0">
              <a:lnSpc>
                <a:spcPct val="150000"/>
              </a:lnSpc>
              <a:buNone/>
            </a:pPr>
            <a:r>
              <a:rPr lang="ja-JP" altLang="en-US" sz="4000" dirty="0">
                <a:latin typeface="Century" panose="02040604050505020304" pitchFamily="18" charset="0"/>
              </a:rPr>
              <a:t>問７～１３は、それぞれの問いについて対話を聞き、最後の発言に対する相手の応答として最も適切なものを、四つの選択肢（①～④）のうちから一つずつ選びなさい。</a:t>
            </a:r>
          </a:p>
        </p:txBody>
      </p:sp>
    </p:spTree>
    <p:extLst>
      <p:ext uri="{BB962C8B-B14F-4D97-AF65-F5344CB8AC3E}">
        <p14:creationId xmlns:p14="http://schemas.microsoft.com/office/powerpoint/2010/main" val="3884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0" indent="0">
              <a:lnSpc>
                <a:spcPct val="150000"/>
              </a:lnSpc>
              <a:buNone/>
            </a:pPr>
            <a:r>
              <a:rPr lang="en-US" altLang="ja-JP" sz="4000" dirty="0">
                <a:latin typeface="Century" panose="02040604050505020304" pitchFamily="18" charset="0"/>
              </a:rPr>
              <a:t>① Can I go instead of you?</a:t>
            </a:r>
          </a:p>
          <a:p>
            <a:pPr marL="0" indent="0">
              <a:lnSpc>
                <a:spcPct val="150000"/>
              </a:lnSpc>
              <a:buNone/>
            </a:pPr>
            <a:r>
              <a:rPr lang="en-US" altLang="ja-JP" sz="4000" dirty="0">
                <a:latin typeface="Century" panose="02040604050505020304" pitchFamily="18" charset="0"/>
              </a:rPr>
              <a:t>② Can’t you come?</a:t>
            </a:r>
          </a:p>
          <a:p>
            <a:pPr marL="0" indent="0">
              <a:lnSpc>
                <a:spcPct val="150000"/>
              </a:lnSpc>
              <a:buNone/>
            </a:pPr>
            <a:r>
              <a:rPr lang="en-US" altLang="ja-JP" sz="4000" dirty="0">
                <a:latin typeface="Century" panose="02040604050505020304" pitchFamily="18" charset="0"/>
              </a:rPr>
              <a:t>③ Shall I go for it?</a:t>
            </a:r>
          </a:p>
          <a:p>
            <a:pPr marL="0" indent="0">
              <a:lnSpc>
                <a:spcPct val="150000"/>
              </a:lnSpc>
              <a:buNone/>
            </a:pPr>
            <a:r>
              <a:rPr lang="en-US" altLang="ja-JP" sz="4000" dirty="0">
                <a:latin typeface="Century" panose="02040604050505020304" pitchFamily="18" charset="0"/>
              </a:rPr>
              <a:t>④ Would you like to look?</a:t>
            </a:r>
            <a:endParaRPr lang="ja-JP" altLang="en-US" sz="4000" dirty="0">
              <a:latin typeface="Century" panose="02040604050505020304" pitchFamily="18" charset="0"/>
            </a:endParaRPr>
          </a:p>
        </p:txBody>
      </p:sp>
      <p:pic>
        <p:nvPicPr>
          <p:cNvPr id="2" name="2017A07">
            <a:hlinkClick r:id="" action="ppaction://media"/>
            <a:extLst>
              <a:ext uri="{FF2B5EF4-FFF2-40B4-BE49-F238E27FC236}">
                <a16:creationId xmlns:a16="http://schemas.microsoft.com/office/drawing/2014/main" id="{A7C422D8-FAA2-4623-B7EF-779757A2B3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2297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I’m looking forward to your dance performance tomorrow night. It starts at 7 o’clock, doesn’t it?</a:t>
            </a:r>
          </a:p>
          <a:p>
            <a:pPr marL="360000" indent="-360000">
              <a:lnSpc>
                <a:spcPct val="150000"/>
              </a:lnSpc>
              <a:buNone/>
            </a:pPr>
            <a:r>
              <a:rPr lang="en-US" altLang="ja-JP" sz="4000" dirty="0">
                <a:latin typeface="Century" panose="02040604050505020304" pitchFamily="18" charset="0"/>
              </a:rPr>
              <a:t>M: Actually, it starts at 5.</a:t>
            </a:r>
          </a:p>
          <a:p>
            <a:pPr marL="360000" indent="-360000">
              <a:lnSpc>
                <a:spcPct val="150000"/>
              </a:lnSpc>
              <a:buNone/>
            </a:pPr>
            <a:r>
              <a:rPr lang="en-US" altLang="ja-JP" sz="4000" dirty="0">
                <a:latin typeface="Century" panose="02040604050505020304" pitchFamily="18" charset="0"/>
              </a:rPr>
              <a:t>W: Oh, I didn’t know that.</a:t>
            </a:r>
          </a:p>
        </p:txBody>
      </p:sp>
      <p:pic>
        <p:nvPicPr>
          <p:cNvPr id="2" name="2017A07">
            <a:hlinkClick r:id="" action="ppaction://media"/>
            <a:extLst>
              <a:ext uri="{FF2B5EF4-FFF2-40B4-BE49-F238E27FC236}">
                <a16:creationId xmlns:a16="http://schemas.microsoft.com/office/drawing/2014/main" id="{3F22B654-FE83-4AD7-BF78-BA426B6726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821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p>
          <a:p>
            <a:pPr marL="360000" indent="-360000">
              <a:lnSpc>
                <a:spcPct val="150000"/>
              </a:lnSpc>
              <a:buNone/>
            </a:pPr>
            <a:r>
              <a:rPr lang="en-US" altLang="ja-JP" sz="4000" dirty="0">
                <a:latin typeface="Century" panose="02040604050505020304" pitchFamily="18" charset="0"/>
              </a:rPr>
              <a:t>① Are most couples like that?</a:t>
            </a:r>
          </a:p>
          <a:p>
            <a:pPr marL="360000" indent="-360000">
              <a:lnSpc>
                <a:spcPct val="150000"/>
              </a:lnSpc>
              <a:buNone/>
            </a:pPr>
            <a:r>
              <a:rPr lang="en-US" altLang="ja-JP" sz="4000" dirty="0">
                <a:latin typeface="Century" panose="02040604050505020304" pitchFamily="18" charset="0"/>
              </a:rPr>
              <a:t>② Do you think so?</a:t>
            </a:r>
          </a:p>
          <a:p>
            <a:pPr marL="360000" indent="-360000">
              <a:lnSpc>
                <a:spcPct val="150000"/>
              </a:lnSpc>
              <a:buNone/>
            </a:pPr>
            <a:r>
              <a:rPr lang="en-US" altLang="ja-JP" sz="4000" dirty="0">
                <a:latin typeface="Century" panose="02040604050505020304" pitchFamily="18" charset="0"/>
              </a:rPr>
              <a:t>③ Don’t mention it.</a:t>
            </a:r>
          </a:p>
          <a:p>
            <a:pPr marL="360000" indent="-360000">
              <a:lnSpc>
                <a:spcPct val="150000"/>
              </a:lnSpc>
              <a:buNone/>
            </a:pPr>
            <a:r>
              <a:rPr lang="en-US" altLang="ja-JP" sz="4000" dirty="0">
                <a:latin typeface="Century" panose="02040604050505020304" pitchFamily="18" charset="0"/>
              </a:rPr>
              <a:t>④ I’m not surprised, either.</a:t>
            </a:r>
          </a:p>
        </p:txBody>
      </p:sp>
      <p:pic>
        <p:nvPicPr>
          <p:cNvPr id="2" name="2017A08">
            <a:hlinkClick r:id="" action="ppaction://media"/>
            <a:extLst>
              <a:ext uri="{FF2B5EF4-FFF2-40B4-BE49-F238E27FC236}">
                <a16:creationId xmlns:a16="http://schemas.microsoft.com/office/drawing/2014/main" id="{7BB28E8E-D9CE-42D7-A7F7-5601F4FE6A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5438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Did you understand what that couple was saying in Spanish?</a:t>
            </a:r>
          </a:p>
          <a:p>
            <a:pPr marL="360000" indent="-360000">
              <a:lnSpc>
                <a:spcPct val="150000"/>
              </a:lnSpc>
              <a:buNone/>
            </a:pPr>
            <a:r>
              <a:rPr lang="en-US" altLang="ja-JP" sz="4000" dirty="0">
                <a:latin typeface="Century" panose="02040604050505020304" pitchFamily="18" charset="0"/>
              </a:rPr>
              <a:t>M: Well, almost all of it.</a:t>
            </a:r>
          </a:p>
          <a:p>
            <a:pPr marL="360000" indent="-360000">
              <a:lnSpc>
                <a:spcPct val="150000"/>
              </a:lnSpc>
              <a:buNone/>
            </a:pPr>
            <a:r>
              <a:rPr lang="en-US" altLang="ja-JP" sz="4000" dirty="0">
                <a:latin typeface="Century" panose="02040604050505020304" pitchFamily="18" charset="0"/>
              </a:rPr>
              <a:t>W: I’m impressed! Your Spanish seems quite advanced.</a:t>
            </a:r>
          </a:p>
        </p:txBody>
      </p:sp>
      <p:pic>
        <p:nvPicPr>
          <p:cNvPr id="2" name="2017A08">
            <a:hlinkClick r:id="" action="ppaction://media"/>
            <a:extLst>
              <a:ext uri="{FF2B5EF4-FFF2-40B4-BE49-F238E27FC236}">
                <a16:creationId xmlns:a16="http://schemas.microsoft.com/office/drawing/2014/main" id="{A1D97BB4-87AD-499E-905E-B416EC8DF4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120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360000" indent="-360000">
              <a:lnSpc>
                <a:spcPct val="150000"/>
              </a:lnSpc>
              <a:buNone/>
            </a:pPr>
            <a:r>
              <a:rPr lang="en-US" altLang="ja-JP" sz="4000" dirty="0">
                <a:latin typeface="Century" panose="02040604050505020304" pitchFamily="18" charset="0"/>
              </a:rPr>
              <a:t>① For sure.</a:t>
            </a:r>
          </a:p>
          <a:p>
            <a:pPr marL="360000" indent="-360000">
              <a:lnSpc>
                <a:spcPct val="150000"/>
              </a:lnSpc>
              <a:buNone/>
            </a:pPr>
            <a:r>
              <a:rPr lang="en-US" altLang="ja-JP" sz="4000" dirty="0">
                <a:latin typeface="Century" panose="02040604050505020304" pitchFamily="18" charset="0"/>
              </a:rPr>
              <a:t>② I fell down.</a:t>
            </a:r>
          </a:p>
          <a:p>
            <a:pPr marL="360000" indent="-360000">
              <a:lnSpc>
                <a:spcPct val="150000"/>
              </a:lnSpc>
              <a:buNone/>
            </a:pPr>
            <a:r>
              <a:rPr lang="en-US" altLang="ja-JP" sz="4000" dirty="0">
                <a:latin typeface="Century" panose="02040604050505020304" pitchFamily="18" charset="0"/>
              </a:rPr>
              <a:t>③ It will be.</a:t>
            </a:r>
          </a:p>
          <a:p>
            <a:pPr marL="360000" indent="-360000">
              <a:lnSpc>
                <a:spcPct val="150000"/>
              </a:lnSpc>
              <a:buNone/>
            </a:pPr>
            <a:r>
              <a:rPr lang="en-US" altLang="ja-JP" sz="4000" dirty="0">
                <a:latin typeface="Century" panose="02040604050505020304" pitchFamily="18" charset="0"/>
              </a:rPr>
              <a:t>④ Too bad.</a:t>
            </a:r>
          </a:p>
        </p:txBody>
      </p:sp>
      <p:pic>
        <p:nvPicPr>
          <p:cNvPr id="2" name="2017A09">
            <a:hlinkClick r:id="" action="ppaction://media"/>
            <a:extLst>
              <a:ext uri="{FF2B5EF4-FFF2-40B4-BE49-F238E27FC236}">
                <a16:creationId xmlns:a16="http://schemas.microsoft.com/office/drawing/2014/main" id="{278CC8E0-8858-48A7-BE7A-1B45DA2DBB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8075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I twisted my neck in P.E. class, and it really hurts.</a:t>
            </a:r>
          </a:p>
          <a:p>
            <a:pPr marL="360000" indent="-360000">
              <a:lnSpc>
                <a:spcPct val="150000"/>
              </a:lnSpc>
              <a:buNone/>
            </a:pPr>
            <a:r>
              <a:rPr lang="en-US" altLang="ja-JP" sz="4000" dirty="0">
                <a:latin typeface="Century" panose="02040604050505020304" pitchFamily="18" charset="0"/>
              </a:rPr>
              <a:t>M: Oh, no. Maybe you should leave school early to see a doctor.</a:t>
            </a:r>
          </a:p>
          <a:p>
            <a:pPr marL="360000" indent="-360000">
              <a:lnSpc>
                <a:spcPct val="150000"/>
              </a:lnSpc>
              <a:buNone/>
            </a:pPr>
            <a:r>
              <a:rPr lang="en-US" altLang="ja-JP" sz="4000" dirty="0">
                <a:latin typeface="Century" panose="02040604050505020304" pitchFamily="18" charset="0"/>
              </a:rPr>
              <a:t>W: Would you do that?</a:t>
            </a:r>
          </a:p>
        </p:txBody>
      </p:sp>
      <p:pic>
        <p:nvPicPr>
          <p:cNvPr id="2" name="2017A09">
            <a:hlinkClick r:id="" action="ppaction://media"/>
            <a:extLst>
              <a:ext uri="{FF2B5EF4-FFF2-40B4-BE49-F238E27FC236}">
                <a16:creationId xmlns:a16="http://schemas.microsoft.com/office/drawing/2014/main" id="{23213B62-2884-4F81-9733-12471D4BB6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3698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360000" indent="-360000">
              <a:lnSpc>
                <a:spcPct val="150000"/>
              </a:lnSpc>
              <a:buNone/>
            </a:pPr>
            <a:r>
              <a:rPr lang="en-US" altLang="ja-JP" sz="4000" dirty="0">
                <a:latin typeface="Century" panose="02040604050505020304" pitchFamily="18" charset="0"/>
              </a:rPr>
              <a:t>① Haven’t you seen him before?</a:t>
            </a:r>
          </a:p>
          <a:p>
            <a:pPr marL="360000" indent="-360000">
              <a:lnSpc>
                <a:spcPct val="150000"/>
              </a:lnSpc>
              <a:buNone/>
            </a:pPr>
            <a:r>
              <a:rPr lang="en-US" altLang="ja-JP" sz="4000" dirty="0">
                <a:latin typeface="Century" panose="02040604050505020304" pitchFamily="18" charset="0"/>
              </a:rPr>
              <a:t>② How did you forget about me?</a:t>
            </a:r>
          </a:p>
          <a:p>
            <a:pPr marL="360000" indent="-360000">
              <a:lnSpc>
                <a:spcPct val="150000"/>
              </a:lnSpc>
              <a:buNone/>
            </a:pPr>
            <a:r>
              <a:rPr lang="en-US" altLang="ja-JP" sz="4000" dirty="0">
                <a:latin typeface="Century" panose="02040604050505020304" pitchFamily="18" charset="0"/>
              </a:rPr>
              <a:t>③ I think you may be mistaken.</a:t>
            </a:r>
          </a:p>
          <a:p>
            <a:pPr marL="360000" indent="-360000">
              <a:lnSpc>
                <a:spcPct val="150000"/>
              </a:lnSpc>
              <a:buNone/>
            </a:pPr>
            <a:r>
              <a:rPr lang="en-US" altLang="ja-JP" sz="4000" dirty="0">
                <a:latin typeface="Century" panose="02040604050505020304" pitchFamily="18" charset="0"/>
              </a:rPr>
              <a:t>④ You have the wrong number.</a:t>
            </a:r>
          </a:p>
        </p:txBody>
      </p:sp>
      <p:pic>
        <p:nvPicPr>
          <p:cNvPr id="2" name="2017A10">
            <a:hlinkClick r:id="" action="ppaction://media"/>
            <a:extLst>
              <a:ext uri="{FF2B5EF4-FFF2-40B4-BE49-F238E27FC236}">
                <a16:creationId xmlns:a16="http://schemas.microsoft.com/office/drawing/2014/main" id="{38A8A620-9E89-46AF-A125-810C7EA26D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70372"/>
            <a:ext cx="609600" cy="609600"/>
          </a:xfrm>
          <a:prstGeom prst="rect">
            <a:avLst/>
          </a:prstGeom>
        </p:spPr>
      </p:pic>
    </p:spTree>
    <p:extLst>
      <p:ext uri="{BB962C8B-B14F-4D97-AF65-F5344CB8AC3E}">
        <p14:creationId xmlns:p14="http://schemas.microsoft.com/office/powerpoint/2010/main" val="6725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Oh! What a surprise! It’s so good to see you. How have you been?</a:t>
            </a:r>
          </a:p>
          <a:p>
            <a:pPr marL="360000" indent="-360000">
              <a:lnSpc>
                <a:spcPct val="150000"/>
              </a:lnSpc>
              <a:buNone/>
            </a:pPr>
            <a:r>
              <a:rPr lang="en-US" altLang="ja-JP" sz="4000" dirty="0">
                <a:latin typeface="Century" panose="02040604050505020304" pitchFamily="18" charset="0"/>
              </a:rPr>
              <a:t>W: Ah, hello….</a:t>
            </a:r>
          </a:p>
          <a:p>
            <a:pPr marL="360000" indent="-360000">
              <a:lnSpc>
                <a:spcPct val="150000"/>
              </a:lnSpc>
              <a:buNone/>
            </a:pPr>
            <a:r>
              <a:rPr lang="en-US" altLang="ja-JP" sz="4000" dirty="0">
                <a:latin typeface="Century" panose="02040604050505020304" pitchFamily="18" charset="0"/>
              </a:rPr>
              <a:t>M: Don’t you remember me? I’m Joe, from Chicago.</a:t>
            </a:r>
          </a:p>
        </p:txBody>
      </p:sp>
      <p:pic>
        <p:nvPicPr>
          <p:cNvPr id="2" name="2017A10">
            <a:hlinkClick r:id="" action="ppaction://media"/>
            <a:extLst>
              <a:ext uri="{FF2B5EF4-FFF2-40B4-BE49-F238E27FC236}">
                <a16:creationId xmlns:a16="http://schemas.microsoft.com/office/drawing/2014/main" id="{32239479-02C4-490D-AFF6-16EE2BBADB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1541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360000" indent="-360000">
              <a:lnSpc>
                <a:spcPct val="150000"/>
              </a:lnSpc>
              <a:buNone/>
            </a:pPr>
            <a:r>
              <a:rPr lang="en-US" altLang="ja-JP" sz="4000" dirty="0">
                <a:latin typeface="Century" panose="02040604050505020304" pitchFamily="18" charset="0"/>
              </a:rPr>
              <a:t>① I don’t, but I know I should.</a:t>
            </a:r>
          </a:p>
          <a:p>
            <a:pPr marL="360000" indent="-360000">
              <a:lnSpc>
                <a:spcPct val="150000"/>
              </a:lnSpc>
              <a:buNone/>
            </a:pPr>
            <a:r>
              <a:rPr lang="en-US" altLang="ja-JP" sz="4000" dirty="0">
                <a:latin typeface="Century" panose="02040604050505020304" pitchFamily="18" charset="0"/>
              </a:rPr>
              <a:t>② No thanks. I’m not thirsty.</a:t>
            </a:r>
          </a:p>
          <a:p>
            <a:pPr marL="360000" indent="-360000">
              <a:lnSpc>
                <a:spcPct val="150000"/>
              </a:lnSpc>
              <a:buNone/>
            </a:pPr>
            <a:r>
              <a:rPr lang="en-US" altLang="ja-JP" sz="4000" dirty="0">
                <a:latin typeface="Century" panose="02040604050505020304" pitchFamily="18" charset="0"/>
              </a:rPr>
              <a:t>③ We ought to sell two liters a day.</a:t>
            </a:r>
          </a:p>
          <a:p>
            <a:pPr marL="360000" indent="-360000">
              <a:lnSpc>
                <a:spcPct val="150000"/>
              </a:lnSpc>
              <a:buNone/>
            </a:pPr>
            <a:r>
              <a:rPr lang="en-US" altLang="ja-JP" sz="4000" dirty="0">
                <a:latin typeface="Century" panose="02040604050505020304" pitchFamily="18" charset="0"/>
              </a:rPr>
              <a:t>④ Yes, my backpack is waterproof.</a:t>
            </a:r>
          </a:p>
        </p:txBody>
      </p:sp>
      <p:pic>
        <p:nvPicPr>
          <p:cNvPr id="2" name="2017A11">
            <a:hlinkClick r:id="" action="ppaction://media"/>
            <a:extLst>
              <a:ext uri="{FF2B5EF4-FFF2-40B4-BE49-F238E27FC236}">
                <a16:creationId xmlns:a16="http://schemas.microsoft.com/office/drawing/2014/main" id="{83968553-22D6-4061-9FEB-DBA9138266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1719" y="5988907"/>
            <a:ext cx="609600" cy="609600"/>
          </a:xfrm>
          <a:prstGeom prst="rect">
            <a:avLst/>
          </a:prstGeom>
        </p:spPr>
      </p:pic>
    </p:spTree>
    <p:extLst>
      <p:ext uri="{BB962C8B-B14F-4D97-AF65-F5344CB8AC3E}">
        <p14:creationId xmlns:p14="http://schemas.microsoft.com/office/powerpoint/2010/main" val="17459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Do you keep anything ready for emergencies?</a:t>
            </a:r>
          </a:p>
          <a:p>
            <a:pPr marL="360000" indent="-360000">
              <a:lnSpc>
                <a:spcPct val="150000"/>
              </a:lnSpc>
              <a:buNone/>
            </a:pPr>
            <a:r>
              <a:rPr lang="en-US" altLang="ja-JP" sz="4000" dirty="0">
                <a:latin typeface="Century" panose="02040604050505020304" pitchFamily="18" charset="0"/>
              </a:rPr>
              <a:t>M: Let me think. I have a flashlight, gloves, and um…, some towels in my backpack.</a:t>
            </a:r>
          </a:p>
          <a:p>
            <a:pPr marL="360000" indent="-360000">
              <a:lnSpc>
                <a:spcPct val="150000"/>
              </a:lnSpc>
              <a:buNone/>
            </a:pPr>
            <a:r>
              <a:rPr lang="en-US" altLang="ja-JP" sz="4000" dirty="0">
                <a:latin typeface="Century" panose="02040604050505020304" pitchFamily="18" charset="0"/>
              </a:rPr>
              <a:t>W: What about water?</a:t>
            </a:r>
          </a:p>
        </p:txBody>
      </p:sp>
      <p:pic>
        <p:nvPicPr>
          <p:cNvPr id="2" name="2017A11">
            <a:hlinkClick r:id="" action="ppaction://media"/>
            <a:extLst>
              <a:ext uri="{FF2B5EF4-FFF2-40B4-BE49-F238E27FC236}">
                <a16:creationId xmlns:a16="http://schemas.microsoft.com/office/drawing/2014/main" id="{F845455F-78DC-43A4-89EF-A611A47A54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948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p>
          <a:p>
            <a:pPr marL="360000" indent="-360000">
              <a:lnSpc>
                <a:spcPct val="150000"/>
              </a:lnSpc>
              <a:buNone/>
            </a:pPr>
            <a:r>
              <a:rPr lang="en-US" altLang="ja-JP" sz="4000" dirty="0">
                <a:latin typeface="Century" panose="02040604050505020304" pitchFamily="18" charset="0"/>
              </a:rPr>
              <a:t>① Could you please apply on your own?</a:t>
            </a:r>
          </a:p>
          <a:p>
            <a:pPr marL="360000" indent="-360000">
              <a:lnSpc>
                <a:spcPct val="150000"/>
              </a:lnSpc>
              <a:buNone/>
            </a:pPr>
            <a:r>
              <a:rPr lang="en-US" altLang="ja-JP" sz="4000" dirty="0">
                <a:latin typeface="Century" panose="02040604050505020304" pitchFamily="18" charset="0"/>
              </a:rPr>
              <a:t>② I was hoping you could recommend me.</a:t>
            </a:r>
          </a:p>
          <a:p>
            <a:pPr marL="360000" indent="-360000">
              <a:lnSpc>
                <a:spcPct val="150000"/>
              </a:lnSpc>
              <a:buNone/>
            </a:pPr>
            <a:r>
              <a:rPr lang="en-US" altLang="ja-JP" sz="4000" dirty="0">
                <a:latin typeface="Century" panose="02040604050505020304" pitchFamily="18" charset="0"/>
              </a:rPr>
              <a:t>③ Would you mind signing up for my class?</a:t>
            </a:r>
          </a:p>
          <a:p>
            <a:pPr marL="360000" indent="-360000">
              <a:lnSpc>
                <a:spcPct val="150000"/>
              </a:lnSpc>
              <a:buNone/>
            </a:pPr>
            <a:r>
              <a:rPr lang="en-US" altLang="ja-JP" sz="4000" dirty="0">
                <a:latin typeface="Century" panose="02040604050505020304" pitchFamily="18" charset="0"/>
              </a:rPr>
              <a:t>④ You had better complete your application.</a:t>
            </a:r>
          </a:p>
        </p:txBody>
      </p:sp>
      <p:pic>
        <p:nvPicPr>
          <p:cNvPr id="4" name="2017A12">
            <a:hlinkClick r:id="" action="ppaction://media"/>
            <a:extLst>
              <a:ext uri="{FF2B5EF4-FFF2-40B4-BE49-F238E27FC236}">
                <a16:creationId xmlns:a16="http://schemas.microsoft.com/office/drawing/2014/main" id="{17EF2218-CCC8-41A9-8C67-82052E28D9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4880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Matthew, you wanted to ask me something?</a:t>
            </a:r>
          </a:p>
          <a:p>
            <a:pPr marL="360000" indent="-360000">
              <a:lnSpc>
                <a:spcPct val="150000"/>
              </a:lnSpc>
              <a:buNone/>
            </a:pPr>
            <a:r>
              <a:rPr lang="en-US" altLang="ja-JP" sz="4000" dirty="0">
                <a:latin typeface="Century" panose="02040604050505020304" pitchFamily="18" charset="0"/>
              </a:rPr>
              <a:t>M: Yes, Professor Jones. I’m applying to this university in New Zealand.</a:t>
            </a:r>
          </a:p>
          <a:p>
            <a:pPr marL="360000" indent="-360000">
              <a:lnSpc>
                <a:spcPct val="150000"/>
              </a:lnSpc>
              <a:buNone/>
            </a:pPr>
            <a:r>
              <a:rPr lang="en-US" altLang="ja-JP" sz="4000" dirty="0">
                <a:latin typeface="Century" panose="02040604050505020304" pitchFamily="18" charset="0"/>
              </a:rPr>
              <a:t>W: Wonderful! How can I help you with that?</a:t>
            </a:r>
          </a:p>
        </p:txBody>
      </p:sp>
      <p:pic>
        <p:nvPicPr>
          <p:cNvPr id="2" name="2017A12">
            <a:hlinkClick r:id="" action="ppaction://media"/>
            <a:extLst>
              <a:ext uri="{FF2B5EF4-FFF2-40B4-BE49-F238E27FC236}">
                <a16:creationId xmlns:a16="http://schemas.microsoft.com/office/drawing/2014/main" id="{01DD37C6-F268-40C2-8A79-C0C59C3ACE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p>
          <a:p>
            <a:pPr marL="360000" indent="-360000">
              <a:lnSpc>
                <a:spcPct val="150000"/>
              </a:lnSpc>
              <a:buNone/>
            </a:pPr>
            <a:r>
              <a:rPr lang="en-US" altLang="ja-JP" sz="4000" dirty="0">
                <a:latin typeface="Century" panose="02040604050505020304" pitchFamily="18" charset="0"/>
              </a:rPr>
              <a:t>① Well, the latest ad can be trusted.</a:t>
            </a:r>
          </a:p>
          <a:p>
            <a:pPr marL="360000" indent="-360000">
              <a:lnSpc>
                <a:spcPct val="150000"/>
              </a:lnSpc>
              <a:buNone/>
            </a:pPr>
            <a:r>
              <a:rPr lang="en-US" altLang="ja-JP" sz="4000" dirty="0">
                <a:latin typeface="Century" panose="02040604050505020304" pitchFamily="18" charset="0"/>
              </a:rPr>
              <a:t>② Well, the product sells well worldwide.</a:t>
            </a:r>
          </a:p>
          <a:p>
            <a:pPr marL="360000" indent="-360000">
              <a:lnSpc>
                <a:spcPct val="150000"/>
              </a:lnSpc>
              <a:buNone/>
            </a:pPr>
            <a:r>
              <a:rPr lang="en-US" altLang="ja-JP" sz="4000" dirty="0">
                <a:latin typeface="Century" panose="02040604050505020304" pitchFamily="18" charset="0"/>
              </a:rPr>
              <a:t>③ Well, the questions may be biased.</a:t>
            </a:r>
          </a:p>
          <a:p>
            <a:pPr marL="360000" indent="-360000">
              <a:lnSpc>
                <a:spcPct val="150000"/>
              </a:lnSpc>
              <a:buNone/>
            </a:pPr>
            <a:r>
              <a:rPr lang="en-US" altLang="ja-JP" sz="4000" dirty="0">
                <a:latin typeface="Century" panose="02040604050505020304" pitchFamily="18" charset="0"/>
              </a:rPr>
              <a:t>④ Well, the research seems accurate.</a:t>
            </a:r>
          </a:p>
        </p:txBody>
      </p:sp>
      <p:pic>
        <p:nvPicPr>
          <p:cNvPr id="2" name="2017A13">
            <a:hlinkClick r:id="" action="ppaction://media"/>
            <a:extLst>
              <a:ext uri="{FF2B5EF4-FFF2-40B4-BE49-F238E27FC236}">
                <a16:creationId xmlns:a16="http://schemas.microsoft.com/office/drawing/2014/main" id="{6CF6A024-834C-4E55-8BFE-E219F6B0DB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0046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Look! This advertisement says that more than 98% of users like this new product.</a:t>
            </a:r>
          </a:p>
          <a:p>
            <a:pPr marL="360000" indent="-360000">
              <a:lnSpc>
                <a:spcPct val="150000"/>
              </a:lnSpc>
              <a:buNone/>
            </a:pPr>
            <a:r>
              <a:rPr lang="en-US" altLang="ja-JP" sz="4000" dirty="0">
                <a:latin typeface="Century" panose="02040604050505020304" pitchFamily="18" charset="0"/>
              </a:rPr>
              <a:t>W: To be honest, I’m generally skeptical about ads like that.</a:t>
            </a:r>
          </a:p>
          <a:p>
            <a:pPr marL="360000" indent="-360000">
              <a:lnSpc>
                <a:spcPct val="150000"/>
              </a:lnSpc>
              <a:buNone/>
            </a:pPr>
            <a:r>
              <a:rPr lang="en-US" altLang="ja-JP" sz="4000" dirty="0">
                <a:latin typeface="Century" panose="02040604050505020304" pitchFamily="18" charset="0"/>
              </a:rPr>
              <a:t>M: Why? It’s based on a survey.</a:t>
            </a:r>
          </a:p>
        </p:txBody>
      </p:sp>
      <p:pic>
        <p:nvPicPr>
          <p:cNvPr id="2" name="2017A13">
            <a:hlinkClick r:id="" action="ppaction://media"/>
            <a:extLst>
              <a:ext uri="{FF2B5EF4-FFF2-40B4-BE49-F238E27FC236}">
                <a16:creationId xmlns:a16="http://schemas.microsoft.com/office/drawing/2014/main" id="{7957A0BF-DE00-4EC5-B293-9555E5B65D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1644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3800" dirty="0">
                <a:latin typeface="Century" panose="02040604050505020304" pitchFamily="18" charset="0"/>
              </a:rPr>
              <a:t>問</a:t>
            </a:r>
            <a:r>
              <a:rPr lang="en-US" altLang="ja-JP" sz="3800" dirty="0">
                <a:latin typeface="Century" panose="02040604050505020304" pitchFamily="18" charset="0"/>
              </a:rPr>
              <a:t>1 Which room does the woman decide to take?</a:t>
            </a:r>
          </a:p>
          <a:p>
            <a:pPr marL="0" indent="0">
              <a:buNone/>
            </a:pPr>
            <a:endParaRPr lang="en-US" altLang="ja-JP" sz="3800" dirty="0">
              <a:latin typeface="Century" panose="02040604050505020304" pitchFamily="18" charset="0"/>
            </a:endParaRPr>
          </a:p>
          <a:p>
            <a:pPr marL="0" indent="0">
              <a:buNone/>
            </a:pPr>
            <a:endParaRPr lang="en-US" altLang="ja-JP" sz="4000" dirty="0">
              <a:latin typeface="Century" panose="02040604050505020304" pitchFamily="18" charset="0"/>
            </a:endParaRPr>
          </a:p>
        </p:txBody>
      </p:sp>
      <p:pic>
        <p:nvPicPr>
          <p:cNvPr id="4" name="図 3">
            <a:extLst>
              <a:ext uri="{FF2B5EF4-FFF2-40B4-BE49-F238E27FC236}">
                <a16:creationId xmlns:a16="http://schemas.microsoft.com/office/drawing/2014/main" id="{23184807-7CBC-4875-9DCA-6D8158D122D7}"/>
              </a:ext>
            </a:extLst>
          </p:cNvPr>
          <p:cNvPicPr>
            <a:picLocks noChangeAspect="1"/>
          </p:cNvPicPr>
          <p:nvPr/>
        </p:nvPicPr>
        <p:blipFill>
          <a:blip r:embed="rId4"/>
          <a:stretch>
            <a:fillRect/>
          </a:stretch>
        </p:blipFill>
        <p:spPr>
          <a:xfrm>
            <a:off x="1593378" y="1092737"/>
            <a:ext cx="8984649" cy="5270994"/>
          </a:xfrm>
          <a:prstGeom prst="rect">
            <a:avLst/>
          </a:prstGeom>
        </p:spPr>
      </p:pic>
      <p:pic>
        <p:nvPicPr>
          <p:cNvPr id="2" name="2017A01">
            <a:hlinkClick r:id="" action="ppaction://media"/>
            <a:extLst>
              <a:ext uri="{FF2B5EF4-FFF2-40B4-BE49-F238E27FC236}">
                <a16:creationId xmlns:a16="http://schemas.microsoft.com/office/drawing/2014/main" id="{87E5F76F-49B5-47CD-BB81-3CAF6C306A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6"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Why did the woman get angry with her son?</a:t>
            </a:r>
          </a:p>
          <a:p>
            <a:pPr marL="360000" indent="-360000">
              <a:lnSpc>
                <a:spcPct val="150000"/>
              </a:lnSpc>
              <a:buNone/>
            </a:pPr>
            <a:r>
              <a:rPr lang="en-US" altLang="ja-JP" sz="4000" dirty="0">
                <a:latin typeface="Century" panose="02040604050505020304" pitchFamily="18" charset="0"/>
              </a:rPr>
              <a:t>① He fell in a hole.</a:t>
            </a:r>
          </a:p>
          <a:p>
            <a:pPr marL="360000" indent="-360000">
              <a:lnSpc>
                <a:spcPct val="150000"/>
              </a:lnSpc>
              <a:buNone/>
            </a:pPr>
            <a:r>
              <a:rPr lang="en-US" altLang="ja-JP" sz="4000" dirty="0">
                <a:latin typeface="Century" panose="02040604050505020304" pitchFamily="18" charset="0"/>
              </a:rPr>
              <a:t>② He missed the train.</a:t>
            </a:r>
          </a:p>
          <a:p>
            <a:pPr marL="360000" indent="-360000">
              <a:lnSpc>
                <a:spcPct val="150000"/>
              </a:lnSpc>
              <a:buNone/>
            </a:pPr>
            <a:r>
              <a:rPr lang="en-US" altLang="ja-JP" sz="4000" dirty="0">
                <a:latin typeface="Century" panose="02040604050505020304" pitchFamily="18" charset="0"/>
              </a:rPr>
              <a:t>③ He tore his pants.</a:t>
            </a:r>
          </a:p>
          <a:p>
            <a:pPr marL="360000" indent="-360000">
              <a:lnSpc>
                <a:spcPct val="150000"/>
              </a:lnSpc>
              <a:buNone/>
            </a:pPr>
            <a:r>
              <a:rPr lang="en-US" altLang="ja-JP" sz="4000" dirty="0">
                <a:latin typeface="Century" panose="02040604050505020304" pitchFamily="18" charset="0"/>
              </a:rPr>
              <a:t>④ He was late for school.</a:t>
            </a:r>
          </a:p>
        </p:txBody>
      </p:sp>
      <p:pic>
        <p:nvPicPr>
          <p:cNvPr id="2" name="2017A14">
            <a:hlinkClick r:id="" action="ppaction://media"/>
            <a:extLst>
              <a:ext uri="{FF2B5EF4-FFF2-40B4-BE49-F238E27FC236}">
                <a16:creationId xmlns:a16="http://schemas.microsoft.com/office/drawing/2014/main" id="{CC448668-064F-4153-9DC3-3F871BC6FF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5155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1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a:t>
            </a:r>
            <a:r>
              <a:rPr lang="ja-JP" altLang="en-US" sz="4000" dirty="0">
                <a:latin typeface="Century" panose="02040604050505020304" pitchFamily="18" charset="0"/>
              </a:rPr>
              <a:t>正解</a:t>
            </a:r>
            <a:r>
              <a:rPr lang="en-US" altLang="ja-JP" sz="4000" dirty="0">
                <a:latin typeface="Century" panose="02040604050505020304" pitchFamily="18" charset="0"/>
              </a:rPr>
              <a:t> </a:t>
            </a:r>
            <a:r>
              <a:rPr lang="ja-JP" altLang="en-US" sz="4000" dirty="0">
                <a:latin typeface="Century" panose="02040604050505020304" pitchFamily="18" charset="0"/>
              </a:rPr>
              <a:t>③</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W: I can’t believe it!</a:t>
            </a:r>
          </a:p>
          <a:p>
            <a:pPr marL="360000" indent="-360000">
              <a:lnSpc>
                <a:spcPct val="120000"/>
              </a:lnSpc>
              <a:buNone/>
            </a:pPr>
            <a:r>
              <a:rPr lang="en-US" altLang="ja-JP" sz="4000" dirty="0">
                <a:latin typeface="Century" panose="02040604050505020304" pitchFamily="18" charset="0"/>
              </a:rPr>
              <a:t>M: What, Mom?</a:t>
            </a:r>
          </a:p>
          <a:p>
            <a:pPr marL="360000" indent="-360000">
              <a:lnSpc>
                <a:spcPct val="120000"/>
              </a:lnSpc>
              <a:buNone/>
            </a:pPr>
            <a:r>
              <a:rPr lang="en-US" altLang="ja-JP" sz="4000" dirty="0">
                <a:latin typeface="Century" panose="02040604050505020304" pitchFamily="18" charset="0"/>
              </a:rPr>
              <a:t>W: That hole in your new trousers!</a:t>
            </a:r>
          </a:p>
          <a:p>
            <a:pPr marL="360000" indent="-360000">
              <a:lnSpc>
                <a:spcPct val="120000"/>
              </a:lnSpc>
              <a:buNone/>
            </a:pPr>
            <a:r>
              <a:rPr lang="en-US" altLang="ja-JP" sz="4000" dirty="0">
                <a:latin typeface="Century" panose="02040604050505020304" pitchFamily="18" charset="0"/>
              </a:rPr>
              <a:t>M: I slipped and fell at the station.</a:t>
            </a:r>
          </a:p>
          <a:p>
            <a:pPr marL="360000" indent="-360000">
              <a:lnSpc>
                <a:spcPct val="120000"/>
              </a:lnSpc>
              <a:buNone/>
            </a:pPr>
            <a:r>
              <a:rPr lang="en-US" altLang="ja-JP" sz="4000" dirty="0">
                <a:latin typeface="Century" panose="02040604050505020304" pitchFamily="18" charset="0"/>
              </a:rPr>
              <a:t>W: How many times have I told you not to run there?</a:t>
            </a:r>
          </a:p>
          <a:p>
            <a:pPr marL="360000" indent="-360000">
              <a:lnSpc>
                <a:spcPct val="120000"/>
              </a:lnSpc>
              <a:buNone/>
            </a:pPr>
            <a:r>
              <a:rPr lang="en-US" altLang="ja-JP" sz="4000" dirty="0">
                <a:latin typeface="Century" panose="02040604050505020304" pitchFamily="18" charset="0"/>
              </a:rPr>
              <a:t>M: But I didn’t want to miss the train and be late for school.</a:t>
            </a:r>
          </a:p>
          <a:p>
            <a:pPr marL="360000" indent="-360000">
              <a:lnSpc>
                <a:spcPct val="120000"/>
              </a:lnSpc>
              <a:buNone/>
            </a:pPr>
            <a:r>
              <a:rPr lang="en-US" altLang="ja-JP" sz="4000" dirty="0">
                <a:latin typeface="Century" panose="02040604050505020304" pitchFamily="18" charset="0"/>
              </a:rPr>
              <a:t>W: Anyway, I’m not buying you another pair.</a:t>
            </a:r>
          </a:p>
        </p:txBody>
      </p:sp>
      <p:pic>
        <p:nvPicPr>
          <p:cNvPr id="2" name="2017A14">
            <a:hlinkClick r:id="" action="ppaction://media"/>
            <a:extLst>
              <a:ext uri="{FF2B5EF4-FFF2-40B4-BE49-F238E27FC236}">
                <a16:creationId xmlns:a16="http://schemas.microsoft.com/office/drawing/2014/main" id="{22D44F1F-8A59-468E-9867-0D74AF0C25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374867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On what day does this conversation take place?</a:t>
            </a:r>
          </a:p>
          <a:p>
            <a:pPr marL="360000" indent="-360000">
              <a:lnSpc>
                <a:spcPct val="150000"/>
              </a:lnSpc>
              <a:buNone/>
            </a:pPr>
            <a:r>
              <a:rPr lang="en-US" altLang="ja-JP" sz="4000" dirty="0">
                <a:latin typeface="Century" panose="02040604050505020304" pitchFamily="18" charset="0"/>
              </a:rPr>
              <a:t>① Monday</a:t>
            </a:r>
          </a:p>
          <a:p>
            <a:pPr marL="360000" indent="-360000">
              <a:lnSpc>
                <a:spcPct val="150000"/>
              </a:lnSpc>
              <a:buNone/>
            </a:pPr>
            <a:r>
              <a:rPr lang="en-US" altLang="ja-JP" sz="4000" dirty="0">
                <a:latin typeface="Century" panose="02040604050505020304" pitchFamily="18" charset="0"/>
              </a:rPr>
              <a:t>② Tuesday</a:t>
            </a:r>
          </a:p>
          <a:p>
            <a:pPr marL="360000" indent="-360000">
              <a:lnSpc>
                <a:spcPct val="150000"/>
              </a:lnSpc>
              <a:buNone/>
            </a:pPr>
            <a:r>
              <a:rPr lang="en-US" altLang="ja-JP" sz="4000" dirty="0">
                <a:latin typeface="Century" panose="02040604050505020304" pitchFamily="18" charset="0"/>
              </a:rPr>
              <a:t>③ Wednesday</a:t>
            </a:r>
          </a:p>
          <a:p>
            <a:pPr marL="360000" indent="-360000">
              <a:lnSpc>
                <a:spcPct val="150000"/>
              </a:lnSpc>
              <a:buNone/>
            </a:pPr>
            <a:r>
              <a:rPr lang="en-US" altLang="ja-JP" sz="4000" dirty="0">
                <a:latin typeface="Century" panose="02040604050505020304" pitchFamily="18" charset="0"/>
              </a:rPr>
              <a:t>④ Thursday</a:t>
            </a:r>
          </a:p>
        </p:txBody>
      </p:sp>
      <p:pic>
        <p:nvPicPr>
          <p:cNvPr id="2" name="2017A15">
            <a:hlinkClick r:id="" action="ppaction://media"/>
            <a:extLst>
              <a:ext uri="{FF2B5EF4-FFF2-40B4-BE49-F238E27FC236}">
                <a16:creationId xmlns:a16="http://schemas.microsoft.com/office/drawing/2014/main" id="{D0B17264-B443-4FC5-B44B-9322BB6873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29067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M: Happy Teeth Dental Clinic. How may I help you?</a:t>
            </a:r>
          </a:p>
          <a:p>
            <a:pPr marL="360000" indent="-360000">
              <a:lnSpc>
                <a:spcPct val="120000"/>
              </a:lnSpc>
              <a:buNone/>
            </a:pPr>
            <a:r>
              <a:rPr lang="en-US" altLang="ja-JP" sz="4000" dirty="0">
                <a:latin typeface="Century" panose="02040604050505020304" pitchFamily="18" charset="0"/>
              </a:rPr>
              <a:t>W: I’d like to get my teeth checked.</a:t>
            </a:r>
          </a:p>
          <a:p>
            <a:pPr marL="360000" indent="-360000">
              <a:lnSpc>
                <a:spcPct val="120000"/>
              </a:lnSpc>
              <a:buNone/>
            </a:pPr>
            <a:r>
              <a:rPr lang="en-US" altLang="ja-JP" sz="4000" dirty="0">
                <a:latin typeface="Century" panose="02040604050505020304" pitchFamily="18" charset="0"/>
              </a:rPr>
              <a:t>M: OK. The earliest available time is tomorrow afternoon at 2 o’clock.</a:t>
            </a:r>
          </a:p>
          <a:p>
            <a:pPr marL="360000" indent="-360000">
              <a:lnSpc>
                <a:spcPct val="120000"/>
              </a:lnSpc>
              <a:buNone/>
            </a:pPr>
            <a:r>
              <a:rPr lang="en-US" altLang="ja-JP" sz="4000" dirty="0">
                <a:latin typeface="Century" panose="02040604050505020304" pitchFamily="18" charset="0"/>
              </a:rPr>
              <a:t>W: How about the day after tomorrow at 3?</a:t>
            </a:r>
          </a:p>
          <a:p>
            <a:pPr marL="360000" indent="-360000">
              <a:lnSpc>
                <a:spcPct val="120000"/>
              </a:lnSpc>
              <a:buNone/>
            </a:pPr>
            <a:r>
              <a:rPr lang="en-US" altLang="ja-JP" sz="4000" dirty="0">
                <a:latin typeface="Century" panose="02040604050505020304" pitchFamily="18" charset="0"/>
              </a:rPr>
              <a:t>M: We’re closed on Thursday afternoons, I’m afraid.</a:t>
            </a:r>
          </a:p>
          <a:p>
            <a:pPr marL="360000" indent="-360000">
              <a:lnSpc>
                <a:spcPct val="120000"/>
              </a:lnSpc>
              <a:buNone/>
            </a:pPr>
            <a:r>
              <a:rPr lang="en-US" altLang="ja-JP" sz="4000" dirty="0">
                <a:latin typeface="Century" panose="02040604050505020304" pitchFamily="18" charset="0"/>
              </a:rPr>
              <a:t>W: Oh…, then, what about Thursday morning?</a:t>
            </a:r>
          </a:p>
        </p:txBody>
      </p:sp>
      <p:pic>
        <p:nvPicPr>
          <p:cNvPr id="2" name="2017A15">
            <a:hlinkClick r:id="" action="ppaction://media"/>
            <a:extLst>
              <a:ext uri="{FF2B5EF4-FFF2-40B4-BE49-F238E27FC236}">
                <a16:creationId xmlns:a16="http://schemas.microsoft.com/office/drawing/2014/main" id="{6F08B3D6-57DE-422A-8C05-485AC513EE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692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Where is each person now?</a:t>
            </a:r>
          </a:p>
          <a:p>
            <a:pPr marL="360000" indent="-360000">
              <a:lnSpc>
                <a:spcPct val="150000"/>
              </a:lnSpc>
              <a:buNone/>
            </a:pPr>
            <a:r>
              <a:rPr lang="en-US" altLang="ja-JP" sz="4000" dirty="0">
                <a:latin typeface="Century" panose="02040604050505020304" pitchFamily="18" charset="0"/>
              </a:rPr>
              <a:t>① At a health food store and at a supermarket</a:t>
            </a:r>
          </a:p>
          <a:p>
            <a:pPr marL="360000" indent="-360000">
              <a:lnSpc>
                <a:spcPct val="150000"/>
              </a:lnSpc>
              <a:buNone/>
            </a:pPr>
            <a:r>
              <a:rPr lang="en-US" altLang="ja-JP" sz="4000" dirty="0">
                <a:latin typeface="Century" panose="02040604050505020304" pitchFamily="18" charset="0"/>
              </a:rPr>
              <a:t>② At a health food store and at an organic farm</a:t>
            </a:r>
          </a:p>
          <a:p>
            <a:pPr marL="360000" indent="-360000">
              <a:lnSpc>
                <a:spcPct val="150000"/>
              </a:lnSpc>
              <a:buNone/>
            </a:pPr>
            <a:r>
              <a:rPr lang="en-US" altLang="ja-JP" sz="4000" dirty="0">
                <a:latin typeface="Century" panose="02040604050505020304" pitchFamily="18" charset="0"/>
              </a:rPr>
              <a:t>③ At home and at a supermarket</a:t>
            </a:r>
          </a:p>
          <a:p>
            <a:pPr marL="360000" indent="-360000">
              <a:lnSpc>
                <a:spcPct val="150000"/>
              </a:lnSpc>
              <a:buNone/>
            </a:pPr>
            <a:r>
              <a:rPr lang="en-US" altLang="ja-JP" sz="4000" dirty="0">
                <a:latin typeface="Century" panose="02040604050505020304" pitchFamily="18" charset="0"/>
              </a:rPr>
              <a:t>④ At home and at an organic restaurant</a:t>
            </a:r>
          </a:p>
        </p:txBody>
      </p:sp>
      <p:pic>
        <p:nvPicPr>
          <p:cNvPr id="2" name="2017A16">
            <a:hlinkClick r:id="" action="ppaction://media"/>
            <a:extLst>
              <a:ext uri="{FF2B5EF4-FFF2-40B4-BE49-F238E27FC236}">
                <a16:creationId xmlns:a16="http://schemas.microsoft.com/office/drawing/2014/main" id="{F47A5AB2-409B-40C0-9C1C-6CEDC2222A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6692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Autofit/>
          </a:bodyPr>
          <a:lstStyle/>
          <a:p>
            <a:pPr marL="360000" indent="-360000">
              <a:lnSpc>
                <a:spcPct val="100000"/>
              </a:lnSpc>
              <a:buNone/>
            </a:pPr>
            <a:r>
              <a:rPr lang="ja-JP" altLang="en-US" sz="3000" dirty="0">
                <a:latin typeface="Century" panose="02040604050505020304" pitchFamily="18" charset="0"/>
              </a:rPr>
              <a:t>問</a:t>
            </a:r>
            <a:r>
              <a:rPr lang="en-US" altLang="ja-JP" sz="3000" dirty="0">
                <a:latin typeface="Century" panose="02040604050505020304" pitchFamily="18" charset="0"/>
              </a:rPr>
              <a:t>16 </a:t>
            </a:r>
            <a:r>
              <a:rPr lang="ja-JP" altLang="en-US" sz="3000" dirty="0">
                <a:latin typeface="Century" panose="02040604050505020304" pitchFamily="18" charset="0"/>
              </a:rPr>
              <a:t>正解 ③</a:t>
            </a:r>
            <a:endParaRPr lang="en-US" altLang="ja-JP" sz="3000" dirty="0">
              <a:latin typeface="Century" panose="02040604050505020304" pitchFamily="18" charset="0"/>
            </a:endParaRPr>
          </a:p>
          <a:p>
            <a:pPr marL="360000" indent="-360000">
              <a:lnSpc>
                <a:spcPct val="100000"/>
              </a:lnSpc>
              <a:buNone/>
            </a:pPr>
            <a:r>
              <a:rPr lang="en-US" altLang="ja-JP" sz="3000" dirty="0">
                <a:latin typeface="Century" panose="02040604050505020304" pitchFamily="18" charset="0"/>
              </a:rPr>
              <a:t>W: Hello?</a:t>
            </a:r>
          </a:p>
          <a:p>
            <a:pPr marL="360000" indent="-360000">
              <a:lnSpc>
                <a:spcPct val="100000"/>
              </a:lnSpc>
              <a:buNone/>
            </a:pPr>
            <a:r>
              <a:rPr lang="en-US" altLang="ja-JP" sz="3000" dirty="0">
                <a:latin typeface="Century" panose="02040604050505020304" pitchFamily="18" charset="0"/>
              </a:rPr>
              <a:t>M: Hi, Jennie. I’ve got the milk and yogurt in my shopping cart. What else do we need?</a:t>
            </a:r>
          </a:p>
          <a:p>
            <a:pPr marL="360000" indent="-360000">
              <a:lnSpc>
                <a:spcPct val="100000"/>
              </a:lnSpc>
              <a:buNone/>
            </a:pPr>
            <a:r>
              <a:rPr lang="en-US" altLang="ja-JP" sz="3000" dirty="0">
                <a:latin typeface="Century" panose="02040604050505020304" pitchFamily="18" charset="0"/>
              </a:rPr>
              <a:t>W: Hang on. Let me look in the kitchen.</a:t>
            </a:r>
          </a:p>
          <a:p>
            <a:pPr marL="360000" indent="-360000">
              <a:lnSpc>
                <a:spcPct val="100000"/>
              </a:lnSpc>
              <a:buNone/>
            </a:pPr>
            <a:r>
              <a:rPr lang="en-US" altLang="ja-JP" sz="3000" dirty="0">
                <a:latin typeface="Century" panose="02040604050505020304" pitchFamily="18" charset="0"/>
              </a:rPr>
              <a:t>M: OK.</a:t>
            </a:r>
          </a:p>
          <a:p>
            <a:pPr marL="360000" indent="-360000">
              <a:lnSpc>
                <a:spcPct val="100000"/>
              </a:lnSpc>
              <a:buNone/>
            </a:pPr>
            <a:r>
              <a:rPr lang="en-US" altLang="ja-JP" sz="3000" dirty="0">
                <a:latin typeface="Century" panose="02040604050505020304" pitchFamily="18" charset="0"/>
              </a:rPr>
              <a:t>W: Um…. Will you get some carrots? And make sure they’re organic.</a:t>
            </a:r>
          </a:p>
          <a:p>
            <a:pPr marL="360000" indent="-360000">
              <a:lnSpc>
                <a:spcPct val="100000"/>
              </a:lnSpc>
              <a:buNone/>
            </a:pPr>
            <a:r>
              <a:rPr lang="en-US" altLang="ja-JP" sz="3000" dirty="0">
                <a:latin typeface="Century" panose="02040604050505020304" pitchFamily="18" charset="0"/>
              </a:rPr>
              <a:t>M: Organic? Aren’t they more expensive?</a:t>
            </a:r>
          </a:p>
          <a:p>
            <a:pPr marL="360000" indent="-360000">
              <a:lnSpc>
                <a:spcPct val="100000"/>
              </a:lnSpc>
              <a:buNone/>
            </a:pPr>
            <a:r>
              <a:rPr lang="en-US" altLang="ja-JP" sz="3000" dirty="0">
                <a:latin typeface="Century" panose="02040604050505020304" pitchFamily="18" charset="0"/>
              </a:rPr>
              <a:t>W: A little bit, but it’s worth it.</a:t>
            </a:r>
          </a:p>
        </p:txBody>
      </p:sp>
      <p:pic>
        <p:nvPicPr>
          <p:cNvPr id="2" name="2017A16">
            <a:hlinkClick r:id="" action="ppaction://media"/>
            <a:extLst>
              <a:ext uri="{FF2B5EF4-FFF2-40B4-BE49-F238E27FC236}">
                <a16:creationId xmlns:a16="http://schemas.microsoft.com/office/drawing/2014/main" id="{27FDB2A5-0CF3-43D4-844C-23D209D98A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4649" y="5988907"/>
            <a:ext cx="609600" cy="609600"/>
          </a:xfrm>
          <a:prstGeom prst="rect">
            <a:avLst/>
          </a:prstGeom>
        </p:spPr>
      </p:pic>
    </p:spTree>
    <p:extLst>
      <p:ext uri="{BB962C8B-B14F-4D97-AF65-F5344CB8AC3E}">
        <p14:creationId xmlns:p14="http://schemas.microsoft.com/office/powerpoint/2010/main" val="27563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6392673" y="411893"/>
            <a:ext cx="5609967" cy="6299406"/>
          </a:xfrm>
        </p:spPr>
        <p:txBody>
          <a:bodyPr>
            <a:normAutofit fontScale="92500" lnSpcReduction="20000"/>
          </a:bodyPr>
          <a:lstStyle/>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17 Which program does the woman refer to first in the conversation?</a:t>
            </a:r>
          </a:p>
          <a:p>
            <a:pPr marL="360000" indent="-360000">
              <a:lnSpc>
                <a:spcPct val="100000"/>
              </a:lnSpc>
              <a:buNone/>
            </a:pPr>
            <a:r>
              <a:rPr lang="en-US" altLang="ja-JP" sz="2400" dirty="0">
                <a:latin typeface="Century" panose="02040604050505020304" pitchFamily="18" charset="0"/>
              </a:rPr>
              <a:t>① The one in Bolivia</a:t>
            </a:r>
          </a:p>
          <a:p>
            <a:pPr marL="360000" indent="-360000">
              <a:lnSpc>
                <a:spcPct val="100000"/>
              </a:lnSpc>
              <a:buNone/>
            </a:pPr>
            <a:r>
              <a:rPr lang="en-US" altLang="ja-JP" sz="2400" dirty="0">
                <a:latin typeface="Century" panose="02040604050505020304" pitchFamily="18" charset="0"/>
              </a:rPr>
              <a:t>② The one in Brazil</a:t>
            </a:r>
          </a:p>
          <a:p>
            <a:pPr marL="360000" indent="-360000">
              <a:lnSpc>
                <a:spcPct val="100000"/>
              </a:lnSpc>
              <a:buNone/>
            </a:pPr>
            <a:r>
              <a:rPr lang="en-US" altLang="ja-JP" sz="2400" dirty="0">
                <a:latin typeface="Century" panose="02040604050505020304" pitchFamily="18" charset="0"/>
              </a:rPr>
              <a:t>③ The one in Indonesia</a:t>
            </a:r>
          </a:p>
          <a:p>
            <a:pPr marL="360000" indent="-360000">
              <a:lnSpc>
                <a:spcPct val="100000"/>
              </a:lnSpc>
              <a:buNone/>
            </a:pPr>
            <a:r>
              <a:rPr lang="en-US" altLang="ja-JP" sz="2400" dirty="0">
                <a:latin typeface="Century" panose="02040604050505020304" pitchFamily="18" charset="0"/>
              </a:rPr>
              <a:t>④ The one in Portugal</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18 Which country is the man most likely to apply to go to?</a:t>
            </a:r>
          </a:p>
          <a:p>
            <a:pPr marL="360000" indent="-360000">
              <a:lnSpc>
                <a:spcPct val="100000"/>
              </a:lnSpc>
              <a:buNone/>
            </a:pPr>
            <a:r>
              <a:rPr lang="en-US" altLang="ja-JP" sz="2400" dirty="0">
                <a:latin typeface="Century" panose="02040604050505020304" pitchFamily="18" charset="0"/>
              </a:rPr>
              <a:t>① Australia	② Bolivia</a:t>
            </a:r>
          </a:p>
          <a:p>
            <a:pPr marL="360000" indent="-360000">
              <a:lnSpc>
                <a:spcPct val="100000"/>
              </a:lnSpc>
              <a:buNone/>
            </a:pPr>
            <a:r>
              <a:rPr lang="en-US" altLang="ja-JP" sz="2400" dirty="0">
                <a:latin typeface="Century" panose="02040604050505020304" pitchFamily="18" charset="0"/>
              </a:rPr>
              <a:t>③ Indonesia	④ Poland</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19 Which activity is the woman most likely to do?</a:t>
            </a:r>
          </a:p>
          <a:p>
            <a:pPr marL="360000" indent="-360000">
              <a:lnSpc>
                <a:spcPct val="100000"/>
              </a:lnSpc>
              <a:buNone/>
            </a:pPr>
            <a:r>
              <a:rPr lang="en-US" altLang="ja-JP" sz="2400" dirty="0">
                <a:latin typeface="Century" panose="02040604050505020304" pitchFamily="18" charset="0"/>
              </a:rPr>
              <a:t>① Dig wells.</a:t>
            </a:r>
          </a:p>
          <a:p>
            <a:pPr marL="360000" indent="-360000">
              <a:lnSpc>
                <a:spcPct val="100000"/>
              </a:lnSpc>
              <a:buNone/>
            </a:pPr>
            <a:r>
              <a:rPr lang="en-US" altLang="ja-JP" sz="2400" dirty="0">
                <a:latin typeface="Century" panose="02040604050505020304" pitchFamily="18" charset="0"/>
              </a:rPr>
              <a:t>② Produce a festival.</a:t>
            </a:r>
          </a:p>
          <a:p>
            <a:pPr marL="360000" indent="-360000">
              <a:lnSpc>
                <a:spcPct val="100000"/>
              </a:lnSpc>
              <a:buNone/>
            </a:pPr>
            <a:r>
              <a:rPr lang="en-US" altLang="ja-JP" sz="2400" dirty="0">
                <a:latin typeface="Century" panose="02040604050505020304" pitchFamily="18" charset="0"/>
              </a:rPr>
              <a:t>③ Restore a castle.</a:t>
            </a:r>
          </a:p>
          <a:p>
            <a:pPr marL="360000" indent="-360000">
              <a:lnSpc>
                <a:spcPct val="100000"/>
              </a:lnSpc>
              <a:buNone/>
            </a:pPr>
            <a:r>
              <a:rPr lang="en-US" altLang="ja-JP" sz="2400" dirty="0">
                <a:latin typeface="Century" panose="02040604050505020304" pitchFamily="18" charset="0"/>
              </a:rPr>
              <a:t>④ Teach Japanese.</a:t>
            </a:r>
            <a:endParaRPr lang="ja-JP" altLang="en-US" sz="2400" dirty="0">
              <a:latin typeface="Century" panose="02040604050505020304" pitchFamily="18" charset="0"/>
            </a:endParaRPr>
          </a:p>
        </p:txBody>
      </p:sp>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424249" y="411893"/>
            <a:ext cx="5609967" cy="551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600" u="sng" dirty="0">
                <a:latin typeface="Century" panose="02040604050505020304" pitchFamily="18" charset="0"/>
              </a:rPr>
              <a:t>対話の場面</a:t>
            </a:r>
            <a:r>
              <a:rPr lang="en-US" altLang="ja-JP" sz="1600" dirty="0">
                <a:latin typeface="Century" panose="02040604050505020304" pitchFamily="18" charset="0"/>
              </a:rPr>
              <a:t> </a:t>
            </a:r>
            <a:r>
              <a:rPr lang="ja-JP" altLang="en-US" sz="1600" dirty="0">
                <a:latin typeface="Century" panose="02040604050505020304" pitchFamily="18" charset="0"/>
              </a:rPr>
              <a:t>二人の学生が掲示板のポスターを見ながら，どのプログラムに応募するかを話しています。</a:t>
            </a:r>
          </a:p>
          <a:p>
            <a:pPr marL="0" indent="0">
              <a:lnSpc>
                <a:spcPct val="100000"/>
              </a:lnSpc>
              <a:buNone/>
            </a:pPr>
            <a:endParaRPr lang="ja-JP" altLang="en-US" sz="1600" dirty="0">
              <a:latin typeface="Century" panose="02040604050505020304" pitchFamily="18" charset="0"/>
            </a:endParaRPr>
          </a:p>
          <a:p>
            <a:pPr marL="0" indent="0">
              <a:lnSpc>
                <a:spcPct val="100000"/>
              </a:lnSpc>
              <a:buNone/>
            </a:pPr>
            <a:endParaRPr lang="ja-JP" altLang="en-US" sz="1600" dirty="0">
              <a:latin typeface="Century" panose="02040604050505020304" pitchFamily="18" charset="0"/>
            </a:endParaRPr>
          </a:p>
        </p:txBody>
      </p:sp>
      <p:pic>
        <p:nvPicPr>
          <p:cNvPr id="2" name="図 1">
            <a:extLst>
              <a:ext uri="{FF2B5EF4-FFF2-40B4-BE49-F238E27FC236}">
                <a16:creationId xmlns:a16="http://schemas.microsoft.com/office/drawing/2014/main" id="{599F0FB5-0663-4EF7-A8B4-2171E3F6449A}"/>
              </a:ext>
            </a:extLst>
          </p:cNvPr>
          <p:cNvPicPr>
            <a:picLocks noChangeAspect="1"/>
          </p:cNvPicPr>
          <p:nvPr/>
        </p:nvPicPr>
        <p:blipFill>
          <a:blip r:embed="rId4"/>
          <a:stretch>
            <a:fillRect/>
          </a:stretch>
        </p:blipFill>
        <p:spPr>
          <a:xfrm>
            <a:off x="362356" y="963826"/>
            <a:ext cx="5696688" cy="5760000"/>
          </a:xfrm>
          <a:prstGeom prst="rect">
            <a:avLst/>
          </a:prstGeom>
        </p:spPr>
      </p:pic>
      <p:pic>
        <p:nvPicPr>
          <p:cNvPr id="5" name="2017A17-19">
            <a:hlinkClick r:id="" action="ppaction://media"/>
            <a:extLst>
              <a:ext uri="{FF2B5EF4-FFF2-40B4-BE49-F238E27FC236}">
                <a16:creationId xmlns:a16="http://schemas.microsoft.com/office/drawing/2014/main" id="{22AF5F91-B169-4B9D-A618-DED861A1D2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0044" y="6101699"/>
            <a:ext cx="609600" cy="609600"/>
          </a:xfrm>
          <a:prstGeom prst="rect">
            <a:avLst/>
          </a:prstGeom>
        </p:spPr>
      </p:pic>
    </p:spTree>
    <p:extLst>
      <p:ext uri="{BB962C8B-B14F-4D97-AF65-F5344CB8AC3E}">
        <p14:creationId xmlns:p14="http://schemas.microsoft.com/office/powerpoint/2010/main" val="3808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000" indent="-180000">
              <a:lnSpc>
                <a:spcPct val="110000"/>
              </a:lnSpc>
              <a:buFont typeface="Arial" panose="020B0604020202020204" pitchFamily="34" charset="0"/>
              <a:buNone/>
            </a:pPr>
            <a:r>
              <a:rPr lang="ja-JP" altLang="en-US" sz="2400" dirty="0">
                <a:latin typeface="Century" panose="02040604050505020304" pitchFamily="18" charset="0"/>
              </a:rPr>
              <a:t>問</a:t>
            </a:r>
            <a:r>
              <a:rPr lang="en-US" altLang="ja-JP" sz="2400" dirty="0">
                <a:latin typeface="Century" panose="02040604050505020304" pitchFamily="18" charset="0"/>
              </a:rPr>
              <a:t>17 </a:t>
            </a:r>
            <a:r>
              <a:rPr lang="ja-JP" altLang="en-US" sz="2400" dirty="0">
                <a:latin typeface="Century" panose="02040604050505020304" pitchFamily="18" charset="0"/>
              </a:rPr>
              <a:t>正解 ③  問</a:t>
            </a:r>
            <a:r>
              <a:rPr lang="en-US" altLang="ja-JP" sz="2400" dirty="0">
                <a:latin typeface="Century" panose="02040604050505020304" pitchFamily="18" charset="0"/>
              </a:rPr>
              <a:t>18 </a:t>
            </a:r>
            <a:r>
              <a:rPr lang="ja-JP" altLang="en-US" sz="2400" dirty="0">
                <a:latin typeface="Century" panose="02040604050505020304" pitchFamily="18" charset="0"/>
              </a:rPr>
              <a:t>正解 ①  問</a:t>
            </a:r>
            <a:r>
              <a:rPr lang="en-US" altLang="ja-JP" sz="2400" dirty="0">
                <a:latin typeface="Century" panose="02040604050505020304" pitchFamily="18" charset="0"/>
              </a:rPr>
              <a:t>19 </a:t>
            </a:r>
            <a:r>
              <a:rPr lang="ja-JP" altLang="en-US" sz="2400" dirty="0">
                <a:latin typeface="Century" panose="02040604050505020304" pitchFamily="18" charset="0"/>
              </a:rPr>
              <a:t>正解 ③</a:t>
            </a:r>
            <a:endParaRPr lang="en-US" altLang="ja-JP" sz="2400" dirty="0">
              <a:latin typeface="Century" panose="02040604050505020304" pitchFamily="18" charset="0"/>
            </a:endParaRPr>
          </a:p>
          <a:p>
            <a:pPr marL="180000" indent="-180000">
              <a:lnSpc>
                <a:spcPct val="110000"/>
              </a:lnSpc>
              <a:buNone/>
            </a:pPr>
            <a:r>
              <a:rPr lang="en-US" altLang="ja-JP" sz="2400" dirty="0">
                <a:latin typeface="Century" panose="02040604050505020304" pitchFamily="18" charset="0"/>
              </a:rPr>
              <a:t>M: Have you decided which program to apply for?</a:t>
            </a:r>
          </a:p>
          <a:p>
            <a:pPr marL="180000" indent="-180000">
              <a:lnSpc>
                <a:spcPct val="110000"/>
              </a:lnSpc>
              <a:buNone/>
            </a:pPr>
            <a:r>
              <a:rPr lang="en-US" altLang="ja-JP" sz="2400" dirty="0">
                <a:latin typeface="Century" panose="02040604050505020304" pitchFamily="18" charset="0"/>
              </a:rPr>
              <a:t>W: This one looks really exciting. My brother did something similar in Brazil and Mexico. He helped organize events there without knowing Portuguese or Spanish.</a:t>
            </a:r>
          </a:p>
          <a:p>
            <a:pPr marL="180000" indent="-180000">
              <a:lnSpc>
                <a:spcPct val="110000"/>
              </a:lnSpc>
              <a:buNone/>
            </a:pPr>
            <a:r>
              <a:rPr lang="en-US" altLang="ja-JP" sz="2400" dirty="0">
                <a:latin typeface="Century" panose="02040604050505020304" pitchFamily="18" charset="0"/>
              </a:rPr>
              <a:t>M: Well, you would be a good leader, too.</a:t>
            </a:r>
          </a:p>
          <a:p>
            <a:pPr marL="180000" indent="-180000">
              <a:lnSpc>
                <a:spcPct val="110000"/>
              </a:lnSpc>
              <a:buNone/>
            </a:pPr>
            <a:r>
              <a:rPr lang="en-US" altLang="ja-JP" sz="2400" dirty="0">
                <a:latin typeface="Century" panose="02040604050505020304" pitchFamily="18" charset="0"/>
              </a:rPr>
              <a:t>W: Thanks, but there’s a problem with the dates. I can’t really go before mid-July.</a:t>
            </a:r>
          </a:p>
          <a:p>
            <a:pPr marL="180000" indent="-180000">
              <a:lnSpc>
                <a:spcPct val="110000"/>
              </a:lnSpc>
              <a:buNone/>
            </a:pPr>
            <a:r>
              <a:rPr lang="en-US" altLang="ja-JP" sz="2400" dirty="0">
                <a:latin typeface="Century" panose="02040604050505020304" pitchFamily="18" charset="0"/>
              </a:rPr>
              <a:t>M: How about this one? That’s what I’d like to do.</a:t>
            </a:r>
          </a:p>
          <a:p>
            <a:pPr marL="180000" indent="-180000">
              <a:lnSpc>
                <a:spcPct val="110000"/>
              </a:lnSpc>
              <a:buNone/>
            </a:pPr>
            <a:r>
              <a:rPr lang="en-US" altLang="ja-JP" sz="2400" dirty="0">
                <a:latin typeface="Century" panose="02040604050505020304" pitchFamily="18" charset="0"/>
              </a:rPr>
              <a:t>W: Yeah, it looks good. But I have no teaching experience.</a:t>
            </a:r>
          </a:p>
          <a:p>
            <a:pPr marL="180000" indent="-180000">
              <a:lnSpc>
                <a:spcPct val="110000"/>
              </a:lnSpc>
              <a:buNone/>
            </a:pPr>
            <a:r>
              <a:rPr lang="en-US" altLang="ja-JP" sz="2400" dirty="0">
                <a:latin typeface="Century" panose="02040604050505020304" pitchFamily="18" charset="0"/>
              </a:rPr>
              <a:t>M: Well, I’m pretty lucky. I’ve been teaching foreign students as a volunteer for two years.</a:t>
            </a:r>
          </a:p>
          <a:p>
            <a:pPr marL="180000" indent="-180000">
              <a:lnSpc>
                <a:spcPct val="110000"/>
              </a:lnSpc>
              <a:buNone/>
            </a:pPr>
            <a:r>
              <a:rPr lang="en-US" altLang="ja-JP" sz="2400" dirty="0">
                <a:latin typeface="Century" panose="02040604050505020304" pitchFamily="18" charset="0"/>
              </a:rPr>
              <a:t>W: That’s great!</a:t>
            </a:r>
          </a:p>
          <a:p>
            <a:pPr marL="180000" indent="-180000">
              <a:lnSpc>
                <a:spcPct val="110000"/>
              </a:lnSpc>
              <a:buNone/>
            </a:pPr>
            <a:r>
              <a:rPr lang="en-US" altLang="ja-JP" sz="2400" dirty="0">
                <a:latin typeface="Century" panose="02040604050505020304" pitchFamily="18" charset="0"/>
              </a:rPr>
              <a:t>M: This program would be a good chance to learn about the local history, and it doesn’t start till early August.</a:t>
            </a:r>
          </a:p>
          <a:p>
            <a:pPr marL="180000" indent="-180000">
              <a:lnSpc>
                <a:spcPct val="110000"/>
              </a:lnSpc>
              <a:buNone/>
            </a:pPr>
            <a:r>
              <a:rPr lang="en-US" altLang="ja-JP" sz="2400" dirty="0">
                <a:latin typeface="Century" panose="02040604050505020304" pitchFamily="18" charset="0"/>
              </a:rPr>
              <a:t>W: Right, and it would be exciting to gain some new skills.</a:t>
            </a:r>
          </a:p>
          <a:p>
            <a:pPr marL="180000" indent="-180000">
              <a:lnSpc>
                <a:spcPct val="110000"/>
              </a:lnSpc>
              <a:buNone/>
            </a:pPr>
            <a:r>
              <a:rPr lang="en-US" altLang="ja-JP" sz="2400" dirty="0">
                <a:latin typeface="Century" panose="02040604050505020304" pitchFamily="18" charset="0"/>
              </a:rPr>
              <a:t>M: Look! Here’s one that starts at the end of July, and it really helps the local people.</a:t>
            </a:r>
          </a:p>
          <a:p>
            <a:pPr marL="180000" indent="-180000">
              <a:lnSpc>
                <a:spcPct val="110000"/>
              </a:lnSpc>
              <a:buNone/>
            </a:pPr>
            <a:r>
              <a:rPr lang="en-US" altLang="ja-JP" sz="2400" dirty="0">
                <a:latin typeface="Century" panose="02040604050505020304" pitchFamily="18" charset="0"/>
              </a:rPr>
              <a:t>W: Actually, I don’t think I can lift heavy things.</a:t>
            </a:r>
          </a:p>
        </p:txBody>
      </p:sp>
      <p:pic>
        <p:nvPicPr>
          <p:cNvPr id="2" name="2017A17-19">
            <a:hlinkClick r:id="" action="ppaction://media"/>
            <a:extLst>
              <a:ext uri="{FF2B5EF4-FFF2-40B4-BE49-F238E27FC236}">
                <a16:creationId xmlns:a16="http://schemas.microsoft.com/office/drawing/2014/main" id="{904EE686-FAD6-4986-A2AD-A06E1FB589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46572"/>
            <a:ext cx="609600" cy="609600"/>
          </a:xfrm>
          <a:prstGeom prst="rect">
            <a:avLst/>
          </a:prstGeom>
        </p:spPr>
      </p:pic>
    </p:spTree>
    <p:extLst>
      <p:ext uri="{BB962C8B-B14F-4D97-AF65-F5344CB8AC3E}">
        <p14:creationId xmlns:p14="http://schemas.microsoft.com/office/powerpoint/2010/main" val="41797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00000"/>
              </a:lnSpc>
              <a:buNone/>
            </a:pPr>
            <a:r>
              <a:rPr lang="ja-JP" altLang="en-US" sz="2900" dirty="0">
                <a:latin typeface="Century" panose="02040604050505020304" pitchFamily="18" charset="0"/>
              </a:rPr>
              <a:t>問</a:t>
            </a:r>
            <a:r>
              <a:rPr lang="en-US" altLang="ja-JP" sz="2900" dirty="0">
                <a:latin typeface="Century" panose="02040604050505020304" pitchFamily="18" charset="0"/>
              </a:rPr>
              <a:t>20 What caused Wilson’s blindness?</a:t>
            </a:r>
          </a:p>
          <a:p>
            <a:pPr marL="360000" indent="-360000">
              <a:lnSpc>
                <a:spcPct val="100000"/>
              </a:lnSpc>
              <a:buNone/>
            </a:pPr>
            <a:r>
              <a:rPr lang="en-US" altLang="ja-JP" sz="2900" dirty="0">
                <a:latin typeface="Century" panose="02040604050505020304" pitchFamily="18" charset="0"/>
              </a:rPr>
              <a:t>① A childhood accident</a:t>
            </a:r>
          </a:p>
          <a:p>
            <a:pPr marL="360000" indent="-360000">
              <a:lnSpc>
                <a:spcPct val="100000"/>
              </a:lnSpc>
              <a:buNone/>
            </a:pPr>
            <a:r>
              <a:rPr lang="en-US" altLang="ja-JP" sz="2900" dirty="0">
                <a:latin typeface="Century" panose="02040604050505020304" pitchFamily="18" charset="0"/>
              </a:rPr>
              <a:t>② A lack of vitamins</a:t>
            </a:r>
          </a:p>
          <a:p>
            <a:pPr marL="360000" indent="-360000">
              <a:lnSpc>
                <a:spcPct val="100000"/>
              </a:lnSpc>
              <a:buNone/>
            </a:pPr>
            <a:r>
              <a:rPr lang="en-US" altLang="ja-JP" sz="2900" dirty="0">
                <a:latin typeface="Century" panose="02040604050505020304" pitchFamily="18" charset="0"/>
              </a:rPr>
              <a:t>③ A sports injury</a:t>
            </a:r>
          </a:p>
          <a:p>
            <a:pPr marL="360000" indent="-360000">
              <a:lnSpc>
                <a:spcPct val="100000"/>
              </a:lnSpc>
              <a:buNone/>
            </a:pPr>
            <a:r>
              <a:rPr lang="en-US" altLang="ja-JP" sz="2900" dirty="0">
                <a:latin typeface="Century" panose="02040604050505020304" pitchFamily="18" charset="0"/>
              </a:rPr>
              <a:t>④ An eye disease</a:t>
            </a:r>
          </a:p>
          <a:p>
            <a:pPr marL="360000" indent="-360000">
              <a:lnSpc>
                <a:spcPct val="100000"/>
              </a:lnSpc>
              <a:buNone/>
            </a:pPr>
            <a:r>
              <a:rPr lang="ja-JP" altLang="en-US" sz="2900" dirty="0">
                <a:latin typeface="Century" panose="02040604050505020304" pitchFamily="18" charset="0"/>
              </a:rPr>
              <a:t>問</a:t>
            </a:r>
            <a:r>
              <a:rPr lang="en-US" altLang="ja-JP" sz="2900" dirty="0">
                <a:latin typeface="Century" panose="02040604050505020304" pitchFamily="18" charset="0"/>
              </a:rPr>
              <a:t>21 Why did blindness in Africa shock Wilson?</a:t>
            </a:r>
          </a:p>
          <a:p>
            <a:pPr marL="360000" indent="-360000">
              <a:lnSpc>
                <a:spcPct val="100000"/>
              </a:lnSpc>
              <a:buNone/>
            </a:pPr>
            <a:r>
              <a:rPr lang="en-US" altLang="ja-JP" sz="2900" dirty="0">
                <a:latin typeface="Century" panose="02040604050505020304" pitchFamily="18" charset="0"/>
              </a:rPr>
              <a:t>① It was caused by drugs.</a:t>
            </a:r>
          </a:p>
          <a:p>
            <a:pPr marL="360000" indent="-360000">
              <a:lnSpc>
                <a:spcPct val="100000"/>
              </a:lnSpc>
              <a:buNone/>
            </a:pPr>
            <a:r>
              <a:rPr lang="en-US" altLang="ja-JP" sz="2900" dirty="0">
                <a:latin typeface="Century" panose="02040604050505020304" pitchFamily="18" charset="0"/>
              </a:rPr>
              <a:t>② Literacy might have been reduced.</a:t>
            </a:r>
          </a:p>
          <a:p>
            <a:pPr marL="360000" indent="-360000">
              <a:lnSpc>
                <a:spcPct val="100000"/>
              </a:lnSpc>
              <a:buNone/>
            </a:pPr>
            <a:r>
              <a:rPr lang="en-US" altLang="ja-JP" sz="2900" dirty="0">
                <a:latin typeface="Century" panose="02040604050505020304" pitchFamily="18" charset="0"/>
              </a:rPr>
              <a:t>③ Most cases were preventable.</a:t>
            </a:r>
          </a:p>
          <a:p>
            <a:pPr marL="360000" indent="-360000">
              <a:lnSpc>
                <a:spcPct val="100000"/>
              </a:lnSpc>
              <a:buNone/>
            </a:pPr>
            <a:r>
              <a:rPr lang="en-US" altLang="ja-JP" sz="2900" dirty="0">
                <a:latin typeface="Century" panose="02040604050505020304" pitchFamily="18" charset="0"/>
              </a:rPr>
              <a:t>④ There was no known cure.</a:t>
            </a:r>
          </a:p>
          <a:p>
            <a:pPr marL="360000" indent="-360000">
              <a:lnSpc>
                <a:spcPct val="100000"/>
              </a:lnSpc>
              <a:buNone/>
            </a:pPr>
            <a:r>
              <a:rPr lang="ja-JP" altLang="en-US" sz="2900" dirty="0">
                <a:latin typeface="Century" panose="02040604050505020304" pitchFamily="18" charset="0"/>
              </a:rPr>
              <a:t>問</a:t>
            </a:r>
            <a:r>
              <a:rPr lang="en-US" altLang="ja-JP" sz="2900" dirty="0">
                <a:latin typeface="Century" panose="02040604050505020304" pitchFamily="18" charset="0"/>
              </a:rPr>
              <a:t>22 Which of the following did Wilson’s organization do in Africa?</a:t>
            </a:r>
          </a:p>
          <a:p>
            <a:pPr marL="360000" indent="-360000">
              <a:lnSpc>
                <a:spcPct val="100000"/>
              </a:lnSpc>
              <a:buNone/>
            </a:pPr>
            <a:r>
              <a:rPr lang="en-US" altLang="ja-JP" sz="2900" dirty="0">
                <a:latin typeface="Century" panose="02040604050505020304" pitchFamily="18" charset="0"/>
              </a:rPr>
              <a:t>① It built hospitals for thousands of people.</a:t>
            </a:r>
          </a:p>
          <a:p>
            <a:pPr marL="360000" indent="-360000">
              <a:lnSpc>
                <a:spcPct val="100000"/>
              </a:lnSpc>
              <a:buNone/>
            </a:pPr>
            <a:r>
              <a:rPr lang="en-US" altLang="ja-JP" sz="2900" dirty="0">
                <a:latin typeface="Century" panose="02040604050505020304" pitchFamily="18" charset="0"/>
              </a:rPr>
              <a:t>② It carried out several million eye surgeries.</a:t>
            </a:r>
          </a:p>
          <a:p>
            <a:pPr marL="360000" indent="-360000">
              <a:lnSpc>
                <a:spcPct val="100000"/>
              </a:lnSpc>
              <a:buNone/>
            </a:pPr>
            <a:r>
              <a:rPr lang="en-US" altLang="ja-JP" sz="2900" dirty="0">
                <a:latin typeface="Century" panose="02040604050505020304" pitchFamily="18" charset="0"/>
              </a:rPr>
              <a:t>③ It discovered a new drug in 1960.</a:t>
            </a:r>
          </a:p>
          <a:p>
            <a:pPr marL="360000" indent="-360000">
              <a:lnSpc>
                <a:spcPct val="100000"/>
              </a:lnSpc>
              <a:buNone/>
            </a:pPr>
            <a:r>
              <a:rPr lang="en-US" altLang="ja-JP" sz="2900" dirty="0">
                <a:latin typeface="Century" panose="02040604050505020304" pitchFamily="18" charset="0"/>
              </a:rPr>
              <a:t>④ It reduced blindness by ten percent.</a:t>
            </a:r>
          </a:p>
        </p:txBody>
      </p:sp>
      <p:pic>
        <p:nvPicPr>
          <p:cNvPr id="2" name="2017A20-22">
            <a:hlinkClick r:id="" action="ppaction://media"/>
            <a:extLst>
              <a:ext uri="{FF2B5EF4-FFF2-40B4-BE49-F238E27FC236}">
                <a16:creationId xmlns:a16="http://schemas.microsoft.com/office/drawing/2014/main" id="{B04FBE91-770D-47BE-BFFB-A6114A36DD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8789" y="5939481"/>
            <a:ext cx="609600" cy="609600"/>
          </a:xfrm>
          <a:prstGeom prst="rect">
            <a:avLst/>
          </a:prstGeom>
        </p:spPr>
      </p:pic>
    </p:spTree>
    <p:extLst>
      <p:ext uri="{BB962C8B-B14F-4D97-AF65-F5344CB8AC3E}">
        <p14:creationId xmlns:p14="http://schemas.microsoft.com/office/powerpoint/2010/main" val="291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300" dirty="0">
                <a:latin typeface="Century" panose="02040604050505020304" pitchFamily="18" charset="0"/>
              </a:rPr>
              <a:t>問</a:t>
            </a:r>
            <a:r>
              <a:rPr lang="en-US" altLang="ja-JP" sz="2300" dirty="0">
                <a:latin typeface="Century" panose="02040604050505020304" pitchFamily="18" charset="0"/>
              </a:rPr>
              <a:t>20 </a:t>
            </a:r>
            <a:r>
              <a:rPr lang="ja-JP" altLang="en-US" sz="2300" dirty="0">
                <a:latin typeface="Century" panose="02040604050505020304" pitchFamily="18" charset="0"/>
              </a:rPr>
              <a:t>正解 ①  問</a:t>
            </a:r>
            <a:r>
              <a:rPr lang="en-US" altLang="ja-JP" sz="2300" dirty="0">
                <a:latin typeface="Century" panose="02040604050505020304" pitchFamily="18" charset="0"/>
              </a:rPr>
              <a:t>21 </a:t>
            </a:r>
            <a:r>
              <a:rPr lang="ja-JP" altLang="en-US" sz="2300" dirty="0">
                <a:latin typeface="Century" panose="02040604050505020304" pitchFamily="18" charset="0"/>
              </a:rPr>
              <a:t>正解 ③  問</a:t>
            </a:r>
            <a:r>
              <a:rPr lang="en-US" altLang="ja-JP" sz="2300" dirty="0">
                <a:latin typeface="Century" panose="02040604050505020304" pitchFamily="18" charset="0"/>
              </a:rPr>
              <a:t>22 </a:t>
            </a:r>
            <a:r>
              <a:rPr lang="ja-JP" altLang="en-US" sz="2300" dirty="0">
                <a:latin typeface="Century" panose="02040604050505020304" pitchFamily="18" charset="0"/>
              </a:rPr>
              <a:t>正解 ②</a:t>
            </a:r>
            <a:endParaRPr lang="en-US" altLang="ja-JP" sz="2300" dirty="0">
              <a:latin typeface="Century" panose="02040604050505020304" pitchFamily="18" charset="0"/>
            </a:endParaRPr>
          </a:p>
          <a:p>
            <a:pPr marL="0" indent="0" algn="just">
              <a:lnSpc>
                <a:spcPct val="110000"/>
              </a:lnSpc>
              <a:buNone/>
            </a:pPr>
            <a:r>
              <a:rPr lang="en-US" altLang="ja-JP" sz="2300" dirty="0">
                <a:latin typeface="Century" panose="02040604050505020304" pitchFamily="18" charset="0"/>
              </a:rPr>
              <a:t>John Wilson was an Englishman who worked to prevent blindness in the developing world. When he was 12 years old, he was blinded in both eyes during an experiment in science class. After that, he went to a school for the blind where he learned Braille, which is the writing system for people who can’t see. Then he studied law at Oxford University.</a:t>
            </a:r>
          </a:p>
          <a:p>
            <a:pPr marL="0" indent="0" algn="just">
              <a:lnSpc>
                <a:spcPct val="110000"/>
              </a:lnSpc>
              <a:buNone/>
            </a:pPr>
            <a:r>
              <a:rPr lang="en-US" altLang="ja-JP" sz="2300" dirty="0">
                <a:latin typeface="Century" panose="02040604050505020304" pitchFamily="18" charset="0"/>
              </a:rPr>
              <a:t>After Wilson graduated, he went to Africa. There, he was shocked to find widespread blindness not caused by accidents, as in his own case, but resulting from the lack of effective treatment for certain diseases. For decades, he led an organization to prevent such blindness in Africa through education, research, and health care. For example, a disease spread by insects blinded 10 % of the people in a part of Ghana, but in the 1950s, his organization distributed a drug that nearly eliminated the disease by 1960. In addition, it helped reduce the number of blind children by giving out vitamins and also by performing over three million eye operations. As a result, millions of people who were in danger of becoming blind have been treated, and blindness is less common there now.</a:t>
            </a:r>
          </a:p>
        </p:txBody>
      </p:sp>
      <p:pic>
        <p:nvPicPr>
          <p:cNvPr id="2" name="2017A20-22">
            <a:hlinkClick r:id="" action="ppaction://media"/>
            <a:extLst>
              <a:ext uri="{FF2B5EF4-FFF2-40B4-BE49-F238E27FC236}">
                <a16:creationId xmlns:a16="http://schemas.microsoft.com/office/drawing/2014/main" id="{8C387B89-5F9D-40CA-86C9-2F4C810BB4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52886" y="6046572"/>
            <a:ext cx="609600" cy="609600"/>
          </a:xfrm>
          <a:prstGeom prst="rect">
            <a:avLst/>
          </a:prstGeom>
        </p:spPr>
      </p:pic>
    </p:spTree>
    <p:extLst>
      <p:ext uri="{BB962C8B-B14F-4D97-AF65-F5344CB8AC3E}">
        <p14:creationId xmlns:p14="http://schemas.microsoft.com/office/powerpoint/2010/main" val="11278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Here’s the dormitory floor plan.</a:t>
            </a:r>
          </a:p>
          <a:p>
            <a:pPr marL="360000" indent="-360000">
              <a:lnSpc>
                <a:spcPct val="150000"/>
              </a:lnSpc>
              <a:buNone/>
            </a:pPr>
            <a:r>
              <a:rPr lang="en-US" altLang="ja-JP" sz="4000" dirty="0">
                <a:latin typeface="Century" panose="02040604050505020304" pitchFamily="18" charset="0"/>
              </a:rPr>
              <a:t>W: I’d like a room with a bathroom.</a:t>
            </a:r>
          </a:p>
          <a:p>
            <a:pPr marL="360000" indent="-360000">
              <a:lnSpc>
                <a:spcPct val="150000"/>
              </a:lnSpc>
              <a:buNone/>
            </a:pPr>
            <a:r>
              <a:rPr lang="en-US" altLang="ja-JP" sz="4000" dirty="0">
                <a:latin typeface="Century" panose="02040604050505020304" pitchFamily="18" charset="0"/>
              </a:rPr>
              <a:t>M: Then, how about this one? It’s for two students, though.</a:t>
            </a:r>
          </a:p>
          <a:p>
            <a:pPr marL="360000" indent="-360000">
              <a:lnSpc>
                <a:spcPct val="150000"/>
              </a:lnSpc>
              <a:buNone/>
            </a:pPr>
            <a:r>
              <a:rPr lang="en-US" altLang="ja-JP" sz="4000" dirty="0">
                <a:latin typeface="Century" panose="02040604050505020304" pitchFamily="18" charset="0"/>
              </a:rPr>
              <a:t>W: I don’t mind that. I’ll take it.</a:t>
            </a:r>
          </a:p>
        </p:txBody>
      </p:sp>
      <p:pic>
        <p:nvPicPr>
          <p:cNvPr id="2" name="2017A01">
            <a:hlinkClick r:id="" action="ppaction://media"/>
            <a:extLst>
              <a:ext uri="{FF2B5EF4-FFF2-40B4-BE49-F238E27FC236}">
                <a16:creationId xmlns:a16="http://schemas.microsoft.com/office/drawing/2014/main" id="{BBF82977-9A5D-4B8A-AEF3-4DB0678F89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19799"/>
            <a:ext cx="609600" cy="609600"/>
          </a:xfrm>
          <a:prstGeom prst="rect">
            <a:avLst/>
          </a:prstGeom>
        </p:spPr>
      </p:pic>
    </p:spTree>
    <p:extLst>
      <p:ext uri="{BB962C8B-B14F-4D97-AF65-F5344CB8AC3E}">
        <p14:creationId xmlns:p14="http://schemas.microsoft.com/office/powerpoint/2010/main" val="10251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lang="ja-JP" altLang="en-US" sz="2900" u="sng" dirty="0">
                <a:latin typeface="Century" panose="02040604050505020304" pitchFamily="18" charset="0"/>
              </a:rPr>
              <a:t>会話の場面</a:t>
            </a:r>
            <a:r>
              <a:rPr lang="ja-JP" altLang="en-US" sz="2900" dirty="0">
                <a:latin typeface="Century" panose="02040604050505020304" pitchFamily="18" charset="0"/>
              </a:rPr>
              <a:t> 英語の授業で</a:t>
            </a:r>
            <a:r>
              <a:rPr lang="en-US" altLang="ja-JP" sz="2900" dirty="0">
                <a:latin typeface="Century" panose="02040604050505020304" pitchFamily="18" charset="0"/>
              </a:rPr>
              <a:t>, </a:t>
            </a:r>
            <a:r>
              <a:rPr lang="en-US" altLang="ja-JP" sz="2900" dirty="0" err="1">
                <a:latin typeface="Century" panose="02040604050505020304" pitchFamily="18" charset="0"/>
              </a:rPr>
              <a:t>Eiji</a:t>
            </a:r>
            <a:r>
              <a:rPr lang="en-US" altLang="ja-JP" sz="2900" dirty="0">
                <a:latin typeface="Century" panose="02040604050505020304" pitchFamily="18" charset="0"/>
              </a:rPr>
              <a:t>, Tomomi, Asako</a:t>
            </a:r>
            <a:r>
              <a:rPr lang="ja-JP" altLang="en-US" sz="2900" dirty="0">
                <a:latin typeface="Century" panose="02040604050505020304" pitchFamily="18" charset="0"/>
              </a:rPr>
              <a:t>がアメリカへ持っていく手土産について話し合いをしています。</a:t>
            </a:r>
          </a:p>
          <a:p>
            <a:pPr marL="360000" indent="-360000" algn="just">
              <a:lnSpc>
                <a:spcPct val="100000"/>
              </a:lnSpc>
              <a:buNone/>
            </a:pPr>
            <a:r>
              <a:rPr lang="ja-JP" altLang="en-US" sz="2900" dirty="0">
                <a:latin typeface="Century" panose="02040604050505020304" pitchFamily="18" charset="0"/>
              </a:rPr>
              <a:t>問</a:t>
            </a:r>
            <a:r>
              <a:rPr lang="en-US" altLang="ja-JP" sz="2900" dirty="0">
                <a:latin typeface="Century" panose="02040604050505020304" pitchFamily="18" charset="0"/>
              </a:rPr>
              <a:t>23 Which of the following does Tomomi suggest buying?</a:t>
            </a:r>
          </a:p>
          <a:p>
            <a:pPr marL="0" indent="0" algn="just">
              <a:lnSpc>
                <a:spcPct val="100000"/>
              </a:lnSpc>
              <a:buNone/>
            </a:pPr>
            <a:r>
              <a:rPr lang="en-US" altLang="ja-JP" sz="2900" dirty="0">
                <a:latin typeface="Century" panose="02040604050505020304" pitchFamily="18" charset="0"/>
              </a:rPr>
              <a:t>① Expensive gifts</a:t>
            </a:r>
          </a:p>
          <a:p>
            <a:pPr marL="0" indent="0" algn="just">
              <a:lnSpc>
                <a:spcPct val="100000"/>
              </a:lnSpc>
              <a:buNone/>
            </a:pPr>
            <a:r>
              <a:rPr lang="en-US" altLang="ja-JP" sz="2900" dirty="0">
                <a:latin typeface="Century" panose="02040604050505020304" pitchFamily="18" charset="0"/>
              </a:rPr>
              <a:t>② Practical gifts</a:t>
            </a:r>
          </a:p>
          <a:p>
            <a:pPr marL="0" indent="0" algn="just">
              <a:lnSpc>
                <a:spcPct val="100000"/>
              </a:lnSpc>
              <a:buNone/>
            </a:pPr>
            <a:r>
              <a:rPr lang="en-US" altLang="ja-JP" sz="2900" dirty="0">
                <a:latin typeface="Century" panose="02040604050505020304" pitchFamily="18" charset="0"/>
              </a:rPr>
              <a:t>③ Seasonal gifts</a:t>
            </a:r>
          </a:p>
          <a:p>
            <a:pPr marL="0" indent="0" algn="just">
              <a:lnSpc>
                <a:spcPct val="100000"/>
              </a:lnSpc>
              <a:buNone/>
            </a:pPr>
            <a:r>
              <a:rPr lang="en-US" altLang="ja-JP" sz="2900" dirty="0">
                <a:latin typeface="Century" panose="02040604050505020304" pitchFamily="18" charset="0"/>
              </a:rPr>
              <a:t>④ Traditional gifts</a:t>
            </a:r>
          </a:p>
          <a:p>
            <a:pPr marL="360000" indent="-360000" algn="just">
              <a:lnSpc>
                <a:spcPct val="100000"/>
              </a:lnSpc>
              <a:buNone/>
            </a:pPr>
            <a:r>
              <a:rPr lang="ja-JP" altLang="en-US" sz="2900" dirty="0">
                <a:latin typeface="Century" panose="02040604050505020304" pitchFamily="18" charset="0"/>
              </a:rPr>
              <a:t>問</a:t>
            </a:r>
            <a:r>
              <a:rPr lang="en-US" altLang="ja-JP" sz="2900" dirty="0">
                <a:latin typeface="Century" panose="02040604050505020304" pitchFamily="18" charset="0"/>
              </a:rPr>
              <a:t>24 Which of the following does </a:t>
            </a:r>
            <a:r>
              <a:rPr lang="en-US" altLang="ja-JP" sz="2900" dirty="0" err="1">
                <a:latin typeface="Century" panose="02040604050505020304" pitchFamily="18" charset="0"/>
              </a:rPr>
              <a:t>Eiji</a:t>
            </a:r>
            <a:r>
              <a:rPr lang="en-US" altLang="ja-JP" sz="2900" dirty="0">
                <a:latin typeface="Century" panose="02040604050505020304" pitchFamily="18" charset="0"/>
              </a:rPr>
              <a:t> suggest buying?</a:t>
            </a:r>
          </a:p>
          <a:p>
            <a:pPr marL="0" indent="0" algn="just">
              <a:lnSpc>
                <a:spcPct val="100000"/>
              </a:lnSpc>
              <a:buNone/>
            </a:pPr>
            <a:r>
              <a:rPr lang="en-US" altLang="ja-JP" sz="2900" dirty="0">
                <a:latin typeface="Century" panose="02040604050505020304" pitchFamily="18" charset="0"/>
              </a:rPr>
              <a:t>① Japanese paintings</a:t>
            </a:r>
          </a:p>
          <a:p>
            <a:pPr marL="0" indent="0" algn="just">
              <a:lnSpc>
                <a:spcPct val="100000"/>
              </a:lnSpc>
              <a:buNone/>
            </a:pPr>
            <a:r>
              <a:rPr lang="en-US" altLang="ja-JP" sz="2900" dirty="0">
                <a:latin typeface="Century" panose="02040604050505020304" pitchFamily="18" charset="0"/>
              </a:rPr>
              <a:t>② Japanese pottery</a:t>
            </a:r>
          </a:p>
          <a:p>
            <a:pPr marL="0" indent="0" algn="just">
              <a:lnSpc>
                <a:spcPct val="100000"/>
              </a:lnSpc>
              <a:buNone/>
            </a:pPr>
            <a:r>
              <a:rPr lang="en-US" altLang="ja-JP" sz="2900" dirty="0">
                <a:latin typeface="Century" panose="02040604050505020304" pitchFamily="18" charset="0"/>
              </a:rPr>
              <a:t>③ Japanese stationery</a:t>
            </a:r>
          </a:p>
          <a:p>
            <a:pPr marL="0" indent="0" algn="just">
              <a:lnSpc>
                <a:spcPct val="100000"/>
              </a:lnSpc>
              <a:buNone/>
            </a:pPr>
            <a:r>
              <a:rPr lang="en-US" altLang="ja-JP" sz="2900" dirty="0">
                <a:latin typeface="Century" panose="02040604050505020304" pitchFamily="18" charset="0"/>
              </a:rPr>
              <a:t>④ Japanese sweets</a:t>
            </a:r>
          </a:p>
          <a:p>
            <a:pPr marL="360000" indent="-360000" algn="just">
              <a:lnSpc>
                <a:spcPct val="100000"/>
              </a:lnSpc>
              <a:buNone/>
            </a:pPr>
            <a:r>
              <a:rPr lang="ja-JP" altLang="en-US" sz="2900" dirty="0">
                <a:latin typeface="Century" panose="02040604050505020304" pitchFamily="18" charset="0"/>
              </a:rPr>
              <a:t>問</a:t>
            </a:r>
            <a:r>
              <a:rPr lang="en-US" altLang="ja-JP" sz="2900" dirty="0">
                <a:latin typeface="Century" panose="02040604050505020304" pitchFamily="18" charset="0"/>
              </a:rPr>
              <a:t>25 What gifts do they decide on?</a:t>
            </a:r>
          </a:p>
          <a:p>
            <a:pPr marL="360000" indent="-360000" algn="just">
              <a:lnSpc>
                <a:spcPct val="100000"/>
              </a:lnSpc>
              <a:buNone/>
            </a:pPr>
            <a:r>
              <a:rPr lang="en-US" altLang="ja-JP" sz="2900" dirty="0">
                <a:latin typeface="Century" panose="02040604050505020304" pitchFamily="18" charset="0"/>
              </a:rPr>
              <a:t>① Kimonos, chopsticks, and fans</a:t>
            </a:r>
          </a:p>
          <a:p>
            <a:pPr marL="360000" indent="-360000" algn="just">
              <a:lnSpc>
                <a:spcPct val="100000"/>
              </a:lnSpc>
              <a:buNone/>
            </a:pPr>
            <a:r>
              <a:rPr lang="en-US" altLang="ja-JP" sz="2900" dirty="0">
                <a:latin typeface="Century" panose="02040604050505020304" pitchFamily="18" charset="0"/>
              </a:rPr>
              <a:t>② Pencils, notebooks, and comic books</a:t>
            </a:r>
          </a:p>
          <a:p>
            <a:pPr marL="360000" indent="-360000" algn="just">
              <a:lnSpc>
                <a:spcPct val="100000"/>
              </a:lnSpc>
              <a:buNone/>
            </a:pPr>
            <a:r>
              <a:rPr lang="en-US" altLang="ja-JP" sz="2900" dirty="0">
                <a:latin typeface="Century" panose="02040604050505020304" pitchFamily="18" charset="0"/>
              </a:rPr>
              <a:t>③ Pens, erasers, and folders</a:t>
            </a:r>
          </a:p>
          <a:p>
            <a:pPr marL="360000" indent="-360000" algn="just">
              <a:lnSpc>
                <a:spcPct val="100000"/>
              </a:lnSpc>
              <a:buNone/>
            </a:pPr>
            <a:r>
              <a:rPr lang="en-US" altLang="ja-JP" sz="2900" dirty="0">
                <a:latin typeface="Century" panose="02040604050505020304" pitchFamily="18" charset="0"/>
              </a:rPr>
              <a:t>④ Staplers, bowls, and picture books</a:t>
            </a:r>
          </a:p>
        </p:txBody>
      </p:sp>
      <p:pic>
        <p:nvPicPr>
          <p:cNvPr id="2" name="2017A23-25">
            <a:hlinkClick r:id="" action="ppaction://media"/>
            <a:extLst>
              <a:ext uri="{FF2B5EF4-FFF2-40B4-BE49-F238E27FC236}">
                <a16:creationId xmlns:a16="http://schemas.microsoft.com/office/drawing/2014/main" id="{04639E4F-B399-4B52-B78B-FF7B26FA16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47503" y="6046572"/>
            <a:ext cx="609600" cy="609600"/>
          </a:xfrm>
          <a:prstGeom prst="rect">
            <a:avLst/>
          </a:prstGeom>
        </p:spPr>
      </p:pic>
    </p:spTree>
    <p:extLst>
      <p:ext uri="{BB962C8B-B14F-4D97-AF65-F5344CB8AC3E}">
        <p14:creationId xmlns:p14="http://schemas.microsoft.com/office/powerpoint/2010/main" val="16769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5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300"/>
              </a:spcBef>
              <a:buNone/>
            </a:pPr>
            <a:r>
              <a:rPr lang="ja-JP" altLang="en-US" sz="1900" dirty="0">
                <a:latin typeface="Century" panose="02040604050505020304" pitchFamily="18" charset="0"/>
              </a:rPr>
              <a:t>問</a:t>
            </a:r>
            <a:r>
              <a:rPr lang="en-US" altLang="ja-JP" sz="1900" dirty="0">
                <a:latin typeface="Century" panose="02040604050505020304" pitchFamily="18" charset="0"/>
              </a:rPr>
              <a:t>23 </a:t>
            </a:r>
            <a:r>
              <a:rPr lang="ja-JP" altLang="en-US" sz="1900" dirty="0">
                <a:latin typeface="Century" panose="02040604050505020304" pitchFamily="18" charset="0"/>
              </a:rPr>
              <a:t>正解 ②  問</a:t>
            </a:r>
            <a:r>
              <a:rPr lang="en-US" altLang="ja-JP" sz="1900" dirty="0">
                <a:latin typeface="Century" panose="02040604050505020304" pitchFamily="18" charset="0"/>
              </a:rPr>
              <a:t>24 </a:t>
            </a:r>
            <a:r>
              <a:rPr lang="ja-JP" altLang="en-US" sz="1900" dirty="0">
                <a:latin typeface="Century" panose="02040604050505020304" pitchFamily="18" charset="0"/>
              </a:rPr>
              <a:t>正解 ②  問</a:t>
            </a:r>
            <a:r>
              <a:rPr lang="en-US" altLang="ja-JP" sz="1900" dirty="0">
                <a:latin typeface="Century" panose="02040604050505020304" pitchFamily="18" charset="0"/>
              </a:rPr>
              <a:t>25 </a:t>
            </a:r>
            <a:r>
              <a:rPr lang="ja-JP" altLang="en-US" sz="1900" dirty="0">
                <a:latin typeface="Century" panose="02040604050505020304" pitchFamily="18" charset="0"/>
              </a:rPr>
              <a:t>正解 ③</a:t>
            </a:r>
            <a:endParaRPr lang="en-US" altLang="ja-JP" sz="1900" dirty="0">
              <a:latin typeface="Century" panose="02040604050505020304" pitchFamily="18" charset="0"/>
            </a:endParaRPr>
          </a:p>
          <a:p>
            <a:pPr marL="360000" indent="-360000" algn="just">
              <a:lnSpc>
                <a:spcPct val="100000"/>
              </a:lnSpc>
              <a:spcBef>
                <a:spcPts val="300"/>
              </a:spcBef>
              <a:buNone/>
            </a:pPr>
            <a:r>
              <a:rPr lang="en-US" altLang="ja-JP" sz="1900" dirty="0" err="1">
                <a:latin typeface="Century" panose="02040604050505020304" pitchFamily="18" charset="0"/>
              </a:rPr>
              <a:t>Eiji</a:t>
            </a:r>
            <a:r>
              <a:rPr lang="en-US" altLang="ja-JP" sz="1900" dirty="0">
                <a:latin typeface="Century" panose="02040604050505020304" pitchFamily="18" charset="0"/>
              </a:rPr>
              <a:t>: OK. The teacher asked us to discuss gifts to take to our sister school in the US. What kind of gifts do you think we should take, </a:t>
            </a:r>
            <a:r>
              <a:rPr lang="en-US" altLang="ja-JP" sz="1900" dirty="0" err="1">
                <a:latin typeface="Century" panose="02040604050505020304" pitchFamily="18" charset="0"/>
              </a:rPr>
              <a:t>Tomomi?Tomomi</a:t>
            </a:r>
            <a:r>
              <a:rPr lang="en-US" altLang="ja-JP" sz="1900" dirty="0">
                <a:latin typeface="Century" panose="02040604050505020304" pitchFamily="18" charset="0"/>
              </a:rPr>
              <a:t>: Hmm, what about stationery? I’ve heard that lots of Americans really like Japanese stationery because there are a lot of cool and useful items. Some have cute cartoon characters on them. Even functional and practical things like pens, staplers, and notebooks have cool designs that might not be available in the US. Yeah, I think stuff like that would be good because it’s small, light, and easy to carry.</a:t>
            </a:r>
          </a:p>
          <a:p>
            <a:pPr marL="360000" indent="-360000" algn="just">
              <a:lnSpc>
                <a:spcPct val="100000"/>
              </a:lnSpc>
              <a:spcBef>
                <a:spcPts val="300"/>
              </a:spcBef>
              <a:buNone/>
            </a:pPr>
            <a:r>
              <a:rPr lang="en-US" altLang="ja-JP" sz="1900" dirty="0" err="1">
                <a:latin typeface="Century" panose="02040604050505020304" pitchFamily="18" charset="0"/>
              </a:rPr>
              <a:t>Eiji</a:t>
            </a:r>
            <a:r>
              <a:rPr lang="en-US" altLang="ja-JP" sz="1900" dirty="0">
                <a:latin typeface="Century" panose="02040604050505020304" pitchFamily="18" charset="0"/>
              </a:rPr>
              <a:t>: That’s a good idea, Tomomi, but don’t you think something more traditional would be better―like a kimono? Well, maybe not a kimono because that would be too expensive. But what about chopsticks or fans? Oh, I know. How about ceramic bowls, vases, and those kinds of things? I’ve seen them for sale in tourist areas, and they seem really popular. Some have pictures of carp, cherry blossoms, or maple leaves on them. Yeah, I think we should take something like that. What do you think, Asako?</a:t>
            </a:r>
          </a:p>
          <a:p>
            <a:pPr marL="360000" indent="-360000" algn="just">
              <a:lnSpc>
                <a:spcPct val="100000"/>
              </a:lnSpc>
              <a:spcBef>
                <a:spcPts val="300"/>
              </a:spcBef>
              <a:buNone/>
            </a:pPr>
            <a:r>
              <a:rPr lang="en-US" altLang="ja-JP" sz="1900" dirty="0">
                <a:latin typeface="Century" panose="02040604050505020304" pitchFamily="18" charset="0"/>
              </a:rPr>
              <a:t>Asako: Me? Well, I agree that our presents should reflect Japanese culture. But that kind of traditional stuff you mentioned might be better for older people. I’ve heard that some American teenagers these days are crazy about Japanese pop culture, especially anime and manga. I like Tomomi’s idea of taking pens, but how about adding some folders with popular manga or anime characters on them and some cute erasers? Pottery would be too heavy, but stationery is easy to pack and carry. I’m sure everyone would love it. Oh, maybe not the teachers, though. Let’s just get them nice stationery items with traditional designs.</a:t>
            </a:r>
          </a:p>
          <a:p>
            <a:pPr marL="360000" indent="-360000" algn="just">
              <a:lnSpc>
                <a:spcPct val="100000"/>
              </a:lnSpc>
              <a:spcBef>
                <a:spcPts val="300"/>
              </a:spcBef>
              <a:buNone/>
            </a:pPr>
            <a:r>
              <a:rPr lang="en-US" altLang="ja-JP" sz="1900" dirty="0" err="1">
                <a:latin typeface="Century" panose="02040604050505020304" pitchFamily="18" charset="0"/>
              </a:rPr>
              <a:t>Eiji</a:t>
            </a:r>
            <a:r>
              <a:rPr lang="en-US" altLang="ja-JP" sz="1900" dirty="0">
                <a:latin typeface="Century" panose="02040604050505020304" pitchFamily="18" charset="0"/>
              </a:rPr>
              <a:t>: Brilliant! Those are really good points, Asako.</a:t>
            </a:r>
          </a:p>
          <a:p>
            <a:pPr marL="360000" indent="-360000" algn="just">
              <a:lnSpc>
                <a:spcPct val="100000"/>
              </a:lnSpc>
              <a:spcBef>
                <a:spcPts val="300"/>
              </a:spcBef>
              <a:buNone/>
            </a:pPr>
            <a:r>
              <a:rPr lang="en-US" altLang="ja-JP" sz="1900" dirty="0">
                <a:latin typeface="Century" panose="02040604050505020304" pitchFamily="18" charset="0"/>
              </a:rPr>
              <a:t>Tomomi: OK. It’s settled then. Let’s go with those ideas!</a:t>
            </a:r>
          </a:p>
        </p:txBody>
      </p:sp>
      <p:pic>
        <p:nvPicPr>
          <p:cNvPr id="2" name="2017A23-25">
            <a:hlinkClick r:id="" action="ppaction://media"/>
            <a:extLst>
              <a:ext uri="{FF2B5EF4-FFF2-40B4-BE49-F238E27FC236}">
                <a16:creationId xmlns:a16="http://schemas.microsoft.com/office/drawing/2014/main" id="{8353E57A-EC7A-4E1E-89D3-8A6B769271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19800"/>
            <a:ext cx="609600" cy="609600"/>
          </a:xfrm>
          <a:prstGeom prst="rect">
            <a:avLst/>
          </a:prstGeom>
        </p:spPr>
      </p:pic>
    </p:spTree>
    <p:extLst>
      <p:ext uri="{BB962C8B-B14F-4D97-AF65-F5344CB8AC3E}">
        <p14:creationId xmlns:p14="http://schemas.microsoft.com/office/powerpoint/2010/main" val="27180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5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How much did the boy spend on transportation?</a:t>
            </a:r>
          </a:p>
          <a:p>
            <a:pPr marL="360000" indent="-3600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a:t>
            </a:r>
            <a:r>
              <a:rPr lang="en-US" altLang="ja-JP" sz="4000" dirty="0">
                <a:latin typeface="Century" panose="02040604050505020304" pitchFamily="18" charset="0"/>
              </a:rPr>
              <a:t>5</a:t>
            </a:r>
          </a:p>
          <a:p>
            <a:pPr marL="360000" indent="-360000">
              <a:lnSpc>
                <a:spcPct val="15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a:t>
            </a:r>
            <a:r>
              <a:rPr lang="en-US" altLang="ja-JP" sz="4000" dirty="0">
                <a:latin typeface="Century" panose="02040604050505020304" pitchFamily="18" charset="0"/>
              </a:rPr>
              <a:t>10</a:t>
            </a:r>
          </a:p>
          <a:p>
            <a:pPr marL="360000" indent="-360000">
              <a:lnSpc>
                <a:spcPct val="15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a:t>
            </a:r>
            <a:r>
              <a:rPr lang="en-US" altLang="ja-JP" sz="4000" dirty="0">
                <a:latin typeface="Century" panose="02040604050505020304" pitchFamily="18" charset="0"/>
              </a:rPr>
              <a:t>15</a:t>
            </a:r>
          </a:p>
          <a:p>
            <a:pPr marL="360000" indent="-360000">
              <a:lnSpc>
                <a:spcPct val="15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a:t>
            </a:r>
            <a:r>
              <a:rPr lang="en-US" altLang="ja-JP" sz="4000" dirty="0">
                <a:latin typeface="Century" panose="02040604050505020304" pitchFamily="18" charset="0"/>
              </a:rPr>
              <a:t>25</a:t>
            </a:r>
          </a:p>
        </p:txBody>
      </p:sp>
      <p:pic>
        <p:nvPicPr>
          <p:cNvPr id="2" name="2017A02">
            <a:hlinkClick r:id="" action="ppaction://media"/>
            <a:extLst>
              <a:ext uri="{FF2B5EF4-FFF2-40B4-BE49-F238E27FC236}">
                <a16:creationId xmlns:a16="http://schemas.microsoft.com/office/drawing/2014/main" id="{19CFFE30-57C5-4F31-BDBE-2B6E6DCE01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58015"/>
            <a:ext cx="609600" cy="609600"/>
          </a:xfrm>
          <a:prstGeom prst="rect">
            <a:avLst/>
          </a:prstGeom>
        </p:spPr>
      </p:pic>
    </p:spTree>
    <p:extLst>
      <p:ext uri="{BB962C8B-B14F-4D97-AF65-F5344CB8AC3E}">
        <p14:creationId xmlns:p14="http://schemas.microsoft.com/office/powerpoint/2010/main" val="4317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What did you do with your $50, Bobby?</a:t>
            </a:r>
          </a:p>
          <a:p>
            <a:pPr marL="360000" indent="-360000">
              <a:lnSpc>
                <a:spcPct val="150000"/>
              </a:lnSpc>
              <a:buNone/>
            </a:pPr>
            <a:r>
              <a:rPr lang="en-US" altLang="ja-JP" sz="4000" dirty="0">
                <a:latin typeface="Century" panose="02040604050505020304" pitchFamily="18" charset="0"/>
              </a:rPr>
              <a:t>M: Well, Mom, I bought shoes for 35 and spent 10 on Sally’s present.</a:t>
            </a:r>
          </a:p>
          <a:p>
            <a:pPr marL="360000" indent="-360000">
              <a:lnSpc>
                <a:spcPct val="150000"/>
              </a:lnSpc>
              <a:buNone/>
            </a:pPr>
            <a:r>
              <a:rPr lang="en-US" altLang="ja-JP" sz="4000" dirty="0">
                <a:latin typeface="Century" panose="02040604050505020304" pitchFamily="18" charset="0"/>
              </a:rPr>
              <a:t>W: And the rest?</a:t>
            </a:r>
          </a:p>
          <a:p>
            <a:pPr marL="360000" indent="-360000">
              <a:lnSpc>
                <a:spcPct val="150000"/>
              </a:lnSpc>
              <a:buNone/>
            </a:pPr>
            <a:r>
              <a:rPr lang="en-US" altLang="ja-JP" sz="4000" dirty="0">
                <a:latin typeface="Century" panose="02040604050505020304" pitchFamily="18" charset="0"/>
              </a:rPr>
              <a:t>M: I used it for bus fare.</a:t>
            </a:r>
          </a:p>
        </p:txBody>
      </p:sp>
      <p:pic>
        <p:nvPicPr>
          <p:cNvPr id="2" name="2017A02">
            <a:hlinkClick r:id="" action="ppaction://media"/>
            <a:extLst>
              <a:ext uri="{FF2B5EF4-FFF2-40B4-BE49-F238E27FC236}">
                <a16:creationId xmlns:a16="http://schemas.microsoft.com/office/drawing/2014/main" id="{E96C155A-DFB4-42E1-9A6D-1139294731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0529" y="5988907"/>
            <a:ext cx="609600" cy="609600"/>
          </a:xfrm>
          <a:prstGeom prst="rect">
            <a:avLst/>
          </a:prstGeom>
        </p:spPr>
      </p:pic>
    </p:spTree>
    <p:extLst>
      <p:ext uri="{BB962C8B-B14F-4D97-AF65-F5344CB8AC3E}">
        <p14:creationId xmlns:p14="http://schemas.microsoft.com/office/powerpoint/2010/main" val="1639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What will the man do today?</a:t>
            </a:r>
          </a:p>
          <a:p>
            <a:pPr marL="360000" indent="-360000">
              <a:lnSpc>
                <a:spcPct val="150000"/>
              </a:lnSpc>
              <a:buNone/>
            </a:pPr>
            <a:r>
              <a:rPr lang="en-US" altLang="ja-JP" sz="4000" dirty="0">
                <a:latin typeface="Century" panose="02040604050505020304" pitchFamily="18" charset="0"/>
              </a:rPr>
              <a:t>① Go to Jim’s house.</a:t>
            </a:r>
          </a:p>
          <a:p>
            <a:pPr marL="360000" indent="-360000">
              <a:lnSpc>
                <a:spcPct val="150000"/>
              </a:lnSpc>
              <a:buNone/>
            </a:pPr>
            <a:r>
              <a:rPr lang="en-US" altLang="ja-JP" sz="4000" dirty="0">
                <a:latin typeface="Century" panose="02040604050505020304" pitchFamily="18" charset="0"/>
              </a:rPr>
              <a:t>② Go to the doctor.</a:t>
            </a:r>
          </a:p>
          <a:p>
            <a:pPr marL="360000" indent="-360000">
              <a:lnSpc>
                <a:spcPct val="150000"/>
              </a:lnSpc>
              <a:buNone/>
            </a:pPr>
            <a:r>
              <a:rPr lang="en-US" altLang="ja-JP" sz="4000" dirty="0">
                <a:latin typeface="Century" panose="02040604050505020304" pitchFamily="18" charset="0"/>
              </a:rPr>
              <a:t>③ Go to the mountains.</a:t>
            </a:r>
          </a:p>
          <a:p>
            <a:pPr marL="360000" indent="-360000">
              <a:lnSpc>
                <a:spcPct val="150000"/>
              </a:lnSpc>
              <a:buNone/>
            </a:pPr>
            <a:r>
              <a:rPr lang="en-US" altLang="ja-JP" sz="4000" dirty="0">
                <a:latin typeface="Century" panose="02040604050505020304" pitchFamily="18" charset="0"/>
              </a:rPr>
              <a:t>④ Go to work.</a:t>
            </a:r>
          </a:p>
        </p:txBody>
      </p:sp>
      <p:pic>
        <p:nvPicPr>
          <p:cNvPr id="2" name="2017A03">
            <a:hlinkClick r:id="" action="ppaction://media"/>
            <a:extLst>
              <a:ext uri="{FF2B5EF4-FFF2-40B4-BE49-F238E27FC236}">
                <a16:creationId xmlns:a16="http://schemas.microsoft.com/office/drawing/2014/main" id="{FF7DC1F7-C4EB-4575-AD56-3CE9CB0804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879757"/>
            <a:ext cx="609600" cy="609600"/>
          </a:xfrm>
          <a:prstGeom prst="rect">
            <a:avLst/>
          </a:prstGeom>
        </p:spPr>
      </p:pic>
    </p:spTree>
    <p:extLst>
      <p:ext uri="{BB962C8B-B14F-4D97-AF65-F5344CB8AC3E}">
        <p14:creationId xmlns:p14="http://schemas.microsoft.com/office/powerpoint/2010/main" val="3917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It’s too hot to stay home. Let’s go to the mountains.</a:t>
            </a:r>
          </a:p>
          <a:p>
            <a:pPr marL="360000" indent="-360000">
              <a:lnSpc>
                <a:spcPct val="150000"/>
              </a:lnSpc>
              <a:buNone/>
            </a:pPr>
            <a:r>
              <a:rPr lang="en-US" altLang="ja-JP" sz="4000" dirty="0">
                <a:latin typeface="Century" panose="02040604050505020304" pitchFamily="18" charset="0"/>
              </a:rPr>
              <a:t>M: Sounds great, but Jim’s called in sick.</a:t>
            </a:r>
          </a:p>
          <a:p>
            <a:pPr marL="360000" indent="-360000">
              <a:lnSpc>
                <a:spcPct val="150000"/>
              </a:lnSpc>
              <a:buNone/>
            </a:pPr>
            <a:r>
              <a:rPr lang="en-US" altLang="ja-JP" sz="4000" dirty="0">
                <a:latin typeface="Century" panose="02040604050505020304" pitchFamily="18" charset="0"/>
              </a:rPr>
              <a:t>W: So?</a:t>
            </a:r>
          </a:p>
          <a:p>
            <a:pPr marL="360000" indent="-360000">
              <a:lnSpc>
                <a:spcPct val="150000"/>
              </a:lnSpc>
              <a:buNone/>
            </a:pPr>
            <a:r>
              <a:rPr lang="en-US" altLang="ja-JP" sz="4000" dirty="0">
                <a:latin typeface="Century" panose="02040604050505020304" pitchFamily="18" charset="0"/>
              </a:rPr>
              <a:t>M: I’ve got to go to the office and fill in for him.</a:t>
            </a:r>
          </a:p>
        </p:txBody>
      </p:sp>
      <p:pic>
        <p:nvPicPr>
          <p:cNvPr id="2" name="2017A03">
            <a:hlinkClick r:id="" action="ppaction://media"/>
            <a:extLst>
              <a:ext uri="{FF2B5EF4-FFF2-40B4-BE49-F238E27FC236}">
                <a16:creationId xmlns:a16="http://schemas.microsoft.com/office/drawing/2014/main" id="{C2491163-0143-455A-9A12-CB4170A9E3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1491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What is the one thing the woman did NOT like about the movie?</a:t>
            </a:r>
          </a:p>
          <a:p>
            <a:pPr marL="360000" indent="-360000">
              <a:lnSpc>
                <a:spcPct val="150000"/>
              </a:lnSpc>
              <a:buNone/>
            </a:pPr>
            <a:r>
              <a:rPr lang="en-US" altLang="ja-JP" sz="4000" dirty="0">
                <a:latin typeface="Century" panose="02040604050505020304" pitchFamily="18" charset="0"/>
              </a:rPr>
              <a:t>① The length</a:t>
            </a:r>
          </a:p>
          <a:p>
            <a:pPr marL="360000" indent="-360000">
              <a:lnSpc>
                <a:spcPct val="150000"/>
              </a:lnSpc>
              <a:buNone/>
            </a:pPr>
            <a:r>
              <a:rPr lang="en-US" altLang="ja-JP" sz="4000" dirty="0">
                <a:latin typeface="Century" panose="02040604050505020304" pitchFamily="18" charset="0"/>
              </a:rPr>
              <a:t>② The performances</a:t>
            </a:r>
          </a:p>
          <a:p>
            <a:pPr marL="360000" indent="-360000">
              <a:lnSpc>
                <a:spcPct val="150000"/>
              </a:lnSpc>
              <a:buNone/>
            </a:pPr>
            <a:r>
              <a:rPr lang="en-US" altLang="ja-JP" sz="4000" dirty="0">
                <a:latin typeface="Century" panose="02040604050505020304" pitchFamily="18" charset="0"/>
              </a:rPr>
              <a:t>③ The special effects</a:t>
            </a:r>
          </a:p>
          <a:p>
            <a:pPr marL="360000" indent="-360000">
              <a:lnSpc>
                <a:spcPct val="150000"/>
              </a:lnSpc>
              <a:buNone/>
            </a:pPr>
            <a:r>
              <a:rPr lang="en-US" altLang="ja-JP" sz="4000" dirty="0">
                <a:latin typeface="Century" panose="02040604050505020304" pitchFamily="18" charset="0"/>
              </a:rPr>
              <a:t>④ The story</a:t>
            </a:r>
          </a:p>
        </p:txBody>
      </p:sp>
      <p:pic>
        <p:nvPicPr>
          <p:cNvPr id="2" name="2017A04">
            <a:hlinkClick r:id="" action="ppaction://media"/>
            <a:extLst>
              <a:ext uri="{FF2B5EF4-FFF2-40B4-BE49-F238E27FC236}">
                <a16:creationId xmlns:a16="http://schemas.microsoft.com/office/drawing/2014/main" id="{DAAA0BA9-5E68-4EFD-9A61-6A6C0A021E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14849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1234</TotalTime>
  <Words>2530</Words>
  <Application>Microsoft Office PowerPoint</Application>
  <PresentationFormat>ワイド画面</PresentationFormat>
  <Paragraphs>225</Paragraphs>
  <Slides>41</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游ゴシック</vt:lpstr>
      <vt:lpstr>游ゴシック Light</vt:lpstr>
      <vt:lpstr>Arial</vt:lpstr>
      <vt:lpstr>Century</vt:lpstr>
      <vt:lpstr>Office テーマ</vt:lpstr>
      <vt:lpstr>センター2017本試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センター2017本試 リスニング</dc:title>
  <dc:creator>mmsankosho.com</dc:creator>
  <cp:lastModifiedBy>user</cp:lastModifiedBy>
  <cp:revision>301</cp:revision>
  <dcterms:created xsi:type="dcterms:W3CDTF">2020-04-16T08:36:58Z</dcterms:created>
  <dcterms:modified xsi:type="dcterms:W3CDTF">2020-04-21T12:30:22Z</dcterms:modified>
</cp:coreProperties>
</file>