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8" d="100"/>
          <a:sy n="78" d="100"/>
        </p:scale>
        <p:origin x="25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338D1-027C-4D2E-9D2F-88F44D4537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CE1EDCE-7FB2-4DA0-BE45-D6314FEB3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43B2D85-0871-415D-9ADD-639BC3CEF849}"/>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5984DB92-9488-4CEB-A3DF-387C99ACE2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5D49F2-1934-4DDB-B13E-55E35BC3F4C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7626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A98BEA-9B0D-4E2A-89E3-0EDD297D0B6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2571DD-4870-4F97-8BA0-A296676B84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C66961-491E-4180-9921-A5AFE5674FDC}"/>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EA20DDCB-6FD8-406A-8669-5228A9976B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D1D509-297A-474B-A548-78810D3CD87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837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CA718D9-0CD2-47B8-ABE4-1418FA6227C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EBD746-6ACD-446F-B551-A593A577730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2A1C55-B477-4355-A5D6-60677C19E85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4A6C11CE-C9A0-411E-B63D-4092DA42E5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3E1955-8171-4558-8DDB-5DCC49919EF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4299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5500F4-DBEB-4815-B57E-555E17CA6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BED2CD-7A7D-491D-BD50-5253112AEC3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D3301-D09F-427C-8C30-E204C881EAC4}"/>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3D153699-6263-4F11-94E7-10BD0922DD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34103A-DBDF-4B65-B9EC-0791225E494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22723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834E6-F0A2-47ED-9B30-452D474F736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BD06E7-BE58-493F-AB26-2A0F73B5EE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2235A15-1C58-4BFB-97AD-790B58269EB7}"/>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FC3935E4-2426-4770-B891-BE0155393C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52A52E-0B2B-48AD-ACF2-613ACDE1BC2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20256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C0B0B-03C7-4B30-AA57-C7C3E5E10D4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B2A62C-3355-475E-AC9C-0747A41848A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A3869-1474-4386-8896-295AA1C89A0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0186C0B-E47F-4B6A-8D84-56CA53637736}"/>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A6B7F8E1-2FF0-420B-988B-A9388FAA4F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ECA6B3-DA70-4504-A91E-28A23C0BBD9F}"/>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179965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0415B-1D4F-4E60-9DD3-0E68287B512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8FACEC-F187-49FF-9B82-CA7B1B52A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C49882-04B0-4A8D-BE18-8D71499EBC2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2EDCAFA-794A-42BB-95C9-CA88DD0A6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5F0ED0-1D24-4A51-A611-E1A9E0D971D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0CAEF7-92B2-4A5B-9AD4-72BE29AD2325}"/>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8" name="フッター プレースホルダー 7">
            <a:extLst>
              <a:ext uri="{FF2B5EF4-FFF2-40B4-BE49-F238E27FC236}">
                <a16:creationId xmlns:a16="http://schemas.microsoft.com/office/drawing/2014/main" id="{E5375D4E-CA81-401C-94DE-57A76DCCBAF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E8DDDE-CDF5-44ED-833F-80C2B061A99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34995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87F009-5429-4C40-8EEE-8C3CF882F6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833E93-80FE-4FDA-83E9-4E070772832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4" name="フッター プレースホルダー 3">
            <a:extLst>
              <a:ext uri="{FF2B5EF4-FFF2-40B4-BE49-F238E27FC236}">
                <a16:creationId xmlns:a16="http://schemas.microsoft.com/office/drawing/2014/main" id="{02764BC7-C900-41B0-A4A5-C273E27D3A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2D17B54-D8CD-4945-A035-50C3506305A1}"/>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89819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E26574-D3CC-475A-AAFE-C25F6C223C2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3" name="フッター プレースホルダー 2">
            <a:extLst>
              <a:ext uri="{FF2B5EF4-FFF2-40B4-BE49-F238E27FC236}">
                <a16:creationId xmlns:a16="http://schemas.microsoft.com/office/drawing/2014/main" id="{EB328736-4FEB-4A67-95AE-C751740594A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F509D25-28ED-4ADB-AB1F-DD43D2F7304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67267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01087-3E0F-487B-9D0F-BE0992B4A1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F4057C-7FCD-4ABF-B690-8D676F3EE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31F001-8228-4588-815A-8F79B1C16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9590EE-8F9D-46B4-8AFA-D4CF4044A3F7}"/>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68427CE2-7E1E-48B1-826A-C3935B2426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9CA1B4-5FC6-4851-A54E-9E24D592FBC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9856650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3EA8F5-E503-47A9-98CB-D43B2CD4BB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362EBB2-D37F-4B00-9BD5-BDC1D31FD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332EEDD-E795-4C75-A152-D804C1987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5EA3D17-01F5-4C18-ACAF-8C2F8B544259}"/>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A66E4776-3A93-4425-8C95-A7770CDFE8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AE0A96-E9BB-4942-B275-439F311E8CF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72731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1E502EF-0832-4C58-B18C-2165722F0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D1C1FB-2B1F-45A3-AE3D-895DD69B9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6FBB0B-37F4-4B57-877F-EF18F2A9C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5FC83892-915E-43A5-A0B0-884CA4D39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455831D-8279-444D-956E-70A70481A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21653533"/>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2.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9CD03-BBE2-49BF-8B0E-701A00698A48}"/>
              </a:ext>
            </a:extLst>
          </p:cNvPr>
          <p:cNvSpPr>
            <a:spLocks noGrp="1"/>
          </p:cNvSpPr>
          <p:nvPr>
            <p:ph type="ctrTitle"/>
          </p:nvPr>
        </p:nvSpPr>
        <p:spPr>
          <a:xfrm>
            <a:off x="1524000" y="2235200"/>
            <a:ext cx="9144000" cy="2387600"/>
          </a:xfrm>
        </p:spPr>
        <p:txBody>
          <a:bodyPr/>
          <a:lstStyle/>
          <a:p>
            <a:r>
              <a:rPr kumimoji="1" lang="ja-JP" altLang="en-US" dirty="0"/>
              <a:t>センター</a:t>
            </a:r>
            <a:r>
              <a:rPr kumimoji="1" lang="en-US" altLang="ja-JP" dirty="0"/>
              <a:t>2018</a:t>
            </a:r>
            <a:r>
              <a:rPr kumimoji="1" lang="ja-JP" altLang="en-US" dirty="0"/>
              <a:t>本試</a:t>
            </a:r>
            <a:br>
              <a:rPr kumimoji="1" lang="en-US" altLang="ja-JP" dirty="0"/>
            </a:br>
            <a:r>
              <a:rPr kumimoji="1" lang="ja-JP" altLang="en-US" dirty="0"/>
              <a:t>リスニング</a:t>
            </a:r>
          </a:p>
        </p:txBody>
      </p:sp>
    </p:spTree>
    <p:extLst>
      <p:ext uri="{BB962C8B-B14F-4D97-AF65-F5344CB8AC3E}">
        <p14:creationId xmlns:p14="http://schemas.microsoft.com/office/powerpoint/2010/main" val="174789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Our shop recommends this new phone.</a:t>
            </a:r>
          </a:p>
          <a:p>
            <a:pPr marL="360000" indent="-360000">
              <a:lnSpc>
                <a:spcPct val="150000"/>
              </a:lnSpc>
              <a:buNone/>
            </a:pPr>
            <a:r>
              <a:rPr lang="en-US" altLang="ja-JP" sz="4000" dirty="0">
                <a:latin typeface="Century" panose="02040604050505020304" pitchFamily="18" charset="0"/>
              </a:rPr>
              <a:t>M: Is there anything cheaper?</a:t>
            </a:r>
          </a:p>
          <a:p>
            <a:pPr marL="360000" indent="-360000">
              <a:lnSpc>
                <a:spcPct val="150000"/>
              </a:lnSpc>
              <a:buNone/>
            </a:pPr>
            <a:r>
              <a:rPr lang="en-US" altLang="ja-JP" sz="4000" dirty="0">
                <a:latin typeface="Century" panose="02040604050505020304" pitchFamily="18" charset="0"/>
              </a:rPr>
              <a:t>W: The earlier model’s out of stock but will arrive soon. It’s half the price.</a:t>
            </a:r>
          </a:p>
          <a:p>
            <a:pPr marL="360000" indent="-360000">
              <a:lnSpc>
                <a:spcPct val="150000"/>
              </a:lnSpc>
              <a:buNone/>
            </a:pPr>
            <a:r>
              <a:rPr lang="en-US" altLang="ja-JP" sz="4000" dirty="0">
                <a:latin typeface="Century" panose="02040604050505020304" pitchFamily="18" charset="0"/>
              </a:rPr>
              <a:t>M: Could you hold one for me?</a:t>
            </a:r>
          </a:p>
          <a:p>
            <a:pPr marL="360000" indent="-360000">
              <a:lnSpc>
                <a:spcPct val="150000"/>
              </a:lnSpc>
              <a:buNone/>
            </a:pPr>
            <a:endParaRPr lang="en-US" altLang="ja-JP" sz="4000" dirty="0">
              <a:latin typeface="Century" panose="02040604050505020304" pitchFamily="18" charset="0"/>
            </a:endParaRPr>
          </a:p>
          <a:p>
            <a:pPr marL="360000" indent="-360000">
              <a:lnSpc>
                <a:spcPct val="150000"/>
              </a:lnSpc>
              <a:buNone/>
            </a:pPr>
            <a:endParaRPr lang="en-US" altLang="ja-JP" sz="4000" dirty="0">
              <a:latin typeface="Century" panose="02040604050505020304" pitchFamily="18" charset="0"/>
            </a:endParaRPr>
          </a:p>
        </p:txBody>
      </p:sp>
      <p:pic>
        <p:nvPicPr>
          <p:cNvPr id="2" name="2018A04">
            <a:hlinkClick r:id="" action="ppaction://media"/>
            <a:extLst>
              <a:ext uri="{FF2B5EF4-FFF2-40B4-BE49-F238E27FC236}">
                <a16:creationId xmlns:a16="http://schemas.microsoft.com/office/drawing/2014/main" id="{1FBA10B1-B8BD-444D-BA40-5657BA62589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72116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What time did the woman think it was?</a:t>
            </a:r>
          </a:p>
          <a:p>
            <a:pPr marL="360000" indent="-360000">
              <a:lnSpc>
                <a:spcPct val="150000"/>
              </a:lnSpc>
              <a:buNone/>
            </a:pPr>
            <a:r>
              <a:rPr lang="en-US" altLang="ja-JP" sz="4000" dirty="0">
                <a:latin typeface="Century" panose="02040604050505020304" pitchFamily="18" charset="0"/>
              </a:rPr>
              <a:t>① </a:t>
            </a:r>
            <a:r>
              <a:rPr lang="ja-JP" altLang="en-US" sz="4000" dirty="0">
                <a:latin typeface="Century" panose="02040604050505020304" pitchFamily="18" charset="0"/>
              </a:rPr>
              <a:t>１</a:t>
            </a:r>
            <a:r>
              <a:rPr lang="en-US" altLang="ja-JP" sz="4000" dirty="0">
                <a:latin typeface="Century" panose="02040604050505020304" pitchFamily="18" charset="0"/>
              </a:rPr>
              <a:t>:</a:t>
            </a:r>
            <a:r>
              <a:rPr lang="ja-JP" altLang="en-US" sz="4000" dirty="0">
                <a:latin typeface="Century" panose="02040604050505020304" pitchFamily="18" charset="0"/>
              </a:rPr>
              <a:t>２０</a:t>
            </a:r>
          </a:p>
          <a:p>
            <a:pPr marL="360000" indent="-360000">
              <a:lnSpc>
                <a:spcPct val="150000"/>
              </a:lnSpc>
              <a:buNone/>
            </a:pPr>
            <a:r>
              <a:rPr lang="ja-JP" altLang="en-US" sz="4000" dirty="0">
                <a:latin typeface="Century" panose="02040604050505020304" pitchFamily="18" charset="0"/>
              </a:rPr>
              <a:t>② １</a:t>
            </a:r>
            <a:r>
              <a:rPr lang="en-US" altLang="ja-JP" sz="4000" dirty="0">
                <a:latin typeface="Century" panose="02040604050505020304" pitchFamily="18" charset="0"/>
              </a:rPr>
              <a:t>:</a:t>
            </a:r>
            <a:r>
              <a:rPr lang="ja-JP" altLang="en-US" sz="4000" dirty="0">
                <a:latin typeface="Century" panose="02040604050505020304" pitchFamily="18" charset="0"/>
              </a:rPr>
              <a:t>３０</a:t>
            </a:r>
          </a:p>
          <a:p>
            <a:pPr marL="360000" indent="-360000">
              <a:lnSpc>
                <a:spcPct val="150000"/>
              </a:lnSpc>
              <a:buNone/>
            </a:pPr>
            <a:r>
              <a:rPr lang="ja-JP" altLang="en-US" sz="4000" dirty="0">
                <a:latin typeface="Century" panose="02040604050505020304" pitchFamily="18" charset="0"/>
              </a:rPr>
              <a:t>③ １</a:t>
            </a:r>
            <a:r>
              <a:rPr lang="en-US" altLang="ja-JP" sz="4000" dirty="0">
                <a:latin typeface="Century" panose="02040604050505020304" pitchFamily="18" charset="0"/>
              </a:rPr>
              <a:t>:</a:t>
            </a:r>
            <a:r>
              <a:rPr lang="ja-JP" altLang="en-US" sz="4000" dirty="0">
                <a:latin typeface="Century" panose="02040604050505020304" pitchFamily="18" charset="0"/>
              </a:rPr>
              <a:t>４０</a:t>
            </a:r>
          </a:p>
          <a:p>
            <a:pPr marL="360000" indent="-360000">
              <a:lnSpc>
                <a:spcPct val="150000"/>
              </a:lnSpc>
              <a:buNone/>
            </a:pPr>
            <a:r>
              <a:rPr lang="ja-JP" altLang="en-US" sz="4000" dirty="0">
                <a:latin typeface="Century" panose="02040604050505020304" pitchFamily="18" charset="0"/>
              </a:rPr>
              <a:t>④ １</a:t>
            </a:r>
            <a:r>
              <a:rPr lang="en-US" altLang="ja-JP" sz="4000" dirty="0">
                <a:latin typeface="Century" panose="02040604050505020304" pitchFamily="18" charset="0"/>
              </a:rPr>
              <a:t>:</a:t>
            </a:r>
            <a:r>
              <a:rPr lang="ja-JP" altLang="en-US" sz="4000" dirty="0">
                <a:latin typeface="Century" panose="02040604050505020304" pitchFamily="18" charset="0"/>
              </a:rPr>
              <a:t>５０</a:t>
            </a:r>
          </a:p>
          <a:p>
            <a:pPr marL="360000" indent="-360000">
              <a:lnSpc>
                <a:spcPct val="150000"/>
              </a:lnSpc>
              <a:buNone/>
            </a:pPr>
            <a:endParaRPr lang="ja-JP" altLang="en-US" sz="4000" dirty="0">
              <a:latin typeface="Century" panose="02040604050505020304" pitchFamily="18" charset="0"/>
            </a:endParaRPr>
          </a:p>
          <a:p>
            <a:pPr marL="360000" indent="-360000">
              <a:lnSpc>
                <a:spcPct val="150000"/>
              </a:lnSpc>
              <a:buNone/>
            </a:pPr>
            <a:endParaRPr lang="en-US" altLang="ja-JP" sz="4000" dirty="0">
              <a:latin typeface="Century" panose="02040604050505020304" pitchFamily="18" charset="0"/>
            </a:endParaRPr>
          </a:p>
        </p:txBody>
      </p:sp>
      <p:pic>
        <p:nvPicPr>
          <p:cNvPr id="2" name="2018A05">
            <a:hlinkClick r:id="" action="ppaction://media"/>
            <a:extLst>
              <a:ext uri="{FF2B5EF4-FFF2-40B4-BE49-F238E27FC236}">
                <a16:creationId xmlns:a16="http://schemas.microsoft.com/office/drawing/2014/main" id="{5BCDF81C-AB1C-433F-8E18-9A956B4B01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8556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Let’s go! The meeting will start soon.</a:t>
            </a:r>
          </a:p>
          <a:p>
            <a:pPr marL="360000" indent="-360000">
              <a:lnSpc>
                <a:spcPct val="150000"/>
              </a:lnSpc>
              <a:buNone/>
            </a:pPr>
            <a:r>
              <a:rPr lang="en-US" altLang="ja-JP" sz="4000" dirty="0">
                <a:latin typeface="Century" panose="02040604050505020304" pitchFamily="18" charset="0"/>
              </a:rPr>
              <a:t>W: We still have plenty of time. Doesn’t the meeting start at 2?</a:t>
            </a:r>
          </a:p>
          <a:p>
            <a:pPr marL="360000" indent="-360000">
              <a:lnSpc>
                <a:spcPct val="150000"/>
              </a:lnSpc>
              <a:buNone/>
            </a:pPr>
            <a:r>
              <a:rPr lang="en-US" altLang="ja-JP" sz="4000" dirty="0">
                <a:latin typeface="Century" panose="02040604050505020304" pitchFamily="18" charset="0"/>
              </a:rPr>
              <a:t>M: Yeah, in ten minutes.</a:t>
            </a:r>
          </a:p>
          <a:p>
            <a:pPr marL="360000" indent="-360000">
              <a:lnSpc>
                <a:spcPct val="150000"/>
              </a:lnSpc>
              <a:buNone/>
            </a:pPr>
            <a:r>
              <a:rPr lang="en-US" altLang="ja-JP" sz="4000" dirty="0">
                <a:latin typeface="Century" panose="02040604050505020304" pitchFamily="18" charset="0"/>
              </a:rPr>
              <a:t>W: Oh, no! My watch is 20 minutes behind.</a:t>
            </a:r>
          </a:p>
        </p:txBody>
      </p:sp>
      <p:pic>
        <p:nvPicPr>
          <p:cNvPr id="2" name="2018A05">
            <a:hlinkClick r:id="" action="ppaction://media"/>
            <a:extLst>
              <a:ext uri="{FF2B5EF4-FFF2-40B4-BE49-F238E27FC236}">
                <a16:creationId xmlns:a16="http://schemas.microsoft.com/office/drawing/2014/main" id="{8CA13521-2284-424E-A23A-CD95C2BC177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6058931"/>
            <a:ext cx="609600" cy="609600"/>
          </a:xfrm>
          <a:prstGeom prst="rect">
            <a:avLst/>
          </a:prstGeom>
        </p:spPr>
      </p:pic>
    </p:spTree>
    <p:extLst>
      <p:ext uri="{BB962C8B-B14F-4D97-AF65-F5344CB8AC3E}">
        <p14:creationId xmlns:p14="http://schemas.microsoft.com/office/powerpoint/2010/main" val="184915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3200" dirty="0">
                <a:latin typeface="Century" panose="02040604050505020304" pitchFamily="18" charset="0"/>
              </a:rPr>
              <a:t>問</a:t>
            </a:r>
            <a:r>
              <a:rPr lang="en-US" altLang="ja-JP" sz="3200" dirty="0">
                <a:latin typeface="Century" panose="02040604050505020304" pitchFamily="18" charset="0"/>
              </a:rPr>
              <a:t>6 Which graph describes what they are talking about?</a:t>
            </a:r>
          </a:p>
          <a:p>
            <a:pPr marL="360000" indent="-360000">
              <a:lnSpc>
                <a:spcPct val="150000"/>
              </a:lnSpc>
              <a:buNone/>
            </a:pPr>
            <a:endParaRPr lang="en-US" altLang="ja-JP" sz="3200" dirty="0">
              <a:latin typeface="Century" panose="02040604050505020304" pitchFamily="18" charset="0"/>
            </a:endParaRPr>
          </a:p>
          <a:p>
            <a:pPr marL="360000" indent="-360000">
              <a:lnSpc>
                <a:spcPct val="150000"/>
              </a:lnSpc>
              <a:buNone/>
            </a:pPr>
            <a:endParaRPr lang="en-US" altLang="ja-JP" sz="4000" dirty="0">
              <a:latin typeface="Century" panose="02040604050505020304" pitchFamily="18" charset="0"/>
            </a:endParaRPr>
          </a:p>
          <a:p>
            <a:pPr marL="360000" indent="-360000">
              <a:lnSpc>
                <a:spcPct val="150000"/>
              </a:lnSpc>
              <a:buNone/>
            </a:pPr>
            <a:endParaRPr lang="en-US" altLang="ja-JP" sz="4000" dirty="0">
              <a:latin typeface="Century" panose="02040604050505020304" pitchFamily="18" charset="0"/>
            </a:endParaRPr>
          </a:p>
        </p:txBody>
      </p:sp>
      <p:pic>
        <p:nvPicPr>
          <p:cNvPr id="8" name="図 7">
            <a:extLst>
              <a:ext uri="{FF2B5EF4-FFF2-40B4-BE49-F238E27FC236}">
                <a16:creationId xmlns:a16="http://schemas.microsoft.com/office/drawing/2014/main" id="{254F92F3-AFD9-4F05-9C36-DF1954D8B377}"/>
              </a:ext>
            </a:extLst>
          </p:cNvPr>
          <p:cNvPicPr>
            <a:picLocks noChangeAspect="1"/>
          </p:cNvPicPr>
          <p:nvPr/>
        </p:nvPicPr>
        <p:blipFill rotWithShape="1">
          <a:blip r:embed="rId4"/>
          <a:srcRect t="52468"/>
          <a:stretch/>
        </p:blipFill>
        <p:spPr>
          <a:xfrm>
            <a:off x="6155718" y="992582"/>
            <a:ext cx="5813619" cy="2880000"/>
          </a:xfrm>
          <a:prstGeom prst="rect">
            <a:avLst/>
          </a:prstGeom>
        </p:spPr>
      </p:pic>
      <p:pic>
        <p:nvPicPr>
          <p:cNvPr id="10" name="図 9">
            <a:extLst>
              <a:ext uri="{FF2B5EF4-FFF2-40B4-BE49-F238E27FC236}">
                <a16:creationId xmlns:a16="http://schemas.microsoft.com/office/drawing/2014/main" id="{39804E64-1091-49E3-8CFF-FD12335A7A34}"/>
              </a:ext>
            </a:extLst>
          </p:cNvPr>
          <p:cNvPicPr>
            <a:picLocks noChangeAspect="1"/>
          </p:cNvPicPr>
          <p:nvPr/>
        </p:nvPicPr>
        <p:blipFill rotWithShape="1">
          <a:blip r:embed="rId4"/>
          <a:srcRect b="52468"/>
          <a:stretch/>
        </p:blipFill>
        <p:spPr>
          <a:xfrm>
            <a:off x="202069" y="992582"/>
            <a:ext cx="5740951" cy="2844000"/>
          </a:xfrm>
          <a:prstGeom prst="rect">
            <a:avLst/>
          </a:prstGeom>
        </p:spPr>
      </p:pic>
      <p:pic>
        <p:nvPicPr>
          <p:cNvPr id="2" name="2018A06">
            <a:hlinkClick r:id="" action="ppaction://media"/>
            <a:extLst>
              <a:ext uri="{FF2B5EF4-FFF2-40B4-BE49-F238E27FC236}">
                <a16:creationId xmlns:a16="http://schemas.microsoft.com/office/drawing/2014/main" id="{303FD7A9-29D0-4EEA-A70D-B28DEC7210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256535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6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Our survey shows the number of foreigners visiting our museum has been decreasing.</a:t>
            </a:r>
          </a:p>
          <a:p>
            <a:pPr marL="360000" indent="-360000">
              <a:lnSpc>
                <a:spcPct val="150000"/>
              </a:lnSpc>
              <a:buNone/>
            </a:pPr>
            <a:r>
              <a:rPr lang="en-US" altLang="ja-JP" sz="4000" dirty="0">
                <a:latin typeface="Century" panose="02040604050505020304" pitchFamily="18" charset="0"/>
              </a:rPr>
              <a:t>M: Especially from Europe.</a:t>
            </a:r>
          </a:p>
          <a:p>
            <a:pPr marL="360000" indent="-360000">
              <a:lnSpc>
                <a:spcPct val="150000"/>
              </a:lnSpc>
              <a:buNone/>
            </a:pPr>
            <a:r>
              <a:rPr lang="en-US" altLang="ja-JP" sz="4000" dirty="0">
                <a:latin typeface="Century" panose="02040604050505020304" pitchFamily="18" charset="0"/>
              </a:rPr>
              <a:t>W: But the number from Asia is on the rise.</a:t>
            </a:r>
          </a:p>
          <a:p>
            <a:pPr marL="360000" indent="-360000">
              <a:lnSpc>
                <a:spcPct val="150000"/>
              </a:lnSpc>
              <a:buNone/>
            </a:pPr>
            <a:r>
              <a:rPr lang="en-US" altLang="ja-JP" sz="4000" dirty="0">
                <a:latin typeface="Century" panose="02040604050505020304" pitchFamily="18" charset="0"/>
              </a:rPr>
              <a:t>M: At least that’s good news.</a:t>
            </a:r>
          </a:p>
        </p:txBody>
      </p:sp>
      <p:pic>
        <p:nvPicPr>
          <p:cNvPr id="2" name="2018A06">
            <a:hlinkClick r:id="" action="ppaction://media"/>
            <a:extLst>
              <a:ext uri="{FF2B5EF4-FFF2-40B4-BE49-F238E27FC236}">
                <a16:creationId xmlns:a16="http://schemas.microsoft.com/office/drawing/2014/main" id="{7D933F16-B307-41C4-9BBF-A4ACB3D9A69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5264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1569308"/>
            <a:ext cx="11627708" cy="3719383"/>
          </a:xfrm>
        </p:spPr>
        <p:txBody>
          <a:bodyPr>
            <a:normAutofit/>
          </a:bodyPr>
          <a:lstStyle/>
          <a:p>
            <a:pPr marL="0" indent="0">
              <a:lnSpc>
                <a:spcPct val="150000"/>
              </a:lnSpc>
              <a:buNone/>
            </a:pPr>
            <a:r>
              <a:rPr lang="ja-JP" altLang="en-US" sz="4000" dirty="0">
                <a:latin typeface="Century" panose="02040604050505020304" pitchFamily="18" charset="0"/>
              </a:rPr>
              <a:t>問７～１３は、それぞれの問いについて対話を聞き、最後の発言に対する相手の応答として最も適切なものを、四つの選択肢（①～④）のうちから一つずつ選びなさい。</a:t>
            </a:r>
          </a:p>
        </p:txBody>
      </p:sp>
    </p:spTree>
    <p:extLst>
      <p:ext uri="{BB962C8B-B14F-4D97-AF65-F5344CB8AC3E}">
        <p14:creationId xmlns:p14="http://schemas.microsoft.com/office/powerpoint/2010/main" val="38848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a:t>
            </a:r>
          </a:p>
          <a:p>
            <a:pPr marL="0" indent="0">
              <a:lnSpc>
                <a:spcPct val="150000"/>
              </a:lnSpc>
              <a:buNone/>
            </a:pPr>
            <a:r>
              <a:rPr lang="en-US" altLang="ja-JP" sz="4000" dirty="0">
                <a:latin typeface="Century" panose="02040604050505020304" pitchFamily="18" charset="0"/>
              </a:rPr>
              <a:t>① Oh, I forgot to go shopping.</a:t>
            </a:r>
          </a:p>
          <a:p>
            <a:pPr marL="0" indent="0">
              <a:lnSpc>
                <a:spcPct val="150000"/>
              </a:lnSpc>
              <a:buNone/>
            </a:pPr>
            <a:r>
              <a:rPr lang="en-US" altLang="ja-JP" sz="4000" dirty="0">
                <a:latin typeface="Century" panose="02040604050505020304" pitchFamily="18" charset="0"/>
              </a:rPr>
              <a:t>② Oh, you should’ve reminded me.</a:t>
            </a:r>
          </a:p>
          <a:p>
            <a:pPr marL="0" indent="0">
              <a:lnSpc>
                <a:spcPct val="150000"/>
              </a:lnSpc>
              <a:buNone/>
            </a:pPr>
            <a:r>
              <a:rPr lang="en-US" altLang="ja-JP" sz="4000" dirty="0">
                <a:latin typeface="Century" panose="02040604050505020304" pitchFamily="18" charset="0"/>
              </a:rPr>
              <a:t>③ Sure, anything but batteries.</a:t>
            </a:r>
          </a:p>
          <a:p>
            <a:pPr marL="0" indent="0">
              <a:lnSpc>
                <a:spcPct val="150000"/>
              </a:lnSpc>
              <a:buNone/>
            </a:pPr>
            <a:r>
              <a:rPr lang="en-US" altLang="ja-JP" sz="4000" dirty="0">
                <a:latin typeface="Century" panose="02040604050505020304" pitchFamily="18" charset="0"/>
              </a:rPr>
              <a:t>④ Sure, the shop by the station.</a:t>
            </a:r>
            <a:endParaRPr lang="ja-JP" altLang="en-US" sz="4000" dirty="0">
              <a:latin typeface="Century" panose="02040604050505020304" pitchFamily="18" charset="0"/>
            </a:endParaRPr>
          </a:p>
        </p:txBody>
      </p:sp>
      <p:pic>
        <p:nvPicPr>
          <p:cNvPr id="2" name="2018A07">
            <a:hlinkClick r:id="" action="ppaction://media"/>
            <a:extLst>
              <a:ext uri="{FF2B5EF4-FFF2-40B4-BE49-F238E27FC236}">
                <a16:creationId xmlns:a16="http://schemas.microsoft.com/office/drawing/2014/main" id="{68C94E5E-E1E1-4EA6-BC1F-18C949E0061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297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Ah, Marcos, there you are.</a:t>
            </a:r>
          </a:p>
          <a:p>
            <a:pPr marL="360000" indent="-360000">
              <a:lnSpc>
                <a:spcPct val="150000"/>
              </a:lnSpc>
              <a:buNone/>
            </a:pPr>
            <a:r>
              <a:rPr lang="en-US" altLang="ja-JP" sz="4000" dirty="0">
                <a:latin typeface="Century" panose="02040604050505020304" pitchFamily="18" charset="0"/>
              </a:rPr>
              <a:t>M: I just came back from the store.</a:t>
            </a:r>
          </a:p>
          <a:p>
            <a:pPr marL="360000" indent="-360000">
              <a:lnSpc>
                <a:spcPct val="150000"/>
              </a:lnSpc>
              <a:buNone/>
            </a:pPr>
            <a:r>
              <a:rPr lang="en-US" altLang="ja-JP" sz="4000" dirty="0">
                <a:latin typeface="Century" panose="02040604050505020304" pitchFamily="18" charset="0"/>
              </a:rPr>
              <a:t>W: Did you get everything? How about the batteries?</a:t>
            </a:r>
          </a:p>
        </p:txBody>
      </p:sp>
      <p:pic>
        <p:nvPicPr>
          <p:cNvPr id="2" name="2018A07">
            <a:hlinkClick r:id="" action="ppaction://media"/>
            <a:extLst>
              <a:ext uri="{FF2B5EF4-FFF2-40B4-BE49-F238E27FC236}">
                <a16:creationId xmlns:a16="http://schemas.microsoft.com/office/drawing/2014/main" id="{5B990EC4-1781-4A1E-81C3-327276CBF57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78219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a:t>
            </a:r>
          </a:p>
          <a:p>
            <a:pPr marL="360000" indent="-360000">
              <a:lnSpc>
                <a:spcPct val="150000"/>
              </a:lnSpc>
              <a:buNone/>
            </a:pPr>
            <a:r>
              <a:rPr lang="en-US" altLang="ja-JP" sz="4000" dirty="0">
                <a:latin typeface="Century" panose="02040604050505020304" pitchFamily="18" charset="0"/>
              </a:rPr>
              <a:t>① OK, don’t you have any?</a:t>
            </a:r>
          </a:p>
          <a:p>
            <a:pPr marL="360000" indent="-360000">
              <a:lnSpc>
                <a:spcPct val="150000"/>
              </a:lnSpc>
              <a:buNone/>
            </a:pPr>
            <a:r>
              <a:rPr lang="en-US" altLang="ja-JP" sz="4000" dirty="0">
                <a:latin typeface="Century" panose="02040604050505020304" pitchFamily="18" charset="0"/>
              </a:rPr>
              <a:t>② OK, give me another minute.</a:t>
            </a:r>
          </a:p>
          <a:p>
            <a:pPr marL="360000" indent="-360000">
              <a:lnSpc>
                <a:spcPct val="150000"/>
              </a:lnSpc>
              <a:buNone/>
            </a:pPr>
            <a:r>
              <a:rPr lang="en-US" altLang="ja-JP" sz="4000" dirty="0">
                <a:latin typeface="Century" panose="02040604050505020304" pitchFamily="18" charset="0"/>
              </a:rPr>
              <a:t>③ OK, is it your second time here?</a:t>
            </a:r>
          </a:p>
          <a:p>
            <a:pPr marL="360000" indent="-360000">
              <a:lnSpc>
                <a:spcPct val="150000"/>
              </a:lnSpc>
              <a:buNone/>
            </a:pPr>
            <a:r>
              <a:rPr lang="en-US" altLang="ja-JP" sz="4000" dirty="0">
                <a:latin typeface="Century" panose="02040604050505020304" pitchFamily="18" charset="0"/>
              </a:rPr>
              <a:t>④ OK, you can ask which is which.</a:t>
            </a:r>
          </a:p>
        </p:txBody>
      </p:sp>
      <p:pic>
        <p:nvPicPr>
          <p:cNvPr id="2" name="2018A08">
            <a:hlinkClick r:id="" action="ppaction://media"/>
            <a:extLst>
              <a:ext uri="{FF2B5EF4-FFF2-40B4-BE49-F238E27FC236}">
                <a16:creationId xmlns:a16="http://schemas.microsoft.com/office/drawing/2014/main" id="{993EA6A0-250D-4209-9EAC-1C2F61C9E2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6058931"/>
            <a:ext cx="609600" cy="609600"/>
          </a:xfrm>
          <a:prstGeom prst="rect">
            <a:avLst/>
          </a:prstGeom>
        </p:spPr>
      </p:pic>
    </p:spTree>
    <p:extLst>
      <p:ext uri="{BB962C8B-B14F-4D97-AF65-F5344CB8AC3E}">
        <p14:creationId xmlns:p14="http://schemas.microsoft.com/office/powerpoint/2010/main" val="254381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Ready to order?</a:t>
            </a:r>
          </a:p>
          <a:p>
            <a:pPr marL="360000" indent="-360000">
              <a:lnSpc>
                <a:spcPct val="150000"/>
              </a:lnSpc>
              <a:buNone/>
            </a:pPr>
            <a:r>
              <a:rPr lang="en-US" altLang="ja-JP" sz="4000" dirty="0">
                <a:latin typeface="Century" panose="02040604050505020304" pitchFamily="18" charset="0"/>
              </a:rPr>
              <a:t>W: No, not yet. Do you have any vegetarian meals?</a:t>
            </a:r>
          </a:p>
          <a:p>
            <a:pPr marL="360000" indent="-360000">
              <a:lnSpc>
                <a:spcPct val="150000"/>
              </a:lnSpc>
              <a:buNone/>
            </a:pPr>
            <a:r>
              <a:rPr lang="en-US" altLang="ja-JP" sz="4000" dirty="0">
                <a:latin typeface="Century" panose="02040604050505020304" pitchFamily="18" charset="0"/>
              </a:rPr>
              <a:t>M: They’re on the second to the last page.</a:t>
            </a:r>
          </a:p>
        </p:txBody>
      </p:sp>
      <p:pic>
        <p:nvPicPr>
          <p:cNvPr id="2" name="2018A08">
            <a:hlinkClick r:id="" action="ppaction://media"/>
            <a:extLst>
              <a:ext uri="{FF2B5EF4-FFF2-40B4-BE49-F238E27FC236}">
                <a16:creationId xmlns:a16="http://schemas.microsoft.com/office/drawing/2014/main" id="{F2BBAED0-C6F4-413C-A71C-2C9F1F761F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27027" y="6058931"/>
            <a:ext cx="609600" cy="609600"/>
          </a:xfrm>
          <a:prstGeom prst="rect">
            <a:avLst/>
          </a:prstGeom>
        </p:spPr>
      </p:pic>
    </p:spTree>
    <p:extLst>
      <p:ext uri="{BB962C8B-B14F-4D97-AF65-F5344CB8AC3E}">
        <p14:creationId xmlns:p14="http://schemas.microsoft.com/office/powerpoint/2010/main" val="11208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267465"/>
            <a:ext cx="11627708" cy="2323069"/>
          </a:xfrm>
        </p:spPr>
        <p:txBody>
          <a:bodyPr>
            <a:normAutofit/>
          </a:bodyPr>
          <a:lstStyle/>
          <a:p>
            <a:pPr marL="0" indent="0" algn="just">
              <a:buNone/>
            </a:pPr>
            <a:r>
              <a:rPr lang="ja-JP" altLang="en-US" sz="4000" dirty="0"/>
              <a:t>第</a:t>
            </a:r>
            <a:r>
              <a:rPr lang="en-US" altLang="ja-JP" sz="4000" dirty="0"/>
              <a:t>1</a:t>
            </a:r>
            <a:r>
              <a:rPr lang="ja-JP" altLang="en-US" sz="4000" dirty="0"/>
              <a:t>問は問</a:t>
            </a:r>
            <a:r>
              <a:rPr lang="en-US" altLang="ja-JP" sz="4000" dirty="0"/>
              <a:t>1</a:t>
            </a:r>
            <a:r>
              <a:rPr lang="ja-JP" altLang="en-US" sz="4000" dirty="0"/>
              <a:t>から問</a:t>
            </a:r>
            <a:r>
              <a:rPr lang="en-US" altLang="ja-JP" sz="4000" dirty="0"/>
              <a:t>6</a:t>
            </a:r>
            <a:r>
              <a:rPr lang="ja-JP" altLang="en-US" sz="4000" dirty="0" err="1"/>
              <a:t>までの</a:t>
            </a:r>
            <a:r>
              <a:rPr lang="en-US" altLang="ja-JP" sz="4000" dirty="0"/>
              <a:t>6</a:t>
            </a:r>
            <a:r>
              <a:rPr lang="ja-JP" altLang="en-US" sz="4000" dirty="0"/>
              <a:t>問です。それぞれの問いについて対話を聞き、答えとして最も適切なものを、四つの選択肢</a:t>
            </a:r>
            <a:r>
              <a:rPr lang="en-US" altLang="ja-JP" sz="4000" dirty="0"/>
              <a:t>(①~④)</a:t>
            </a:r>
            <a:r>
              <a:rPr lang="ja-JP" altLang="en-US" sz="4000" dirty="0"/>
              <a:t>のうちから一つずつ選びなさい。</a:t>
            </a:r>
            <a:endParaRPr kumimoji="1" lang="ja-JP" altLang="en-US" sz="4000" dirty="0"/>
          </a:p>
        </p:txBody>
      </p:sp>
    </p:spTree>
    <p:extLst>
      <p:ext uri="{BB962C8B-B14F-4D97-AF65-F5344CB8AC3E}">
        <p14:creationId xmlns:p14="http://schemas.microsoft.com/office/powerpoint/2010/main" val="364345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a:t>
            </a:r>
          </a:p>
          <a:p>
            <a:pPr marL="360000" indent="-360000">
              <a:lnSpc>
                <a:spcPct val="150000"/>
              </a:lnSpc>
              <a:buNone/>
            </a:pPr>
            <a:r>
              <a:rPr lang="en-US" altLang="ja-JP" sz="4000" dirty="0">
                <a:latin typeface="Century" panose="02040604050505020304" pitchFamily="18" charset="0"/>
              </a:rPr>
              <a:t>① Sure, they won the contest.</a:t>
            </a:r>
          </a:p>
          <a:p>
            <a:pPr marL="360000" indent="-360000">
              <a:lnSpc>
                <a:spcPct val="150000"/>
              </a:lnSpc>
              <a:buNone/>
            </a:pPr>
            <a:r>
              <a:rPr lang="en-US" altLang="ja-JP" sz="4000" dirty="0">
                <a:latin typeface="Century" panose="02040604050505020304" pitchFamily="18" charset="0"/>
              </a:rPr>
              <a:t>② What if you were?</a:t>
            </a:r>
          </a:p>
          <a:p>
            <a:pPr marL="360000" indent="-360000">
              <a:lnSpc>
                <a:spcPct val="150000"/>
              </a:lnSpc>
              <a:buNone/>
            </a:pPr>
            <a:r>
              <a:rPr lang="en-US" altLang="ja-JP" sz="4000" dirty="0">
                <a:latin typeface="Century" panose="02040604050505020304" pitchFamily="18" charset="0"/>
              </a:rPr>
              <a:t>③ Why don’t they try?</a:t>
            </a:r>
          </a:p>
          <a:p>
            <a:pPr marL="360000" indent="-360000">
              <a:lnSpc>
                <a:spcPct val="150000"/>
              </a:lnSpc>
              <a:buNone/>
            </a:pPr>
            <a:r>
              <a:rPr lang="en-US" altLang="ja-JP" sz="4000" dirty="0">
                <a:latin typeface="Century" panose="02040604050505020304" pitchFamily="18" charset="0"/>
              </a:rPr>
              <a:t>④ You’re not the only one.</a:t>
            </a:r>
          </a:p>
        </p:txBody>
      </p:sp>
      <p:pic>
        <p:nvPicPr>
          <p:cNvPr id="2" name="2018A09">
            <a:hlinkClick r:id="" action="ppaction://media"/>
            <a:extLst>
              <a:ext uri="{FF2B5EF4-FFF2-40B4-BE49-F238E27FC236}">
                <a16:creationId xmlns:a16="http://schemas.microsoft.com/office/drawing/2014/main" id="{A928A441-E340-482D-934D-B626E67EF2F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1719" y="6058931"/>
            <a:ext cx="609600" cy="609600"/>
          </a:xfrm>
          <a:prstGeom prst="rect">
            <a:avLst/>
          </a:prstGeom>
        </p:spPr>
      </p:pic>
    </p:spTree>
    <p:extLst>
      <p:ext uri="{BB962C8B-B14F-4D97-AF65-F5344CB8AC3E}">
        <p14:creationId xmlns:p14="http://schemas.microsoft.com/office/powerpoint/2010/main" val="380759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What did you think of the drawing contest?</a:t>
            </a:r>
          </a:p>
          <a:p>
            <a:pPr marL="360000" indent="-360000">
              <a:lnSpc>
                <a:spcPct val="150000"/>
              </a:lnSpc>
              <a:buNone/>
            </a:pPr>
            <a:r>
              <a:rPr lang="en-US" altLang="ja-JP" sz="4000" dirty="0">
                <a:latin typeface="Century" panose="02040604050505020304" pitchFamily="18" charset="0"/>
              </a:rPr>
              <a:t>W: To be honest, I’m kind of surprised Hiroshi won.</a:t>
            </a:r>
          </a:p>
          <a:p>
            <a:pPr marL="360000" indent="-360000">
              <a:lnSpc>
                <a:spcPct val="150000"/>
              </a:lnSpc>
              <a:buNone/>
            </a:pPr>
            <a:r>
              <a:rPr lang="en-US" altLang="ja-JP" sz="4000" dirty="0">
                <a:latin typeface="Century" panose="02040604050505020304" pitchFamily="18" charset="0"/>
              </a:rPr>
              <a:t>M: Right. I thought Ayako had a good chance.</a:t>
            </a:r>
          </a:p>
        </p:txBody>
      </p:sp>
      <p:pic>
        <p:nvPicPr>
          <p:cNvPr id="2" name="2018A09">
            <a:hlinkClick r:id="" action="ppaction://media"/>
            <a:extLst>
              <a:ext uri="{FF2B5EF4-FFF2-40B4-BE49-F238E27FC236}">
                <a16:creationId xmlns:a16="http://schemas.microsoft.com/office/drawing/2014/main" id="{7C66488B-1E6E-497E-8781-3FA9FC986DB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6069226"/>
            <a:ext cx="609600" cy="609600"/>
          </a:xfrm>
          <a:prstGeom prst="rect">
            <a:avLst/>
          </a:prstGeom>
        </p:spPr>
      </p:pic>
    </p:spTree>
    <p:extLst>
      <p:ext uri="{BB962C8B-B14F-4D97-AF65-F5344CB8AC3E}">
        <p14:creationId xmlns:p14="http://schemas.microsoft.com/office/powerpoint/2010/main" val="13698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a:t>
            </a:r>
          </a:p>
          <a:p>
            <a:pPr marL="360000" indent="-360000">
              <a:lnSpc>
                <a:spcPct val="150000"/>
              </a:lnSpc>
              <a:buNone/>
            </a:pPr>
            <a:r>
              <a:rPr lang="en-US" altLang="ja-JP" sz="4000" dirty="0">
                <a:latin typeface="Century" panose="02040604050505020304" pitchFamily="18" charset="0"/>
              </a:rPr>
              <a:t>① Oh, I didn’t know any of them.</a:t>
            </a:r>
          </a:p>
          <a:p>
            <a:pPr marL="360000" indent="-360000">
              <a:lnSpc>
                <a:spcPct val="150000"/>
              </a:lnSpc>
              <a:buNone/>
            </a:pPr>
            <a:r>
              <a:rPr lang="en-US" altLang="ja-JP" sz="4000" dirty="0">
                <a:latin typeface="Century" panose="02040604050505020304" pitchFamily="18" charset="0"/>
              </a:rPr>
              <a:t>② Oh, you can tell others.</a:t>
            </a:r>
          </a:p>
          <a:p>
            <a:pPr marL="360000" indent="-360000">
              <a:lnSpc>
                <a:spcPct val="150000"/>
              </a:lnSpc>
              <a:buNone/>
            </a:pPr>
            <a:r>
              <a:rPr lang="en-US" altLang="ja-JP" sz="4000" dirty="0">
                <a:latin typeface="Century" panose="02040604050505020304" pitchFamily="18" charset="0"/>
              </a:rPr>
              <a:t>③ Umm, they are not fast enough.</a:t>
            </a:r>
          </a:p>
          <a:p>
            <a:pPr marL="360000" indent="-360000">
              <a:lnSpc>
                <a:spcPct val="150000"/>
              </a:lnSpc>
              <a:buNone/>
            </a:pPr>
            <a:r>
              <a:rPr lang="en-US" altLang="ja-JP" sz="4000" dirty="0">
                <a:latin typeface="Century" panose="02040604050505020304" pitchFamily="18" charset="0"/>
              </a:rPr>
              <a:t>④ Umm, we could look it up.</a:t>
            </a:r>
          </a:p>
        </p:txBody>
      </p:sp>
      <p:pic>
        <p:nvPicPr>
          <p:cNvPr id="2" name="2018A10">
            <a:hlinkClick r:id="" action="ppaction://media"/>
            <a:extLst>
              <a:ext uri="{FF2B5EF4-FFF2-40B4-BE49-F238E27FC236}">
                <a16:creationId xmlns:a16="http://schemas.microsoft.com/office/drawing/2014/main" id="{6825A310-7C7F-45E1-A853-90AFA0D3C1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6058931"/>
            <a:ext cx="609600" cy="609600"/>
          </a:xfrm>
          <a:prstGeom prst="rect">
            <a:avLst/>
          </a:prstGeom>
        </p:spPr>
      </p:pic>
    </p:spTree>
    <p:extLst>
      <p:ext uri="{BB962C8B-B14F-4D97-AF65-F5344CB8AC3E}">
        <p14:creationId xmlns:p14="http://schemas.microsoft.com/office/powerpoint/2010/main" val="6725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a:t>
            </a:r>
            <a:r>
              <a:rPr lang="ja-JP" altLang="en-US" sz="4000" dirty="0">
                <a:latin typeface="Century" panose="02040604050505020304" pitchFamily="18" charset="0"/>
              </a:rPr>
              <a:t> 正解 ④</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Grandpa, which runs faster, a lion or a tiger?</a:t>
            </a:r>
          </a:p>
          <a:p>
            <a:pPr marL="360000" indent="-360000">
              <a:lnSpc>
                <a:spcPct val="150000"/>
              </a:lnSpc>
              <a:buNone/>
            </a:pPr>
            <a:r>
              <a:rPr lang="en-US" altLang="ja-JP" sz="4000" dirty="0">
                <a:latin typeface="Century" panose="02040604050505020304" pitchFamily="18" charset="0"/>
              </a:rPr>
              <a:t>M: Well, which do you think is faster, Patty?</a:t>
            </a:r>
          </a:p>
          <a:p>
            <a:pPr marL="360000" indent="-360000">
              <a:lnSpc>
                <a:spcPct val="150000"/>
              </a:lnSpc>
              <a:buNone/>
            </a:pPr>
            <a:r>
              <a:rPr lang="en-US" altLang="ja-JP" sz="4000" dirty="0">
                <a:latin typeface="Century" panose="02040604050505020304" pitchFamily="18" charset="0"/>
              </a:rPr>
              <a:t>W: I’m asking because I don’t know.</a:t>
            </a:r>
          </a:p>
        </p:txBody>
      </p:sp>
      <p:pic>
        <p:nvPicPr>
          <p:cNvPr id="2" name="2018A10">
            <a:hlinkClick r:id="" action="ppaction://media"/>
            <a:extLst>
              <a:ext uri="{FF2B5EF4-FFF2-40B4-BE49-F238E27FC236}">
                <a16:creationId xmlns:a16="http://schemas.microsoft.com/office/drawing/2014/main" id="{0019CB21-F17C-4578-A0B6-143FCEDC3AC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4670" y="6007442"/>
            <a:ext cx="609600" cy="609600"/>
          </a:xfrm>
          <a:prstGeom prst="rect">
            <a:avLst/>
          </a:prstGeom>
        </p:spPr>
      </p:pic>
    </p:spTree>
    <p:extLst>
      <p:ext uri="{BB962C8B-B14F-4D97-AF65-F5344CB8AC3E}">
        <p14:creationId xmlns:p14="http://schemas.microsoft.com/office/powerpoint/2010/main" val="66917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a:t>
            </a:r>
          </a:p>
          <a:p>
            <a:pPr marL="360000" indent="-360000">
              <a:lnSpc>
                <a:spcPct val="150000"/>
              </a:lnSpc>
              <a:buNone/>
            </a:pPr>
            <a:r>
              <a:rPr lang="en-US" altLang="ja-JP" sz="4000" dirty="0">
                <a:latin typeface="Century" panose="02040604050505020304" pitchFamily="18" charset="0"/>
              </a:rPr>
              <a:t>① Right, for the time being.</a:t>
            </a:r>
          </a:p>
          <a:p>
            <a:pPr marL="360000" indent="-360000">
              <a:lnSpc>
                <a:spcPct val="150000"/>
              </a:lnSpc>
              <a:buNone/>
            </a:pPr>
            <a:r>
              <a:rPr lang="en-US" altLang="ja-JP" sz="4000" dirty="0">
                <a:latin typeface="Century" panose="02040604050505020304" pitchFamily="18" charset="0"/>
              </a:rPr>
              <a:t>② Right, forty on white.</a:t>
            </a:r>
          </a:p>
          <a:p>
            <a:pPr marL="360000" indent="-360000">
              <a:lnSpc>
                <a:spcPct val="150000"/>
              </a:lnSpc>
              <a:buNone/>
            </a:pPr>
            <a:r>
              <a:rPr lang="en-US" altLang="ja-JP" sz="4000" dirty="0">
                <a:latin typeface="Century" panose="02040604050505020304" pitchFamily="18" charset="0"/>
              </a:rPr>
              <a:t>③ Well, let me choose white.</a:t>
            </a:r>
          </a:p>
          <a:p>
            <a:pPr marL="360000" indent="-360000">
              <a:lnSpc>
                <a:spcPct val="150000"/>
              </a:lnSpc>
              <a:buNone/>
            </a:pPr>
            <a:r>
              <a:rPr lang="en-US" altLang="ja-JP" sz="4000" dirty="0">
                <a:latin typeface="Century" panose="02040604050505020304" pitchFamily="18" charset="0"/>
              </a:rPr>
              <a:t>④ Well, the other way around.</a:t>
            </a:r>
          </a:p>
        </p:txBody>
      </p:sp>
      <p:pic>
        <p:nvPicPr>
          <p:cNvPr id="2" name="2018A11">
            <a:hlinkClick r:id="" action="ppaction://media"/>
            <a:extLst>
              <a:ext uri="{FF2B5EF4-FFF2-40B4-BE49-F238E27FC236}">
                <a16:creationId xmlns:a16="http://schemas.microsoft.com/office/drawing/2014/main" id="{A0D229E0-C3FC-4A7C-AC3B-5EDA15BD9A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74595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Jane, how many copies do we need?</a:t>
            </a:r>
          </a:p>
          <a:p>
            <a:pPr marL="360000" indent="-360000">
              <a:lnSpc>
                <a:spcPct val="150000"/>
              </a:lnSpc>
              <a:buNone/>
            </a:pPr>
            <a:r>
              <a:rPr lang="en-US" altLang="ja-JP" sz="4000" dirty="0">
                <a:latin typeface="Century" panose="02040604050505020304" pitchFamily="18" charset="0"/>
              </a:rPr>
              <a:t>W: Twenty copies on white paper and twice as many on pink.</a:t>
            </a:r>
          </a:p>
          <a:p>
            <a:pPr marL="360000" indent="-360000">
              <a:lnSpc>
                <a:spcPct val="150000"/>
              </a:lnSpc>
              <a:buNone/>
            </a:pPr>
            <a:r>
              <a:rPr lang="en-US" altLang="ja-JP" sz="4000" dirty="0">
                <a:latin typeface="Century" panose="02040604050505020304" pitchFamily="18" charset="0"/>
              </a:rPr>
              <a:t>M: OK, 20 on pink and 40 on white.</a:t>
            </a:r>
          </a:p>
        </p:txBody>
      </p:sp>
      <p:pic>
        <p:nvPicPr>
          <p:cNvPr id="2" name="2018A11">
            <a:hlinkClick r:id="" action="ppaction://media"/>
            <a:extLst>
              <a:ext uri="{FF2B5EF4-FFF2-40B4-BE49-F238E27FC236}">
                <a16:creationId xmlns:a16="http://schemas.microsoft.com/office/drawing/2014/main" id="{FA05EC12-DF8E-4A21-851A-405E5DB9EC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9489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 </a:t>
            </a:r>
          </a:p>
          <a:p>
            <a:pPr marL="360000" indent="-360000">
              <a:lnSpc>
                <a:spcPct val="150000"/>
              </a:lnSpc>
              <a:buNone/>
            </a:pPr>
            <a:r>
              <a:rPr lang="en-US" altLang="ja-JP" sz="4000" dirty="0">
                <a:latin typeface="Century" panose="02040604050505020304" pitchFamily="18" charset="0"/>
              </a:rPr>
              <a:t>① I think the class is pleasant.</a:t>
            </a:r>
          </a:p>
          <a:p>
            <a:pPr marL="360000" indent="-360000">
              <a:lnSpc>
                <a:spcPct val="150000"/>
              </a:lnSpc>
              <a:buNone/>
            </a:pPr>
            <a:r>
              <a:rPr lang="en-US" altLang="ja-JP" sz="4000" dirty="0">
                <a:latin typeface="Century" panose="02040604050505020304" pitchFamily="18" charset="0"/>
              </a:rPr>
              <a:t>② I’m not really worried that much.</a:t>
            </a:r>
          </a:p>
          <a:p>
            <a:pPr marL="360000" indent="-360000">
              <a:lnSpc>
                <a:spcPct val="150000"/>
              </a:lnSpc>
              <a:buNone/>
            </a:pPr>
            <a:r>
              <a:rPr lang="en-US" altLang="ja-JP" sz="4000" dirty="0">
                <a:latin typeface="Century" panose="02040604050505020304" pitchFamily="18" charset="0"/>
              </a:rPr>
              <a:t>③ Luckily, there were no maps on the test.</a:t>
            </a:r>
          </a:p>
          <a:p>
            <a:pPr marL="360000" indent="-360000">
              <a:lnSpc>
                <a:spcPct val="150000"/>
              </a:lnSpc>
              <a:buNone/>
            </a:pPr>
            <a:r>
              <a:rPr lang="en-US" altLang="ja-JP" sz="4000" dirty="0">
                <a:latin typeface="Century" panose="02040604050505020304" pitchFamily="18" charset="0"/>
              </a:rPr>
              <a:t>④ Whatever grade you were in.</a:t>
            </a:r>
          </a:p>
        </p:txBody>
      </p:sp>
      <p:pic>
        <p:nvPicPr>
          <p:cNvPr id="4" name="2018A12">
            <a:hlinkClick r:id="" action="ppaction://media"/>
            <a:extLst>
              <a:ext uri="{FF2B5EF4-FFF2-40B4-BE49-F238E27FC236}">
                <a16:creationId xmlns:a16="http://schemas.microsoft.com/office/drawing/2014/main" id="{50A9C3AA-02B0-4D53-9213-BB58F5C65D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6069226"/>
            <a:ext cx="609600" cy="609600"/>
          </a:xfrm>
          <a:prstGeom prst="rect">
            <a:avLst/>
          </a:prstGeom>
        </p:spPr>
      </p:pic>
    </p:spTree>
    <p:extLst>
      <p:ext uri="{BB962C8B-B14F-4D97-AF65-F5344CB8AC3E}">
        <p14:creationId xmlns:p14="http://schemas.microsoft.com/office/powerpoint/2010/main" val="48801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So, how was your geography class this term?</a:t>
            </a:r>
          </a:p>
          <a:p>
            <a:pPr marL="360000" indent="-360000">
              <a:lnSpc>
                <a:spcPct val="150000"/>
              </a:lnSpc>
              <a:buNone/>
            </a:pPr>
            <a:r>
              <a:rPr lang="en-US" altLang="ja-JP" sz="4000" dirty="0">
                <a:latin typeface="Century" panose="02040604050505020304" pitchFamily="18" charset="0"/>
              </a:rPr>
              <a:t>M: All right, Mom. It was fun, and I do like maps.</a:t>
            </a:r>
          </a:p>
          <a:p>
            <a:pPr marL="360000" indent="-360000">
              <a:lnSpc>
                <a:spcPct val="150000"/>
              </a:lnSpc>
              <a:buNone/>
            </a:pPr>
            <a:r>
              <a:rPr lang="en-US" altLang="ja-JP" sz="4000" dirty="0">
                <a:latin typeface="Century" panose="02040604050505020304" pitchFamily="18" charset="0"/>
              </a:rPr>
              <a:t>W: Do you think you’ll get a good grade?</a:t>
            </a:r>
          </a:p>
        </p:txBody>
      </p:sp>
      <p:pic>
        <p:nvPicPr>
          <p:cNvPr id="2" name="2018A12">
            <a:hlinkClick r:id="" action="ppaction://media"/>
            <a:extLst>
              <a:ext uri="{FF2B5EF4-FFF2-40B4-BE49-F238E27FC236}">
                <a16:creationId xmlns:a16="http://schemas.microsoft.com/office/drawing/2014/main" id="{31DD19D6-A024-4F0D-994C-C695E7FA32F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6058931"/>
            <a:ext cx="609600" cy="609600"/>
          </a:xfrm>
          <a:prstGeom prst="rect">
            <a:avLst/>
          </a:prstGeom>
        </p:spPr>
      </p:pic>
    </p:spTree>
    <p:extLst>
      <p:ext uri="{BB962C8B-B14F-4D97-AF65-F5344CB8AC3E}">
        <p14:creationId xmlns:p14="http://schemas.microsoft.com/office/powerpoint/2010/main" val="760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 </a:t>
            </a:r>
          </a:p>
          <a:p>
            <a:pPr marL="360000" indent="-360000">
              <a:lnSpc>
                <a:spcPct val="150000"/>
              </a:lnSpc>
              <a:buNone/>
            </a:pPr>
            <a:r>
              <a:rPr lang="en-US" altLang="ja-JP" sz="4000" dirty="0">
                <a:latin typeface="Century" panose="02040604050505020304" pitchFamily="18" charset="0"/>
              </a:rPr>
              <a:t>① Did I?</a:t>
            </a:r>
          </a:p>
          <a:p>
            <a:pPr marL="360000" indent="-360000">
              <a:lnSpc>
                <a:spcPct val="150000"/>
              </a:lnSpc>
              <a:buNone/>
            </a:pPr>
            <a:r>
              <a:rPr lang="en-US" altLang="ja-JP" sz="4000" dirty="0">
                <a:latin typeface="Century" panose="02040604050505020304" pitchFamily="18" charset="0"/>
              </a:rPr>
              <a:t>② Did it?</a:t>
            </a:r>
          </a:p>
          <a:p>
            <a:pPr marL="360000" indent="-360000">
              <a:lnSpc>
                <a:spcPct val="150000"/>
              </a:lnSpc>
              <a:buNone/>
            </a:pPr>
            <a:r>
              <a:rPr lang="en-US" altLang="ja-JP" sz="4000" dirty="0">
                <a:latin typeface="Century" panose="02040604050505020304" pitchFamily="18" charset="0"/>
              </a:rPr>
              <a:t>③ Did we?</a:t>
            </a:r>
          </a:p>
          <a:p>
            <a:pPr marL="360000" indent="-360000">
              <a:lnSpc>
                <a:spcPct val="150000"/>
              </a:lnSpc>
              <a:buNone/>
            </a:pPr>
            <a:r>
              <a:rPr lang="en-US" altLang="ja-JP" sz="4000" dirty="0">
                <a:latin typeface="Century" panose="02040604050505020304" pitchFamily="18" charset="0"/>
              </a:rPr>
              <a:t>④ Did you?</a:t>
            </a:r>
          </a:p>
        </p:txBody>
      </p:sp>
      <p:pic>
        <p:nvPicPr>
          <p:cNvPr id="2" name="2018A13">
            <a:hlinkClick r:id="" action="ppaction://media"/>
            <a:extLst>
              <a:ext uri="{FF2B5EF4-FFF2-40B4-BE49-F238E27FC236}">
                <a16:creationId xmlns:a16="http://schemas.microsoft.com/office/drawing/2014/main" id="{79EFD5CB-BC1D-4DD6-BEF5-E338F0F358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400466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Morning, Steve. Is something wrong?</a:t>
            </a:r>
          </a:p>
          <a:p>
            <a:pPr marL="360000" indent="-360000">
              <a:lnSpc>
                <a:spcPct val="150000"/>
              </a:lnSpc>
              <a:buNone/>
            </a:pPr>
            <a:r>
              <a:rPr lang="en-US" altLang="ja-JP" sz="4000" dirty="0">
                <a:latin typeface="Century" panose="02040604050505020304" pitchFamily="18" charset="0"/>
              </a:rPr>
              <a:t>M: I changed my computer password. Now I can’t remember it.</a:t>
            </a:r>
          </a:p>
          <a:p>
            <a:pPr marL="360000" indent="-360000">
              <a:lnSpc>
                <a:spcPct val="150000"/>
              </a:lnSpc>
              <a:buNone/>
            </a:pPr>
            <a:r>
              <a:rPr lang="en-US" altLang="ja-JP" sz="4000" dirty="0">
                <a:latin typeface="Century" panose="02040604050505020304" pitchFamily="18" charset="0"/>
              </a:rPr>
              <a:t>W: I think you told me yesterday you’d changed it back to what it was before.</a:t>
            </a:r>
          </a:p>
        </p:txBody>
      </p:sp>
      <p:pic>
        <p:nvPicPr>
          <p:cNvPr id="2" name="2018A13">
            <a:hlinkClick r:id="" action="ppaction://media"/>
            <a:extLst>
              <a:ext uri="{FF2B5EF4-FFF2-40B4-BE49-F238E27FC236}">
                <a16:creationId xmlns:a16="http://schemas.microsoft.com/office/drawing/2014/main" id="{05301389-9FBA-4361-8EFA-E0FD1A94FA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6433" y="6058931"/>
            <a:ext cx="609600" cy="609600"/>
          </a:xfrm>
          <a:prstGeom prst="rect">
            <a:avLst/>
          </a:prstGeom>
        </p:spPr>
      </p:pic>
    </p:spTree>
    <p:extLst>
      <p:ext uri="{BB962C8B-B14F-4D97-AF65-F5344CB8AC3E}">
        <p14:creationId xmlns:p14="http://schemas.microsoft.com/office/powerpoint/2010/main" val="21644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buNone/>
            </a:pPr>
            <a:r>
              <a:rPr lang="ja-JP" altLang="en-US" sz="4000" dirty="0">
                <a:latin typeface="Century" panose="02040604050505020304" pitchFamily="18" charset="0"/>
              </a:rPr>
              <a:t>問</a:t>
            </a:r>
            <a:r>
              <a:rPr lang="en-US" altLang="ja-JP" sz="4000" dirty="0">
                <a:latin typeface="Century" panose="02040604050505020304" pitchFamily="18" charset="0"/>
              </a:rPr>
              <a:t>1 Which picture are they looking at?</a:t>
            </a:r>
          </a:p>
          <a:p>
            <a:pPr marL="0" indent="0">
              <a:buNone/>
            </a:pPr>
            <a:endParaRPr lang="en-US" altLang="ja-JP" sz="4000" dirty="0">
              <a:latin typeface="Century" panose="02040604050505020304" pitchFamily="18" charset="0"/>
            </a:endParaRPr>
          </a:p>
          <a:p>
            <a:pPr marL="0" indent="0">
              <a:buNone/>
            </a:pPr>
            <a:endParaRPr lang="en-US" altLang="ja-JP" sz="4000" dirty="0">
              <a:latin typeface="Century" panose="02040604050505020304" pitchFamily="18" charset="0"/>
            </a:endParaRPr>
          </a:p>
          <a:p>
            <a:pPr marL="0" indent="0">
              <a:buNone/>
            </a:pPr>
            <a:endParaRPr lang="en-US" altLang="ja-JP" sz="4000" dirty="0">
              <a:latin typeface="Century" panose="02040604050505020304" pitchFamily="18" charset="0"/>
            </a:endParaRPr>
          </a:p>
          <a:p>
            <a:pPr marL="0" indent="0">
              <a:buNone/>
            </a:pPr>
            <a:endParaRPr lang="en-US" altLang="ja-JP" sz="4000" dirty="0">
              <a:latin typeface="Century" panose="02040604050505020304" pitchFamily="18" charset="0"/>
            </a:endParaRPr>
          </a:p>
        </p:txBody>
      </p:sp>
      <p:pic>
        <p:nvPicPr>
          <p:cNvPr id="2" name="図 1">
            <a:extLst>
              <a:ext uri="{FF2B5EF4-FFF2-40B4-BE49-F238E27FC236}">
                <a16:creationId xmlns:a16="http://schemas.microsoft.com/office/drawing/2014/main" id="{17EB18C1-802C-42A7-8CD3-F52A5530B99C}"/>
              </a:ext>
            </a:extLst>
          </p:cNvPr>
          <p:cNvPicPr>
            <a:picLocks noChangeAspect="1"/>
          </p:cNvPicPr>
          <p:nvPr/>
        </p:nvPicPr>
        <p:blipFill>
          <a:blip r:embed="rId4"/>
          <a:stretch>
            <a:fillRect/>
          </a:stretch>
        </p:blipFill>
        <p:spPr>
          <a:xfrm>
            <a:off x="2765210" y="854745"/>
            <a:ext cx="6661580" cy="5743762"/>
          </a:xfrm>
          <a:prstGeom prst="rect">
            <a:avLst/>
          </a:prstGeom>
        </p:spPr>
      </p:pic>
      <p:pic>
        <p:nvPicPr>
          <p:cNvPr id="5" name="2018A01">
            <a:hlinkClick r:id="" action="ppaction://media"/>
            <a:extLst>
              <a:ext uri="{FF2B5EF4-FFF2-40B4-BE49-F238E27FC236}">
                <a16:creationId xmlns:a16="http://schemas.microsoft.com/office/drawing/2014/main" id="{228D7103-39E8-4629-9FB9-D920B76BE5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9957" y="6058931"/>
            <a:ext cx="609600" cy="609600"/>
          </a:xfrm>
          <a:prstGeom prst="rect">
            <a:avLst/>
          </a:prstGeom>
        </p:spPr>
      </p:pic>
    </p:spTree>
    <p:extLst>
      <p:ext uri="{BB962C8B-B14F-4D97-AF65-F5344CB8AC3E}">
        <p14:creationId xmlns:p14="http://schemas.microsoft.com/office/powerpoint/2010/main" val="353234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14 What will they do about dinner?</a:t>
            </a:r>
          </a:p>
          <a:p>
            <a:pPr marL="360000" indent="-360000">
              <a:lnSpc>
                <a:spcPct val="150000"/>
              </a:lnSpc>
              <a:buNone/>
            </a:pPr>
            <a:r>
              <a:rPr lang="en-US" altLang="ja-JP" sz="4000" dirty="0">
                <a:latin typeface="Century" panose="02040604050505020304" pitchFamily="18" charset="0"/>
              </a:rPr>
              <a:t>① They’ll eat curry at a restaurant.</a:t>
            </a:r>
          </a:p>
          <a:p>
            <a:pPr marL="360000" indent="-360000">
              <a:lnSpc>
                <a:spcPct val="150000"/>
              </a:lnSpc>
              <a:buNone/>
            </a:pPr>
            <a:r>
              <a:rPr lang="en-US" altLang="ja-JP" sz="4000" dirty="0">
                <a:latin typeface="Century" panose="02040604050505020304" pitchFamily="18" charset="0"/>
              </a:rPr>
              <a:t>② They’ll eat curry at home.</a:t>
            </a:r>
          </a:p>
          <a:p>
            <a:pPr marL="360000" indent="-360000">
              <a:lnSpc>
                <a:spcPct val="150000"/>
              </a:lnSpc>
              <a:buNone/>
            </a:pPr>
            <a:r>
              <a:rPr lang="en-US" altLang="ja-JP" sz="4000" dirty="0">
                <a:latin typeface="Century" panose="02040604050505020304" pitchFamily="18" charset="0"/>
              </a:rPr>
              <a:t>③ They’ll eat fried rice at a restaurant.</a:t>
            </a:r>
          </a:p>
          <a:p>
            <a:pPr marL="360000" indent="-360000">
              <a:lnSpc>
                <a:spcPct val="150000"/>
              </a:lnSpc>
              <a:buNone/>
            </a:pPr>
            <a:r>
              <a:rPr lang="en-US" altLang="ja-JP" sz="4000" dirty="0">
                <a:latin typeface="Century" panose="02040604050505020304" pitchFamily="18" charset="0"/>
              </a:rPr>
              <a:t>④ They’ll eat fried rice at home.</a:t>
            </a:r>
          </a:p>
          <a:p>
            <a:pPr marL="360000" indent="-360000">
              <a:lnSpc>
                <a:spcPct val="150000"/>
              </a:lnSpc>
              <a:buNone/>
            </a:pPr>
            <a:endParaRPr lang="en-US" altLang="ja-JP" sz="4000" dirty="0">
              <a:latin typeface="Century" panose="02040604050505020304" pitchFamily="18" charset="0"/>
            </a:endParaRPr>
          </a:p>
        </p:txBody>
      </p:sp>
      <p:pic>
        <p:nvPicPr>
          <p:cNvPr id="2" name="2018A14">
            <a:hlinkClick r:id="" action="ppaction://media"/>
            <a:extLst>
              <a:ext uri="{FF2B5EF4-FFF2-40B4-BE49-F238E27FC236}">
                <a16:creationId xmlns:a16="http://schemas.microsoft.com/office/drawing/2014/main" id="{160C9037-1F25-417A-B0B5-07C6D7774B3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5155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Autofit/>
          </a:bodyPr>
          <a:lstStyle/>
          <a:p>
            <a:pPr marL="360000" indent="-360000">
              <a:lnSpc>
                <a:spcPct val="100000"/>
              </a:lnSpc>
              <a:buNone/>
            </a:pPr>
            <a:r>
              <a:rPr lang="ja-JP" altLang="en-US" sz="3600" dirty="0">
                <a:latin typeface="Century" panose="02040604050505020304" pitchFamily="18" charset="0"/>
              </a:rPr>
              <a:t>問</a:t>
            </a:r>
            <a:r>
              <a:rPr lang="en-US" altLang="ja-JP" sz="3600" dirty="0">
                <a:latin typeface="Century" panose="02040604050505020304" pitchFamily="18" charset="0"/>
              </a:rPr>
              <a:t>14 </a:t>
            </a:r>
            <a:r>
              <a:rPr lang="ja-JP" altLang="en-US" sz="3600" dirty="0">
                <a:latin typeface="Century" panose="02040604050505020304" pitchFamily="18" charset="0"/>
              </a:rPr>
              <a:t>正解</a:t>
            </a:r>
            <a:r>
              <a:rPr lang="en-US" altLang="ja-JP" sz="3600" dirty="0">
                <a:latin typeface="Century" panose="02040604050505020304" pitchFamily="18" charset="0"/>
              </a:rPr>
              <a:t> </a:t>
            </a:r>
            <a:r>
              <a:rPr lang="ja-JP" altLang="en-US" sz="3600" dirty="0">
                <a:latin typeface="Century" panose="02040604050505020304" pitchFamily="18" charset="0"/>
              </a:rPr>
              <a:t>②</a:t>
            </a:r>
            <a:endParaRPr lang="en-US" altLang="ja-JP" sz="3600" dirty="0">
              <a:latin typeface="Century" panose="02040604050505020304" pitchFamily="18" charset="0"/>
            </a:endParaRPr>
          </a:p>
          <a:p>
            <a:pPr marL="360000" indent="-360000">
              <a:lnSpc>
                <a:spcPct val="100000"/>
              </a:lnSpc>
              <a:buNone/>
            </a:pPr>
            <a:r>
              <a:rPr lang="en-US" altLang="ja-JP" sz="3600" dirty="0">
                <a:latin typeface="Century" panose="02040604050505020304" pitchFamily="18" charset="0"/>
              </a:rPr>
              <a:t>W: What’s for dinner tonight, Dad?</a:t>
            </a:r>
          </a:p>
          <a:p>
            <a:pPr marL="360000" indent="-360000">
              <a:lnSpc>
                <a:spcPct val="100000"/>
              </a:lnSpc>
              <a:buNone/>
            </a:pPr>
            <a:r>
              <a:rPr lang="en-US" altLang="ja-JP" sz="3600" dirty="0">
                <a:latin typeface="Century" panose="02040604050505020304" pitchFamily="18" charset="0"/>
              </a:rPr>
              <a:t>M: Hmm, we have vegetables in the fridge for fried rice.</a:t>
            </a:r>
          </a:p>
          <a:p>
            <a:pPr marL="360000" indent="-360000">
              <a:lnSpc>
                <a:spcPct val="100000"/>
              </a:lnSpc>
              <a:buNone/>
            </a:pPr>
            <a:r>
              <a:rPr lang="en-US" altLang="ja-JP" sz="3600" dirty="0">
                <a:latin typeface="Century" panose="02040604050505020304" pitchFamily="18" charset="0"/>
              </a:rPr>
              <a:t>W: You’re not going shopping? Then let’s eat out.</a:t>
            </a:r>
          </a:p>
          <a:p>
            <a:pPr marL="360000" indent="-360000">
              <a:lnSpc>
                <a:spcPct val="100000"/>
              </a:lnSpc>
              <a:buNone/>
            </a:pPr>
            <a:r>
              <a:rPr lang="en-US" altLang="ja-JP" sz="3600" dirty="0">
                <a:latin typeface="Century" panose="02040604050505020304" pitchFamily="18" charset="0"/>
              </a:rPr>
              <a:t>M: It’s pouring outside. I’d rather stay home.</a:t>
            </a:r>
          </a:p>
          <a:p>
            <a:pPr marL="360000" indent="-360000">
              <a:lnSpc>
                <a:spcPct val="100000"/>
              </a:lnSpc>
              <a:buNone/>
            </a:pPr>
            <a:r>
              <a:rPr lang="en-US" altLang="ja-JP" sz="3600" dirty="0">
                <a:latin typeface="Century" panose="02040604050505020304" pitchFamily="18" charset="0"/>
              </a:rPr>
              <a:t>W: What about the restaurant around the corner? I feel like curry.</a:t>
            </a:r>
          </a:p>
          <a:p>
            <a:pPr marL="360000" indent="-360000">
              <a:lnSpc>
                <a:spcPct val="100000"/>
              </a:lnSpc>
              <a:buNone/>
            </a:pPr>
            <a:r>
              <a:rPr lang="en-US" altLang="ja-JP" sz="3600" dirty="0">
                <a:latin typeface="Century" panose="02040604050505020304" pitchFamily="18" charset="0"/>
              </a:rPr>
              <a:t>M: OK, they deliver, and I won’t need to cook.</a:t>
            </a:r>
          </a:p>
        </p:txBody>
      </p:sp>
      <p:pic>
        <p:nvPicPr>
          <p:cNvPr id="2" name="2018A14">
            <a:hlinkClick r:id="" action="ppaction://media"/>
            <a:extLst>
              <a:ext uri="{FF2B5EF4-FFF2-40B4-BE49-F238E27FC236}">
                <a16:creationId xmlns:a16="http://schemas.microsoft.com/office/drawing/2014/main" id="{C73FA985-ECFD-4666-AFF4-6A488F17552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834450"/>
            <a:ext cx="609600" cy="609600"/>
          </a:xfrm>
          <a:prstGeom prst="rect">
            <a:avLst/>
          </a:prstGeom>
        </p:spPr>
      </p:pic>
    </p:spTree>
    <p:extLst>
      <p:ext uri="{BB962C8B-B14F-4D97-AF65-F5344CB8AC3E}">
        <p14:creationId xmlns:p14="http://schemas.microsoft.com/office/powerpoint/2010/main" val="374867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How long can a person extend online?</a:t>
            </a:r>
          </a:p>
          <a:p>
            <a:pPr marL="360000" indent="-360000">
              <a:lnSpc>
                <a:spcPct val="150000"/>
              </a:lnSpc>
              <a:buNone/>
            </a:pPr>
            <a:r>
              <a:rPr lang="en-US" altLang="ja-JP" sz="4000" dirty="0">
                <a:latin typeface="Century" panose="02040604050505020304" pitchFamily="18" charset="0"/>
              </a:rPr>
              <a:t>① One week</a:t>
            </a:r>
          </a:p>
          <a:p>
            <a:pPr marL="360000" indent="-360000">
              <a:lnSpc>
                <a:spcPct val="150000"/>
              </a:lnSpc>
              <a:buNone/>
            </a:pPr>
            <a:r>
              <a:rPr lang="en-US" altLang="ja-JP" sz="4000" dirty="0">
                <a:latin typeface="Century" panose="02040604050505020304" pitchFamily="18" charset="0"/>
              </a:rPr>
              <a:t>② Two weeks</a:t>
            </a:r>
          </a:p>
          <a:p>
            <a:pPr marL="360000" indent="-360000">
              <a:lnSpc>
                <a:spcPct val="150000"/>
              </a:lnSpc>
              <a:buNone/>
            </a:pPr>
            <a:r>
              <a:rPr lang="en-US" altLang="ja-JP" sz="4000" dirty="0">
                <a:latin typeface="Century" panose="02040604050505020304" pitchFamily="18" charset="0"/>
              </a:rPr>
              <a:t>③ Three weeks</a:t>
            </a:r>
          </a:p>
          <a:p>
            <a:pPr marL="360000" indent="-360000">
              <a:lnSpc>
                <a:spcPct val="150000"/>
              </a:lnSpc>
              <a:buNone/>
            </a:pPr>
            <a:r>
              <a:rPr lang="en-US" altLang="ja-JP" sz="4000" dirty="0">
                <a:latin typeface="Century" panose="02040604050505020304" pitchFamily="18" charset="0"/>
              </a:rPr>
              <a:t>④ Four weeks</a:t>
            </a:r>
          </a:p>
        </p:txBody>
      </p:sp>
      <p:pic>
        <p:nvPicPr>
          <p:cNvPr id="2" name="2018A15">
            <a:hlinkClick r:id="" action="ppaction://media"/>
            <a:extLst>
              <a:ext uri="{FF2B5EF4-FFF2-40B4-BE49-F238E27FC236}">
                <a16:creationId xmlns:a16="http://schemas.microsoft.com/office/drawing/2014/main" id="{86080DA1-55C6-46CB-A696-CB75590CFC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90677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10000"/>
          </a:bodyPr>
          <a:lstStyle/>
          <a:p>
            <a:pPr marL="360000" indent="-360000">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20000"/>
              </a:lnSpc>
              <a:buNone/>
            </a:pPr>
            <a:r>
              <a:rPr lang="en-US" altLang="ja-JP" sz="4000" dirty="0">
                <a:latin typeface="Century" panose="02040604050505020304" pitchFamily="18" charset="0"/>
              </a:rPr>
              <a:t>M: How many books can I borrow from the library?</a:t>
            </a:r>
          </a:p>
          <a:p>
            <a:pPr marL="360000" indent="-360000">
              <a:lnSpc>
                <a:spcPct val="120000"/>
              </a:lnSpc>
              <a:buNone/>
            </a:pPr>
            <a:r>
              <a:rPr lang="en-US" altLang="ja-JP" sz="4000" dirty="0">
                <a:latin typeface="Century" panose="02040604050505020304" pitchFamily="18" charset="0"/>
              </a:rPr>
              <a:t>W: Up to four at a time.</a:t>
            </a:r>
          </a:p>
          <a:p>
            <a:pPr marL="360000" indent="-360000">
              <a:lnSpc>
                <a:spcPct val="120000"/>
              </a:lnSpc>
              <a:buNone/>
            </a:pPr>
            <a:r>
              <a:rPr lang="en-US" altLang="ja-JP" sz="4000" dirty="0">
                <a:latin typeface="Century" panose="02040604050505020304" pitchFamily="18" charset="0"/>
              </a:rPr>
              <a:t>M: For how long?</a:t>
            </a:r>
          </a:p>
          <a:p>
            <a:pPr marL="360000" indent="-360000">
              <a:lnSpc>
                <a:spcPct val="120000"/>
              </a:lnSpc>
              <a:buNone/>
            </a:pPr>
            <a:r>
              <a:rPr lang="en-US" altLang="ja-JP" sz="4000" dirty="0">
                <a:latin typeface="Century" panose="02040604050505020304" pitchFamily="18" charset="0"/>
              </a:rPr>
              <a:t>W: Two weeks, but you can extend the period a week at a time if no one has requested the book.</a:t>
            </a:r>
          </a:p>
          <a:p>
            <a:pPr marL="360000" indent="-360000">
              <a:lnSpc>
                <a:spcPct val="120000"/>
              </a:lnSpc>
              <a:buNone/>
            </a:pPr>
            <a:r>
              <a:rPr lang="en-US" altLang="ja-JP" sz="4000" dirty="0">
                <a:latin typeface="Century" panose="02040604050505020304" pitchFamily="18" charset="0"/>
              </a:rPr>
              <a:t>M: Can I do it online?</a:t>
            </a:r>
          </a:p>
          <a:p>
            <a:pPr marL="360000" indent="-360000">
              <a:lnSpc>
                <a:spcPct val="120000"/>
              </a:lnSpc>
              <a:buNone/>
            </a:pPr>
            <a:r>
              <a:rPr lang="en-US" altLang="ja-JP" sz="4000" dirty="0">
                <a:latin typeface="Century" panose="02040604050505020304" pitchFamily="18" charset="0"/>
              </a:rPr>
              <a:t>W: Sure, but only once for online extensions.</a:t>
            </a:r>
          </a:p>
        </p:txBody>
      </p:sp>
      <p:pic>
        <p:nvPicPr>
          <p:cNvPr id="2" name="2018A15">
            <a:hlinkClick r:id="" action="ppaction://media"/>
            <a:extLst>
              <a:ext uri="{FF2B5EF4-FFF2-40B4-BE49-F238E27FC236}">
                <a16:creationId xmlns:a16="http://schemas.microsoft.com/office/drawing/2014/main" id="{130E4342-5E0E-4BCB-94EB-8BA3D3517E1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69259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16 What will the man find out about his neighbor?</a:t>
            </a:r>
          </a:p>
          <a:p>
            <a:pPr marL="360000" indent="-360000">
              <a:lnSpc>
                <a:spcPct val="150000"/>
              </a:lnSpc>
              <a:buNone/>
            </a:pPr>
            <a:r>
              <a:rPr lang="en-US" altLang="ja-JP" sz="4000" dirty="0">
                <a:latin typeface="Century" panose="02040604050505020304" pitchFamily="18" charset="0"/>
              </a:rPr>
              <a:t>① How long he has been a doctor</a:t>
            </a:r>
          </a:p>
          <a:p>
            <a:pPr marL="360000" indent="-360000">
              <a:lnSpc>
                <a:spcPct val="150000"/>
              </a:lnSpc>
              <a:buNone/>
            </a:pPr>
            <a:r>
              <a:rPr lang="en-US" altLang="ja-JP" sz="4000" dirty="0">
                <a:latin typeface="Century" panose="02040604050505020304" pitchFamily="18" charset="0"/>
              </a:rPr>
              <a:t>② What hospital he works at</a:t>
            </a:r>
          </a:p>
          <a:p>
            <a:pPr marL="360000" indent="-360000">
              <a:lnSpc>
                <a:spcPct val="150000"/>
              </a:lnSpc>
              <a:buNone/>
            </a:pPr>
            <a:r>
              <a:rPr lang="en-US" altLang="ja-JP" sz="4000" dirty="0">
                <a:latin typeface="Century" panose="02040604050505020304" pitchFamily="18" charset="0"/>
              </a:rPr>
              <a:t>③ When he started the volunteer work</a:t>
            </a:r>
          </a:p>
          <a:p>
            <a:pPr marL="360000" indent="-360000">
              <a:lnSpc>
                <a:spcPct val="150000"/>
              </a:lnSpc>
              <a:buNone/>
            </a:pPr>
            <a:r>
              <a:rPr lang="en-US" altLang="ja-JP" sz="4000" dirty="0">
                <a:latin typeface="Century" panose="02040604050505020304" pitchFamily="18" charset="0"/>
              </a:rPr>
              <a:t>④ Who he volunteers for</a:t>
            </a:r>
          </a:p>
          <a:p>
            <a:pPr marL="360000" indent="-360000">
              <a:lnSpc>
                <a:spcPct val="150000"/>
              </a:lnSpc>
              <a:buNone/>
            </a:pPr>
            <a:endParaRPr lang="en-US" altLang="ja-JP" sz="4000" dirty="0">
              <a:latin typeface="Century" panose="02040604050505020304" pitchFamily="18" charset="0"/>
            </a:endParaRPr>
          </a:p>
        </p:txBody>
      </p:sp>
      <p:pic>
        <p:nvPicPr>
          <p:cNvPr id="2" name="2018A16">
            <a:hlinkClick r:id="" action="ppaction://media"/>
            <a:extLst>
              <a:ext uri="{FF2B5EF4-FFF2-40B4-BE49-F238E27FC236}">
                <a16:creationId xmlns:a16="http://schemas.microsoft.com/office/drawing/2014/main" id="{9E936670-26D1-4141-BC36-2542B18AED3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66920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a:bodyPr>
          <a:lstStyle/>
          <a:p>
            <a:pPr marL="360000" indent="-360000">
              <a:lnSpc>
                <a:spcPct val="11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16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10000"/>
              </a:lnSpc>
              <a:buNone/>
            </a:pPr>
            <a:r>
              <a:rPr lang="en-US" altLang="ja-JP" sz="4000" dirty="0">
                <a:latin typeface="Century" panose="02040604050505020304" pitchFamily="18" charset="0"/>
              </a:rPr>
              <a:t>W: Did you do the homework about interviewing someone you admire?</a:t>
            </a:r>
          </a:p>
          <a:p>
            <a:pPr marL="360000" indent="-360000">
              <a:lnSpc>
                <a:spcPct val="110000"/>
              </a:lnSpc>
              <a:buNone/>
            </a:pPr>
            <a:r>
              <a:rPr lang="en-US" altLang="ja-JP" sz="4000" dirty="0">
                <a:latin typeface="Century" panose="02040604050505020304" pitchFamily="18" charset="0"/>
              </a:rPr>
              <a:t>M: Yes. Who did you interview?</a:t>
            </a:r>
          </a:p>
          <a:p>
            <a:pPr marL="360000" indent="-360000">
              <a:lnSpc>
                <a:spcPct val="110000"/>
              </a:lnSpc>
              <a:buNone/>
            </a:pPr>
            <a:r>
              <a:rPr lang="en-US" altLang="ja-JP" sz="4000" dirty="0">
                <a:latin typeface="Century" panose="02040604050505020304" pitchFamily="18" charset="0"/>
              </a:rPr>
              <a:t>W: My aunt. She’s a doctor. How about you?</a:t>
            </a:r>
          </a:p>
          <a:p>
            <a:pPr marL="360000" indent="-360000">
              <a:lnSpc>
                <a:spcPct val="110000"/>
              </a:lnSpc>
              <a:buNone/>
            </a:pPr>
            <a:r>
              <a:rPr lang="en-US" altLang="ja-JP" sz="4000" dirty="0">
                <a:latin typeface="Century" panose="02040604050505020304" pitchFamily="18" charset="0"/>
              </a:rPr>
              <a:t>M: My neighbor. He volunteers at an animal shelter.</a:t>
            </a:r>
          </a:p>
          <a:p>
            <a:pPr marL="360000" indent="-360000">
              <a:lnSpc>
                <a:spcPct val="110000"/>
              </a:lnSpc>
              <a:buNone/>
            </a:pPr>
            <a:r>
              <a:rPr lang="en-US" altLang="ja-JP" sz="4000" dirty="0">
                <a:latin typeface="Century" panose="02040604050505020304" pitchFamily="18" charset="0"/>
              </a:rPr>
              <a:t>W: Good for him! How long has he been doing that?</a:t>
            </a:r>
          </a:p>
          <a:p>
            <a:pPr marL="360000" indent="-360000">
              <a:lnSpc>
                <a:spcPct val="110000"/>
              </a:lnSpc>
              <a:buNone/>
            </a:pPr>
            <a:r>
              <a:rPr lang="en-US" altLang="ja-JP" sz="4000" dirty="0">
                <a:latin typeface="Century" panose="02040604050505020304" pitchFamily="18" charset="0"/>
              </a:rPr>
              <a:t>M: Oh, I’ll have to ask him.</a:t>
            </a:r>
          </a:p>
        </p:txBody>
      </p:sp>
      <p:pic>
        <p:nvPicPr>
          <p:cNvPr id="2" name="2018A16">
            <a:hlinkClick r:id="" action="ppaction://media"/>
            <a:extLst>
              <a:ext uri="{FF2B5EF4-FFF2-40B4-BE49-F238E27FC236}">
                <a16:creationId xmlns:a16="http://schemas.microsoft.com/office/drawing/2014/main" id="{2DD25458-C099-4BE3-B050-166EE31C380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275631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6726595" y="411893"/>
            <a:ext cx="5276045" cy="6299406"/>
          </a:xfrm>
        </p:spPr>
        <p:txBody>
          <a:bodyPr>
            <a:normAutofit fontScale="92500" lnSpcReduction="20000"/>
          </a:bodyPr>
          <a:lstStyle/>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17 Which cruise are they most likely going to take?</a:t>
            </a:r>
          </a:p>
          <a:p>
            <a:pPr marL="360000" indent="-360000">
              <a:lnSpc>
                <a:spcPct val="100000"/>
              </a:lnSpc>
              <a:buNone/>
            </a:pPr>
            <a:r>
              <a:rPr lang="en-US" altLang="ja-JP" sz="2400" dirty="0">
                <a:latin typeface="Century" panose="02040604050505020304" pitchFamily="18" charset="0"/>
              </a:rPr>
              <a:t>① </a:t>
            </a:r>
            <a:r>
              <a:rPr lang="ja-JP" altLang="en-US" sz="2400" dirty="0">
                <a:latin typeface="Century" panose="02040604050505020304" pitchFamily="18" charset="0"/>
              </a:rPr>
              <a:t>９</a:t>
            </a:r>
            <a:r>
              <a:rPr lang="en-US" altLang="ja-JP" sz="2400" dirty="0">
                <a:latin typeface="Century" panose="02040604050505020304" pitchFamily="18" charset="0"/>
              </a:rPr>
              <a:t>:</a:t>
            </a:r>
            <a:r>
              <a:rPr lang="ja-JP" altLang="en-US" sz="2400" dirty="0">
                <a:latin typeface="Century" panose="02040604050505020304" pitchFamily="18" charset="0"/>
              </a:rPr>
              <a:t>００</a:t>
            </a:r>
            <a:r>
              <a:rPr lang="en-US" altLang="ja-JP" sz="2400" dirty="0">
                <a:latin typeface="Century" panose="02040604050505020304" pitchFamily="18" charset="0"/>
              </a:rPr>
              <a:t>am	      ② </a:t>
            </a:r>
            <a:r>
              <a:rPr lang="ja-JP" altLang="en-US" sz="2400" dirty="0">
                <a:latin typeface="Century" panose="02040604050505020304" pitchFamily="18" charset="0"/>
              </a:rPr>
              <a:t>１０</a:t>
            </a:r>
            <a:r>
              <a:rPr lang="en-US" altLang="ja-JP" sz="2400" dirty="0">
                <a:latin typeface="Century" panose="02040604050505020304" pitchFamily="18" charset="0"/>
              </a:rPr>
              <a:t>:</a:t>
            </a:r>
            <a:r>
              <a:rPr lang="ja-JP" altLang="en-US" sz="2400" dirty="0">
                <a:latin typeface="Century" panose="02040604050505020304" pitchFamily="18" charset="0"/>
              </a:rPr>
              <a:t>３０</a:t>
            </a:r>
            <a:r>
              <a:rPr lang="en-US" altLang="ja-JP" sz="2400" dirty="0">
                <a:latin typeface="Century" panose="02040604050505020304" pitchFamily="18" charset="0"/>
              </a:rPr>
              <a:t>am</a:t>
            </a:r>
          </a:p>
          <a:p>
            <a:pPr marL="360000" indent="-360000">
              <a:lnSpc>
                <a:spcPct val="100000"/>
              </a:lnSpc>
              <a:buNone/>
            </a:pPr>
            <a:r>
              <a:rPr lang="en-US" altLang="ja-JP" sz="2400" dirty="0">
                <a:latin typeface="Century" panose="02040604050505020304" pitchFamily="18" charset="0"/>
              </a:rPr>
              <a:t>③ </a:t>
            </a:r>
            <a:r>
              <a:rPr lang="ja-JP" altLang="en-US" sz="2400" dirty="0">
                <a:latin typeface="Century" panose="02040604050505020304" pitchFamily="18" charset="0"/>
              </a:rPr>
              <a:t>１２</a:t>
            </a:r>
            <a:r>
              <a:rPr lang="en-US" altLang="ja-JP" sz="2400" dirty="0">
                <a:latin typeface="Century" panose="02040604050505020304" pitchFamily="18" charset="0"/>
              </a:rPr>
              <a:t>:</a:t>
            </a:r>
            <a:r>
              <a:rPr lang="ja-JP" altLang="en-US" sz="2400" dirty="0">
                <a:latin typeface="Century" panose="02040604050505020304" pitchFamily="18" charset="0"/>
              </a:rPr>
              <a:t>００</a:t>
            </a:r>
            <a:r>
              <a:rPr lang="en-US" altLang="ja-JP" sz="2400" dirty="0">
                <a:latin typeface="Century" panose="02040604050505020304" pitchFamily="18" charset="0"/>
              </a:rPr>
              <a:t>pm    ④ </a:t>
            </a:r>
            <a:r>
              <a:rPr lang="ja-JP" altLang="en-US" sz="2400" dirty="0">
                <a:latin typeface="Century" panose="02040604050505020304" pitchFamily="18" charset="0"/>
              </a:rPr>
              <a:t>１</a:t>
            </a:r>
            <a:r>
              <a:rPr lang="en-US" altLang="ja-JP" sz="2400" dirty="0">
                <a:latin typeface="Century" panose="02040604050505020304" pitchFamily="18" charset="0"/>
              </a:rPr>
              <a:t>:</a:t>
            </a:r>
            <a:r>
              <a:rPr lang="ja-JP" altLang="en-US" sz="2400" dirty="0">
                <a:latin typeface="Century" panose="02040604050505020304" pitchFamily="18" charset="0"/>
              </a:rPr>
              <a:t>３０</a:t>
            </a:r>
            <a:r>
              <a:rPr lang="en-US" altLang="ja-JP" sz="2400" dirty="0">
                <a:latin typeface="Century" panose="02040604050505020304" pitchFamily="18" charset="0"/>
              </a:rPr>
              <a:t>pm</a:t>
            </a:r>
          </a:p>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18 Which restaurant are they going to go to for lunch?</a:t>
            </a:r>
          </a:p>
          <a:p>
            <a:pPr marL="360000" indent="-360000">
              <a:lnSpc>
                <a:spcPct val="100000"/>
              </a:lnSpc>
              <a:buNone/>
            </a:pPr>
            <a:r>
              <a:rPr lang="en-US" altLang="ja-JP" sz="2400" dirty="0">
                <a:latin typeface="Century" panose="02040604050505020304" pitchFamily="18" charset="0"/>
              </a:rPr>
              <a:t>① The Chinese restaurant</a:t>
            </a:r>
          </a:p>
          <a:p>
            <a:pPr marL="360000" indent="-360000">
              <a:lnSpc>
                <a:spcPct val="100000"/>
              </a:lnSpc>
              <a:buNone/>
            </a:pPr>
            <a:r>
              <a:rPr lang="en-US" altLang="ja-JP" sz="2400" dirty="0">
                <a:latin typeface="Century" panose="02040604050505020304" pitchFamily="18" charset="0"/>
              </a:rPr>
              <a:t>② The French restaurant</a:t>
            </a:r>
          </a:p>
          <a:p>
            <a:pPr marL="360000" indent="-360000">
              <a:lnSpc>
                <a:spcPct val="100000"/>
              </a:lnSpc>
              <a:buNone/>
            </a:pPr>
            <a:r>
              <a:rPr lang="en-US" altLang="ja-JP" sz="2400" dirty="0">
                <a:latin typeface="Century" panose="02040604050505020304" pitchFamily="18" charset="0"/>
              </a:rPr>
              <a:t>③ The Italian restaurant</a:t>
            </a:r>
          </a:p>
          <a:p>
            <a:pPr marL="360000" indent="-360000">
              <a:lnSpc>
                <a:spcPct val="100000"/>
              </a:lnSpc>
              <a:buNone/>
            </a:pPr>
            <a:r>
              <a:rPr lang="en-US" altLang="ja-JP" sz="2400" dirty="0">
                <a:latin typeface="Century" panose="02040604050505020304" pitchFamily="18" charset="0"/>
              </a:rPr>
              <a:t>④ The Mexican restaurant</a:t>
            </a:r>
          </a:p>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19 What places are they planning to go to tomorrow?</a:t>
            </a:r>
          </a:p>
          <a:p>
            <a:pPr marL="360000" indent="-360000">
              <a:lnSpc>
                <a:spcPct val="100000"/>
              </a:lnSpc>
              <a:buNone/>
            </a:pPr>
            <a:r>
              <a:rPr lang="en-US" altLang="ja-JP" sz="2400" dirty="0">
                <a:latin typeface="Century" panose="02040604050505020304" pitchFamily="18" charset="0"/>
              </a:rPr>
              <a:t>① The castle and the children’s zoo</a:t>
            </a:r>
          </a:p>
          <a:p>
            <a:pPr marL="360000" indent="-360000">
              <a:lnSpc>
                <a:spcPct val="100000"/>
              </a:lnSpc>
              <a:buNone/>
            </a:pPr>
            <a:r>
              <a:rPr lang="en-US" altLang="ja-JP" sz="2400" dirty="0">
                <a:latin typeface="Century" panose="02040604050505020304" pitchFamily="18" charset="0"/>
              </a:rPr>
              <a:t>② The castle and the falls</a:t>
            </a:r>
          </a:p>
          <a:p>
            <a:pPr marL="360000" indent="-360000">
              <a:lnSpc>
                <a:spcPct val="100000"/>
              </a:lnSpc>
              <a:buNone/>
            </a:pPr>
            <a:r>
              <a:rPr lang="en-US" altLang="ja-JP" sz="2400" dirty="0">
                <a:latin typeface="Century" panose="02040604050505020304" pitchFamily="18" charset="0"/>
              </a:rPr>
              <a:t>③ The children’s zoo and the orchard</a:t>
            </a:r>
          </a:p>
          <a:p>
            <a:pPr marL="360000" indent="-360000">
              <a:lnSpc>
                <a:spcPct val="100000"/>
              </a:lnSpc>
              <a:buNone/>
            </a:pPr>
            <a:r>
              <a:rPr lang="en-US" altLang="ja-JP" sz="2400" dirty="0">
                <a:latin typeface="Century" panose="02040604050505020304" pitchFamily="18" charset="0"/>
              </a:rPr>
              <a:t>④ The falls and the orchard</a:t>
            </a:r>
          </a:p>
          <a:p>
            <a:pPr marL="360000" indent="-360000">
              <a:lnSpc>
                <a:spcPct val="100000"/>
              </a:lnSpc>
              <a:buNone/>
            </a:pPr>
            <a:endParaRPr lang="en-US" altLang="ja-JP" sz="2400" dirty="0">
              <a:latin typeface="Century" panose="02040604050505020304" pitchFamily="18" charset="0"/>
            </a:endParaRPr>
          </a:p>
          <a:p>
            <a:pPr marL="360000" indent="-360000">
              <a:lnSpc>
                <a:spcPct val="100000"/>
              </a:lnSpc>
              <a:buNone/>
            </a:pPr>
            <a:endParaRPr lang="ja-JP" altLang="en-US" sz="2400" dirty="0">
              <a:latin typeface="Century" panose="02040604050505020304" pitchFamily="18" charset="0"/>
            </a:endParaRPr>
          </a:p>
        </p:txBody>
      </p:sp>
      <p:pic>
        <p:nvPicPr>
          <p:cNvPr id="6" name="図 5">
            <a:extLst>
              <a:ext uri="{FF2B5EF4-FFF2-40B4-BE49-F238E27FC236}">
                <a16:creationId xmlns:a16="http://schemas.microsoft.com/office/drawing/2014/main" id="{538F29C3-BF5E-464D-9AE4-69760AC9B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235" y="846267"/>
            <a:ext cx="6217677" cy="5184000"/>
          </a:xfrm>
          <a:prstGeom prst="rect">
            <a:avLst/>
          </a:prstGeom>
        </p:spPr>
      </p:pic>
      <p:sp>
        <p:nvSpPr>
          <p:cNvPr id="8" name="正方形/長方形 7">
            <a:extLst>
              <a:ext uri="{FF2B5EF4-FFF2-40B4-BE49-F238E27FC236}">
                <a16:creationId xmlns:a16="http://schemas.microsoft.com/office/drawing/2014/main" id="{59D470E9-DD61-4C76-B6CA-4936B5E8A67A}"/>
              </a:ext>
            </a:extLst>
          </p:cNvPr>
          <p:cNvSpPr/>
          <p:nvPr/>
        </p:nvSpPr>
        <p:spPr>
          <a:xfrm>
            <a:off x="185242" y="199936"/>
            <a:ext cx="5428158" cy="646331"/>
          </a:xfrm>
          <a:prstGeom prst="rect">
            <a:avLst/>
          </a:prstGeom>
        </p:spPr>
        <p:txBody>
          <a:bodyPr wrap="square">
            <a:spAutoFit/>
          </a:bodyPr>
          <a:lstStyle/>
          <a:p>
            <a:r>
              <a:rPr lang="ja-JP" altLang="en-US" u="sng" dirty="0"/>
              <a:t>対話の場面</a:t>
            </a:r>
            <a:r>
              <a:rPr lang="ja-JP" altLang="en-US" dirty="0"/>
              <a:t>　夫婦が駅前で地図を見ながら今日と明日の観光の予定について話をしています。</a:t>
            </a:r>
          </a:p>
        </p:txBody>
      </p:sp>
      <p:pic>
        <p:nvPicPr>
          <p:cNvPr id="2" name="2018A17-19">
            <a:hlinkClick r:id="" action="ppaction://media"/>
            <a:extLst>
              <a:ext uri="{FF2B5EF4-FFF2-40B4-BE49-F238E27FC236}">
                <a16:creationId xmlns:a16="http://schemas.microsoft.com/office/drawing/2014/main" id="{C736242D-6278-4150-B705-648FC17597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49165" y="6030267"/>
            <a:ext cx="609600" cy="609600"/>
          </a:xfrm>
          <a:prstGeom prst="rect">
            <a:avLst/>
          </a:prstGeom>
        </p:spPr>
      </p:pic>
    </p:spTree>
    <p:extLst>
      <p:ext uri="{BB962C8B-B14F-4D97-AF65-F5344CB8AC3E}">
        <p14:creationId xmlns:p14="http://schemas.microsoft.com/office/powerpoint/2010/main" val="38087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9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000" indent="-180000">
              <a:lnSpc>
                <a:spcPct val="110000"/>
              </a:lnSpc>
              <a:buFont typeface="Arial" panose="020B0604020202020204" pitchFamily="34" charset="0"/>
              <a:buNone/>
            </a:pPr>
            <a:r>
              <a:rPr lang="ja-JP" altLang="en-US" sz="2400" dirty="0">
                <a:latin typeface="Century" panose="02040604050505020304" pitchFamily="18" charset="0"/>
              </a:rPr>
              <a:t>問</a:t>
            </a:r>
            <a:r>
              <a:rPr lang="en-US" altLang="ja-JP" sz="2400" dirty="0">
                <a:latin typeface="Century" panose="02040604050505020304" pitchFamily="18" charset="0"/>
              </a:rPr>
              <a:t>17 </a:t>
            </a:r>
            <a:r>
              <a:rPr lang="ja-JP" altLang="en-US" sz="2400" dirty="0">
                <a:latin typeface="Century" panose="02040604050505020304" pitchFamily="18" charset="0"/>
              </a:rPr>
              <a:t>正解 ②  問</a:t>
            </a:r>
            <a:r>
              <a:rPr lang="en-US" altLang="ja-JP" sz="2400" dirty="0">
                <a:latin typeface="Century" panose="02040604050505020304" pitchFamily="18" charset="0"/>
              </a:rPr>
              <a:t>18 </a:t>
            </a:r>
            <a:r>
              <a:rPr lang="ja-JP" altLang="en-US" sz="2400" dirty="0">
                <a:latin typeface="Century" panose="02040604050505020304" pitchFamily="18" charset="0"/>
              </a:rPr>
              <a:t>正解 ④  問</a:t>
            </a:r>
            <a:r>
              <a:rPr lang="en-US" altLang="ja-JP" sz="2400" dirty="0">
                <a:latin typeface="Century" panose="02040604050505020304" pitchFamily="18" charset="0"/>
              </a:rPr>
              <a:t>19 </a:t>
            </a:r>
            <a:r>
              <a:rPr lang="ja-JP" altLang="en-US" sz="2400" dirty="0">
                <a:latin typeface="Century" panose="02040604050505020304" pitchFamily="18" charset="0"/>
              </a:rPr>
              <a:t>正解 ②</a:t>
            </a:r>
            <a:endParaRPr lang="en-US" altLang="ja-JP" sz="2400" dirty="0">
              <a:latin typeface="Century" panose="02040604050505020304" pitchFamily="18" charset="0"/>
            </a:endParaRPr>
          </a:p>
          <a:p>
            <a:pPr marL="180000" indent="-180000">
              <a:lnSpc>
                <a:spcPct val="110000"/>
              </a:lnSpc>
              <a:buNone/>
            </a:pPr>
            <a:r>
              <a:rPr lang="en-US" altLang="ja-JP" sz="2400" dirty="0">
                <a:latin typeface="Century" panose="02040604050505020304" pitchFamily="18" charset="0"/>
              </a:rPr>
              <a:t>M: OK, how about a cruise first?</a:t>
            </a:r>
          </a:p>
          <a:p>
            <a:pPr marL="180000" indent="-180000">
              <a:lnSpc>
                <a:spcPct val="110000"/>
              </a:lnSpc>
              <a:buNone/>
            </a:pPr>
            <a:r>
              <a:rPr lang="en-US" altLang="ja-JP" sz="2400" dirty="0">
                <a:latin typeface="Century" panose="02040604050505020304" pitchFamily="18" charset="0"/>
              </a:rPr>
              <a:t>W: Sounds great! It lasts an hour, so we could have lunch after that.</a:t>
            </a:r>
          </a:p>
          <a:p>
            <a:pPr marL="180000" indent="-180000">
              <a:lnSpc>
                <a:spcPct val="110000"/>
              </a:lnSpc>
              <a:buNone/>
            </a:pPr>
            <a:r>
              <a:rPr lang="en-US" altLang="ja-JP" sz="2400" dirty="0">
                <a:latin typeface="Century" panose="02040604050505020304" pitchFamily="18" charset="0"/>
              </a:rPr>
              <a:t>M: This restaurant looks good. It’s probably 30 minutes or so from the pier. If we leave right after the cruise, we can get there around noon.</a:t>
            </a:r>
          </a:p>
          <a:p>
            <a:pPr marL="180000" indent="-180000">
              <a:lnSpc>
                <a:spcPct val="110000"/>
              </a:lnSpc>
              <a:buNone/>
            </a:pPr>
            <a:r>
              <a:rPr lang="en-US" altLang="ja-JP" sz="2400" dirty="0">
                <a:latin typeface="Century" panose="02040604050505020304" pitchFamily="18" charset="0"/>
              </a:rPr>
              <a:t>W: Perfect! There’s a castle just north of it. What do you think?</a:t>
            </a:r>
          </a:p>
          <a:p>
            <a:pPr marL="180000" indent="-180000">
              <a:lnSpc>
                <a:spcPct val="110000"/>
              </a:lnSpc>
              <a:buNone/>
            </a:pPr>
            <a:r>
              <a:rPr lang="en-US" altLang="ja-JP" sz="2400" dirty="0">
                <a:latin typeface="Century" panose="02040604050505020304" pitchFamily="18" charset="0"/>
              </a:rPr>
              <a:t>M: Yeah…, I was hoping we could take the kids here to feed the rabbits before heading to the hotel.</a:t>
            </a:r>
          </a:p>
          <a:p>
            <a:pPr marL="180000" indent="-180000">
              <a:lnSpc>
                <a:spcPct val="110000"/>
              </a:lnSpc>
              <a:buNone/>
            </a:pPr>
            <a:r>
              <a:rPr lang="en-US" altLang="ja-JP" sz="2400" dirty="0">
                <a:latin typeface="Century" panose="02040604050505020304" pitchFamily="18" charset="0"/>
              </a:rPr>
              <a:t>W: OK, let’s visit the castle tomorrow, then.</a:t>
            </a:r>
          </a:p>
          <a:p>
            <a:pPr marL="180000" indent="-180000">
              <a:lnSpc>
                <a:spcPct val="110000"/>
              </a:lnSpc>
              <a:buNone/>
            </a:pPr>
            <a:r>
              <a:rPr lang="en-US" altLang="ja-JP" sz="2400" dirty="0">
                <a:latin typeface="Century" panose="02040604050505020304" pitchFamily="18" charset="0"/>
              </a:rPr>
              <a:t>M: All right. Oh, there’s apple picking. Hmm, it’s a shame it’s too early in the year.</a:t>
            </a:r>
          </a:p>
          <a:p>
            <a:pPr marL="180000" indent="-180000">
              <a:lnSpc>
                <a:spcPct val="110000"/>
              </a:lnSpc>
              <a:buNone/>
            </a:pPr>
            <a:r>
              <a:rPr lang="en-US" altLang="ja-JP" sz="2400" dirty="0">
                <a:latin typeface="Century" panose="02040604050505020304" pitchFamily="18" charset="0"/>
              </a:rPr>
              <a:t>W: Don’t forget, we need to be at the hotel by 5:30 for dinner.</a:t>
            </a:r>
          </a:p>
          <a:p>
            <a:pPr marL="180000" indent="-180000">
              <a:lnSpc>
                <a:spcPct val="110000"/>
              </a:lnSpc>
              <a:buNone/>
            </a:pPr>
            <a:r>
              <a:rPr lang="en-US" altLang="ja-JP" sz="2400" dirty="0">
                <a:latin typeface="Century" panose="02040604050505020304" pitchFamily="18" charset="0"/>
              </a:rPr>
              <a:t>M: Right. Look! How about stopping here? It’s on the way from the zoo to the hotel. We could take our annual family photo there.</a:t>
            </a:r>
          </a:p>
          <a:p>
            <a:pPr marL="180000" indent="-180000">
              <a:lnSpc>
                <a:spcPct val="110000"/>
              </a:lnSpc>
              <a:buNone/>
            </a:pPr>
            <a:r>
              <a:rPr lang="en-US" altLang="ja-JP" sz="2400" dirty="0">
                <a:latin typeface="Century" panose="02040604050505020304" pitchFamily="18" charset="0"/>
              </a:rPr>
              <a:t>W: Maybe that’s too much for one day.</a:t>
            </a:r>
          </a:p>
          <a:p>
            <a:pPr marL="180000" indent="-180000">
              <a:lnSpc>
                <a:spcPct val="110000"/>
              </a:lnSpc>
              <a:buNone/>
            </a:pPr>
            <a:r>
              <a:rPr lang="en-US" altLang="ja-JP" sz="2400" dirty="0">
                <a:latin typeface="Century" panose="02040604050505020304" pitchFamily="18" charset="0"/>
              </a:rPr>
              <a:t>M: I suppose…. Let’s do that tomorrow afternoon.</a:t>
            </a:r>
          </a:p>
        </p:txBody>
      </p:sp>
      <p:pic>
        <p:nvPicPr>
          <p:cNvPr id="2" name="2018A17-19">
            <a:hlinkClick r:id="" action="ppaction://media"/>
            <a:extLst>
              <a:ext uri="{FF2B5EF4-FFF2-40B4-BE49-F238E27FC236}">
                <a16:creationId xmlns:a16="http://schemas.microsoft.com/office/drawing/2014/main" id="{19532EDA-D02A-4189-BAA5-7FF7044EDE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5939481"/>
            <a:ext cx="609600" cy="609600"/>
          </a:xfrm>
          <a:prstGeom prst="rect">
            <a:avLst/>
          </a:prstGeom>
        </p:spPr>
      </p:pic>
    </p:spTree>
    <p:extLst>
      <p:ext uri="{BB962C8B-B14F-4D97-AF65-F5344CB8AC3E}">
        <p14:creationId xmlns:p14="http://schemas.microsoft.com/office/powerpoint/2010/main" val="417973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9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nSpc>
                <a:spcPct val="11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20 What bothered the speaker about cleaning?</a:t>
            </a:r>
          </a:p>
          <a:p>
            <a:pPr marL="360000" indent="-360000">
              <a:lnSpc>
                <a:spcPct val="110000"/>
              </a:lnSpc>
              <a:buNone/>
            </a:pPr>
            <a:r>
              <a:rPr lang="en-US" altLang="ja-JP" sz="2400" dirty="0">
                <a:latin typeface="Century" panose="02040604050505020304" pitchFamily="18" charset="0"/>
              </a:rPr>
              <a:t>① Following instructions</a:t>
            </a:r>
          </a:p>
          <a:p>
            <a:pPr marL="360000" indent="-360000">
              <a:lnSpc>
                <a:spcPct val="110000"/>
              </a:lnSpc>
              <a:buNone/>
            </a:pPr>
            <a:r>
              <a:rPr lang="en-US" altLang="ja-JP" sz="2400" dirty="0">
                <a:latin typeface="Century" panose="02040604050505020304" pitchFamily="18" charset="0"/>
              </a:rPr>
              <a:t>② Returning before 10 pm</a:t>
            </a:r>
          </a:p>
          <a:p>
            <a:pPr marL="360000" indent="-360000">
              <a:lnSpc>
                <a:spcPct val="110000"/>
              </a:lnSpc>
              <a:buNone/>
            </a:pPr>
            <a:r>
              <a:rPr lang="en-US" altLang="ja-JP" sz="2400" dirty="0">
                <a:latin typeface="Century" panose="02040604050505020304" pitchFamily="18" charset="0"/>
              </a:rPr>
              <a:t>③ Sweeping the floor</a:t>
            </a:r>
          </a:p>
          <a:p>
            <a:pPr marL="360000" indent="-360000">
              <a:lnSpc>
                <a:spcPct val="110000"/>
              </a:lnSpc>
              <a:buNone/>
            </a:pPr>
            <a:r>
              <a:rPr lang="en-US" altLang="ja-JP" sz="2400" dirty="0">
                <a:latin typeface="Century" panose="02040604050505020304" pitchFamily="18" charset="0"/>
              </a:rPr>
              <a:t>④ Waking up early</a:t>
            </a:r>
          </a:p>
          <a:p>
            <a:pPr marL="360000" indent="-360000">
              <a:lnSpc>
                <a:spcPct val="11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21 What was the speaker’s opinion about phones in the dormitory?</a:t>
            </a:r>
          </a:p>
          <a:p>
            <a:pPr marL="360000" indent="-360000">
              <a:lnSpc>
                <a:spcPct val="110000"/>
              </a:lnSpc>
              <a:buNone/>
            </a:pPr>
            <a:r>
              <a:rPr lang="en-US" altLang="ja-JP" sz="2400" dirty="0">
                <a:latin typeface="Century" panose="02040604050505020304" pitchFamily="18" charset="0"/>
              </a:rPr>
              <a:t>① Mobile phones should have been allowed.</a:t>
            </a:r>
          </a:p>
          <a:p>
            <a:pPr marL="360000" indent="-360000">
              <a:lnSpc>
                <a:spcPct val="110000"/>
              </a:lnSpc>
              <a:buNone/>
            </a:pPr>
            <a:r>
              <a:rPr lang="en-US" altLang="ja-JP" sz="2400" dirty="0">
                <a:latin typeface="Century" panose="02040604050505020304" pitchFamily="18" charset="0"/>
              </a:rPr>
              <a:t>② Mobile phones should have been cheaper.</a:t>
            </a:r>
          </a:p>
          <a:p>
            <a:pPr marL="360000" indent="-360000">
              <a:lnSpc>
                <a:spcPct val="110000"/>
              </a:lnSpc>
              <a:buNone/>
            </a:pPr>
            <a:r>
              <a:rPr lang="en-US" altLang="ja-JP" sz="2400" dirty="0">
                <a:latin typeface="Century" panose="02040604050505020304" pitchFamily="18" charset="0"/>
              </a:rPr>
              <a:t>③ Phones should have been placed in each room.</a:t>
            </a:r>
          </a:p>
          <a:p>
            <a:pPr marL="360000" indent="-360000">
              <a:lnSpc>
                <a:spcPct val="110000"/>
              </a:lnSpc>
              <a:buNone/>
            </a:pPr>
            <a:r>
              <a:rPr lang="en-US" altLang="ja-JP" sz="2400" dirty="0">
                <a:latin typeface="Century" panose="02040604050505020304" pitchFamily="18" charset="0"/>
              </a:rPr>
              <a:t>④ Phones should have been placed on each floor.</a:t>
            </a:r>
          </a:p>
          <a:p>
            <a:pPr marL="360000" indent="-360000">
              <a:lnSpc>
                <a:spcPct val="11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22 Which of the following would be the best title for this story?</a:t>
            </a:r>
          </a:p>
          <a:p>
            <a:pPr marL="360000" indent="-360000">
              <a:lnSpc>
                <a:spcPct val="110000"/>
              </a:lnSpc>
              <a:buNone/>
            </a:pPr>
            <a:r>
              <a:rPr lang="en-US" altLang="ja-JP" sz="2400" dirty="0">
                <a:latin typeface="Century" panose="02040604050505020304" pitchFamily="18" charset="0"/>
              </a:rPr>
              <a:t>① How I challenged the strict Japanese dorm system</a:t>
            </a:r>
          </a:p>
          <a:p>
            <a:pPr marL="360000" indent="-360000">
              <a:lnSpc>
                <a:spcPct val="110000"/>
              </a:lnSpc>
              <a:buNone/>
            </a:pPr>
            <a:r>
              <a:rPr lang="en-US" altLang="ja-JP" sz="2400" dirty="0">
                <a:latin typeface="Century" panose="02040604050505020304" pitchFamily="18" charset="0"/>
              </a:rPr>
              <a:t>② How I improved the rules of a Japanese dorm</a:t>
            </a:r>
          </a:p>
          <a:p>
            <a:pPr marL="360000" indent="-360000">
              <a:lnSpc>
                <a:spcPct val="110000"/>
              </a:lnSpc>
              <a:buNone/>
            </a:pPr>
            <a:r>
              <a:rPr lang="en-US" altLang="ja-JP" sz="2400" dirty="0">
                <a:latin typeface="Century" panose="02040604050505020304" pitchFamily="18" charset="0"/>
              </a:rPr>
              <a:t>③ How I matured while living in a Japanese dorm</a:t>
            </a:r>
          </a:p>
          <a:p>
            <a:pPr marL="360000" indent="-360000">
              <a:lnSpc>
                <a:spcPct val="110000"/>
              </a:lnSpc>
              <a:buNone/>
            </a:pPr>
            <a:r>
              <a:rPr lang="en-US" altLang="ja-JP" sz="2400" dirty="0">
                <a:latin typeface="Century" panose="02040604050505020304" pitchFamily="18" charset="0"/>
              </a:rPr>
              <a:t>④ How I survived a Japanese dorm without a phone</a:t>
            </a:r>
          </a:p>
          <a:p>
            <a:pPr marL="360000" indent="-360000">
              <a:lnSpc>
                <a:spcPct val="110000"/>
              </a:lnSpc>
              <a:buNone/>
            </a:pPr>
            <a:endParaRPr lang="en-US" altLang="ja-JP" sz="2400" dirty="0">
              <a:latin typeface="Century" panose="02040604050505020304" pitchFamily="18" charset="0"/>
            </a:endParaRPr>
          </a:p>
        </p:txBody>
      </p:sp>
      <p:pic>
        <p:nvPicPr>
          <p:cNvPr id="2" name="2018A20-22">
            <a:hlinkClick r:id="" action="ppaction://media"/>
            <a:extLst>
              <a:ext uri="{FF2B5EF4-FFF2-40B4-BE49-F238E27FC236}">
                <a16:creationId xmlns:a16="http://schemas.microsoft.com/office/drawing/2014/main" id="{9BB62B1F-EC8A-49A7-A386-5CE85B4B3D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5939481"/>
            <a:ext cx="609600" cy="609600"/>
          </a:xfrm>
          <a:prstGeom prst="rect">
            <a:avLst/>
          </a:prstGeom>
        </p:spPr>
      </p:pic>
    </p:spTree>
    <p:extLst>
      <p:ext uri="{BB962C8B-B14F-4D97-AF65-F5344CB8AC3E}">
        <p14:creationId xmlns:p14="http://schemas.microsoft.com/office/powerpoint/2010/main" val="2913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3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20 </a:t>
            </a:r>
            <a:r>
              <a:rPr lang="ja-JP" altLang="en-US" sz="2400" dirty="0">
                <a:latin typeface="Century" panose="02040604050505020304" pitchFamily="18" charset="0"/>
              </a:rPr>
              <a:t>正解 ④  問</a:t>
            </a:r>
            <a:r>
              <a:rPr lang="en-US" altLang="ja-JP" sz="2400" dirty="0">
                <a:latin typeface="Century" panose="02040604050505020304" pitchFamily="18" charset="0"/>
              </a:rPr>
              <a:t>21 </a:t>
            </a:r>
            <a:r>
              <a:rPr lang="ja-JP" altLang="en-US" sz="2400" dirty="0">
                <a:latin typeface="Century" panose="02040604050505020304" pitchFamily="18" charset="0"/>
              </a:rPr>
              <a:t>正解 ④  問</a:t>
            </a:r>
            <a:r>
              <a:rPr lang="en-US" altLang="ja-JP" sz="2400" dirty="0">
                <a:latin typeface="Century" panose="02040604050505020304" pitchFamily="18" charset="0"/>
              </a:rPr>
              <a:t>22 </a:t>
            </a:r>
            <a:r>
              <a:rPr lang="ja-JP" altLang="en-US" sz="2400" dirty="0">
                <a:latin typeface="Century" panose="02040604050505020304" pitchFamily="18" charset="0"/>
              </a:rPr>
              <a:t>正解 ③</a:t>
            </a:r>
            <a:endParaRPr lang="en-US" altLang="ja-JP" sz="2400" dirty="0">
              <a:latin typeface="Century" panose="02040604050505020304" pitchFamily="18" charset="0"/>
            </a:endParaRPr>
          </a:p>
          <a:p>
            <a:pPr marL="0" indent="0" algn="just">
              <a:lnSpc>
                <a:spcPct val="110000"/>
              </a:lnSpc>
              <a:buNone/>
            </a:pPr>
            <a:r>
              <a:rPr lang="en-US" altLang="ja-JP" sz="2400" dirty="0">
                <a:latin typeface="Century" panose="02040604050505020304" pitchFamily="18" charset="0"/>
              </a:rPr>
              <a:t>When I was an exchange student in Japan over 20 years ago, I lived in a dormitory. It was an unforgettable, transforming experience. Several, things bothered me during that time, though. Learning Japanese, performing dorm duties, and obeying dorm rules were especially troublesome. For example, there was a curfew, which meant we had to return no later than 10 in the evening. One of the duties was cleaning the floors and the bathroom. I wouldn’t have minded, but it had to be done before everyone else got up.</a:t>
            </a:r>
          </a:p>
          <a:p>
            <a:pPr marL="0" indent="0" algn="just">
              <a:lnSpc>
                <a:spcPct val="110000"/>
              </a:lnSpc>
              <a:buNone/>
            </a:pPr>
            <a:r>
              <a:rPr lang="en-US" altLang="ja-JP" sz="2400" dirty="0">
                <a:latin typeface="Century" panose="02040604050505020304" pitchFamily="18" charset="0"/>
              </a:rPr>
              <a:t>Telephone duty was another annoying responsibility. Mobile phones weren’t available back then. Amazingly, the only phone was on the first floor, and we took turns answering it. I knew having a phone in each room was too costly, but surely a phone on each floor would’ve been reasonable. Many of these duties and rules felt like burdens to me. Although it was a huge challenge communicating in a foreign language and dealing with these obstacles, it turned out to be beneficial for me. It forced me to improve my language ability and adapt very quickly. I realize now that overcoming these difficulties helped me grow up and become a more responsible person.</a:t>
            </a:r>
          </a:p>
          <a:p>
            <a:pPr marL="0" indent="0" algn="just">
              <a:lnSpc>
                <a:spcPct val="110000"/>
              </a:lnSpc>
              <a:buNone/>
            </a:pPr>
            <a:endParaRPr lang="en-US" altLang="ja-JP" sz="2400" dirty="0">
              <a:latin typeface="Century" panose="02040604050505020304" pitchFamily="18" charset="0"/>
            </a:endParaRPr>
          </a:p>
        </p:txBody>
      </p:sp>
      <p:pic>
        <p:nvPicPr>
          <p:cNvPr id="2" name="2018A20-22">
            <a:hlinkClick r:id="" action="ppaction://media"/>
            <a:extLst>
              <a:ext uri="{FF2B5EF4-FFF2-40B4-BE49-F238E27FC236}">
                <a16:creationId xmlns:a16="http://schemas.microsoft.com/office/drawing/2014/main" id="{FC6972A6-39DE-4562-855C-33DE010C248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5860" y="6046572"/>
            <a:ext cx="609600" cy="609600"/>
          </a:xfrm>
          <a:prstGeom prst="rect">
            <a:avLst/>
          </a:prstGeom>
        </p:spPr>
      </p:pic>
    </p:spTree>
    <p:extLst>
      <p:ext uri="{BB962C8B-B14F-4D97-AF65-F5344CB8AC3E}">
        <p14:creationId xmlns:p14="http://schemas.microsoft.com/office/powerpoint/2010/main" val="11278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3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10000"/>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Look! This picture is from last spring.</a:t>
            </a:r>
          </a:p>
          <a:p>
            <a:pPr marL="360000" indent="-360000">
              <a:lnSpc>
                <a:spcPct val="150000"/>
              </a:lnSpc>
              <a:buNone/>
            </a:pPr>
            <a:r>
              <a:rPr lang="en-US" altLang="ja-JP" sz="4000" dirty="0">
                <a:latin typeface="Century" panose="02040604050505020304" pitchFamily="18" charset="0"/>
              </a:rPr>
              <a:t>W: What a beautiful garden!</a:t>
            </a:r>
          </a:p>
          <a:p>
            <a:pPr marL="360000" indent="-360000">
              <a:lnSpc>
                <a:spcPct val="150000"/>
              </a:lnSpc>
              <a:buNone/>
            </a:pPr>
            <a:r>
              <a:rPr lang="en-US" altLang="ja-JP" sz="4000" dirty="0">
                <a:latin typeface="Century" panose="02040604050505020304" pitchFamily="18" charset="0"/>
              </a:rPr>
              <a:t>M: Amazing, isn’t it? And the skyscrapers in the distance.</a:t>
            </a:r>
          </a:p>
          <a:p>
            <a:pPr marL="360000" indent="-360000">
              <a:lnSpc>
                <a:spcPct val="150000"/>
              </a:lnSpc>
              <a:buNone/>
            </a:pPr>
            <a:r>
              <a:rPr lang="en-US" altLang="ja-JP" sz="4000" dirty="0">
                <a:latin typeface="Century" panose="02040604050505020304" pitchFamily="18" charset="0"/>
              </a:rPr>
              <a:t>W: Uh-huh. By the way, who’s the woman beside you?</a:t>
            </a:r>
          </a:p>
        </p:txBody>
      </p:sp>
      <p:pic>
        <p:nvPicPr>
          <p:cNvPr id="4" name="2018A01">
            <a:hlinkClick r:id="" action="ppaction://media"/>
            <a:extLst>
              <a:ext uri="{FF2B5EF4-FFF2-40B4-BE49-F238E27FC236}">
                <a16:creationId xmlns:a16="http://schemas.microsoft.com/office/drawing/2014/main" id="{98CCADAE-4EAC-4E7D-850B-A944531DD7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6058931"/>
            <a:ext cx="609600" cy="609600"/>
          </a:xfrm>
          <a:prstGeom prst="rect">
            <a:avLst/>
          </a:prstGeom>
        </p:spPr>
      </p:pic>
    </p:spTree>
    <p:extLst>
      <p:ext uri="{BB962C8B-B14F-4D97-AF65-F5344CB8AC3E}">
        <p14:creationId xmlns:p14="http://schemas.microsoft.com/office/powerpoint/2010/main" val="102511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buNone/>
            </a:pPr>
            <a:r>
              <a:rPr lang="ja-JP" altLang="en-US" sz="2500" u="sng" dirty="0">
                <a:latin typeface="Century" panose="02040604050505020304" pitchFamily="18" charset="0"/>
              </a:rPr>
              <a:t>会話の場面</a:t>
            </a:r>
            <a:r>
              <a:rPr lang="ja-JP" altLang="en-US" sz="2500" dirty="0">
                <a:latin typeface="Century" panose="02040604050505020304" pitchFamily="18" charset="0"/>
              </a:rPr>
              <a:t> 大学生の</a:t>
            </a:r>
            <a:r>
              <a:rPr lang="en-US" altLang="ja-JP" sz="2500" dirty="0">
                <a:latin typeface="Century" panose="02040604050505020304" pitchFamily="18" charset="0"/>
              </a:rPr>
              <a:t>Tokiko, Justin, Karen </a:t>
            </a:r>
            <a:r>
              <a:rPr lang="ja-JP" altLang="en-US" sz="2500" dirty="0">
                <a:latin typeface="Century" panose="02040604050505020304" pitchFamily="18" charset="0"/>
              </a:rPr>
              <a:t>が国際交流センターで話し合いをしています。</a:t>
            </a:r>
            <a:endParaRPr lang="en-US" altLang="ja-JP" sz="2500" dirty="0">
              <a:latin typeface="Century" panose="02040604050505020304" pitchFamily="18" charset="0"/>
            </a:endParaRPr>
          </a:p>
          <a:p>
            <a:pPr marL="360000" indent="-360000" algn="just">
              <a:lnSpc>
                <a:spcPct val="110000"/>
              </a:lnSpc>
              <a:buNone/>
            </a:pPr>
            <a:r>
              <a:rPr lang="ja-JP" altLang="en-US" sz="2500" dirty="0">
                <a:latin typeface="Century" panose="02040604050505020304" pitchFamily="18" charset="0"/>
              </a:rPr>
              <a:t>問</a:t>
            </a:r>
            <a:r>
              <a:rPr lang="en-US" altLang="ja-JP" sz="2500" dirty="0">
                <a:latin typeface="Century" panose="02040604050505020304" pitchFamily="18" charset="0"/>
              </a:rPr>
              <a:t>23 What is Justin most concerned about?</a:t>
            </a:r>
          </a:p>
          <a:p>
            <a:pPr marL="360000" indent="-360000" algn="just">
              <a:lnSpc>
                <a:spcPct val="110000"/>
              </a:lnSpc>
              <a:buNone/>
            </a:pPr>
            <a:r>
              <a:rPr lang="en-US" altLang="ja-JP" sz="2500" dirty="0">
                <a:latin typeface="Century" panose="02040604050505020304" pitchFamily="18" charset="0"/>
              </a:rPr>
              <a:t>① Academic preparations</a:t>
            </a:r>
          </a:p>
          <a:p>
            <a:pPr marL="360000" indent="-360000" algn="just">
              <a:lnSpc>
                <a:spcPct val="110000"/>
              </a:lnSpc>
              <a:buNone/>
            </a:pPr>
            <a:r>
              <a:rPr lang="en-US" altLang="ja-JP" sz="2500" dirty="0">
                <a:latin typeface="Century" panose="02040604050505020304" pitchFamily="18" charset="0"/>
              </a:rPr>
              <a:t>② Cultural aspects</a:t>
            </a:r>
          </a:p>
          <a:p>
            <a:pPr marL="360000" indent="-360000" algn="just">
              <a:lnSpc>
                <a:spcPct val="110000"/>
              </a:lnSpc>
              <a:buNone/>
            </a:pPr>
            <a:r>
              <a:rPr lang="en-US" altLang="ja-JP" sz="2500" dirty="0">
                <a:latin typeface="Century" panose="02040604050505020304" pitchFamily="18" charset="0"/>
              </a:rPr>
              <a:t>③ Personal safety</a:t>
            </a:r>
          </a:p>
          <a:p>
            <a:pPr marL="360000" indent="-360000" algn="just">
              <a:lnSpc>
                <a:spcPct val="110000"/>
              </a:lnSpc>
              <a:buNone/>
            </a:pPr>
            <a:r>
              <a:rPr lang="en-US" altLang="ja-JP" sz="2500" dirty="0">
                <a:latin typeface="Century" panose="02040604050505020304" pitchFamily="18" charset="0"/>
              </a:rPr>
              <a:t>④ Travel arrangements</a:t>
            </a:r>
          </a:p>
          <a:p>
            <a:pPr marL="360000" indent="-360000" algn="just">
              <a:lnSpc>
                <a:spcPct val="110000"/>
              </a:lnSpc>
              <a:buNone/>
            </a:pPr>
            <a:r>
              <a:rPr lang="ja-JP" altLang="en-US" sz="2500" dirty="0">
                <a:latin typeface="Century" panose="02040604050505020304" pitchFamily="18" charset="0"/>
              </a:rPr>
              <a:t>問</a:t>
            </a:r>
            <a:r>
              <a:rPr lang="en-US" altLang="ja-JP" sz="2500" dirty="0">
                <a:latin typeface="Century" panose="02040604050505020304" pitchFamily="18" charset="0"/>
              </a:rPr>
              <a:t>24 What is Tokiko’s advice regarding what to pack?</a:t>
            </a:r>
          </a:p>
          <a:p>
            <a:pPr marL="360000" indent="-360000" algn="just">
              <a:lnSpc>
                <a:spcPct val="110000"/>
              </a:lnSpc>
              <a:buNone/>
            </a:pPr>
            <a:r>
              <a:rPr lang="en-US" altLang="ja-JP" sz="2500" dirty="0">
                <a:latin typeface="Century" panose="02040604050505020304" pitchFamily="18" charset="0"/>
              </a:rPr>
              <a:t>① Bring enough money to last the trip.</a:t>
            </a:r>
          </a:p>
          <a:p>
            <a:pPr marL="360000" indent="-360000">
              <a:lnSpc>
                <a:spcPct val="110000"/>
              </a:lnSpc>
              <a:buNone/>
            </a:pPr>
            <a:r>
              <a:rPr lang="en-US" altLang="ja-JP" sz="2500" dirty="0">
                <a:latin typeface="Century" panose="02040604050505020304" pitchFamily="18" charset="0"/>
              </a:rPr>
              <a:t>② Consider the climate of your destination.</a:t>
            </a:r>
          </a:p>
          <a:p>
            <a:pPr marL="360000" indent="-360000" algn="just">
              <a:lnSpc>
                <a:spcPct val="110000"/>
              </a:lnSpc>
              <a:buNone/>
            </a:pPr>
            <a:r>
              <a:rPr lang="en-US" altLang="ja-JP" sz="2500" dirty="0">
                <a:latin typeface="Century" panose="02040604050505020304" pitchFamily="18" charset="0"/>
              </a:rPr>
              <a:t>③ Make sure your suitcases are not too heavy.</a:t>
            </a:r>
          </a:p>
          <a:p>
            <a:pPr marL="360000" indent="-360000" algn="just">
              <a:lnSpc>
                <a:spcPct val="110000"/>
              </a:lnSpc>
              <a:buNone/>
            </a:pPr>
            <a:r>
              <a:rPr lang="en-US" altLang="ja-JP" sz="2500" dirty="0">
                <a:latin typeface="Century" panose="02040604050505020304" pitchFamily="18" charset="0"/>
              </a:rPr>
              <a:t>④ Take a journal to write about experiences.</a:t>
            </a:r>
          </a:p>
          <a:p>
            <a:pPr marL="360000" indent="-360000" algn="just">
              <a:lnSpc>
                <a:spcPct val="110000"/>
              </a:lnSpc>
              <a:buNone/>
            </a:pPr>
            <a:r>
              <a:rPr lang="ja-JP" altLang="en-US" sz="2500" dirty="0">
                <a:latin typeface="Century" panose="02040604050505020304" pitchFamily="18" charset="0"/>
              </a:rPr>
              <a:t>問</a:t>
            </a:r>
            <a:r>
              <a:rPr lang="en-US" altLang="ja-JP" sz="2500" dirty="0">
                <a:latin typeface="Century" panose="02040604050505020304" pitchFamily="18" charset="0"/>
              </a:rPr>
              <a:t>25 Which of the following best describes the conversation?</a:t>
            </a:r>
          </a:p>
          <a:p>
            <a:pPr marL="360000" indent="-360000" algn="just">
              <a:lnSpc>
                <a:spcPct val="110000"/>
              </a:lnSpc>
              <a:buNone/>
            </a:pPr>
            <a:r>
              <a:rPr lang="en-US" altLang="ja-JP" sz="2500" dirty="0">
                <a:latin typeface="Century" panose="02040604050505020304" pitchFamily="18" charset="0"/>
              </a:rPr>
              <a:t>① They all shared personal episodes.</a:t>
            </a:r>
          </a:p>
          <a:p>
            <a:pPr marL="360000" indent="-360000" algn="just">
              <a:lnSpc>
                <a:spcPct val="110000"/>
              </a:lnSpc>
              <a:buNone/>
            </a:pPr>
            <a:r>
              <a:rPr lang="en-US" altLang="ja-JP" sz="2500" dirty="0">
                <a:latin typeface="Century" panose="02040604050505020304" pitchFamily="18" charset="0"/>
              </a:rPr>
              <a:t>② They came to a definite conclusion.</a:t>
            </a:r>
          </a:p>
          <a:p>
            <a:pPr marL="360000" indent="-360000" algn="just">
              <a:lnSpc>
                <a:spcPct val="110000"/>
              </a:lnSpc>
              <a:buNone/>
            </a:pPr>
            <a:r>
              <a:rPr lang="en-US" altLang="ja-JP" sz="2500" dirty="0">
                <a:latin typeface="Century" panose="02040604050505020304" pitchFamily="18" charset="0"/>
              </a:rPr>
              <a:t>③ They debated the value of studying abroad.</a:t>
            </a:r>
          </a:p>
          <a:p>
            <a:pPr marL="360000" indent="-360000" algn="just">
              <a:lnSpc>
                <a:spcPct val="110000"/>
              </a:lnSpc>
              <a:buNone/>
            </a:pPr>
            <a:r>
              <a:rPr lang="en-US" altLang="ja-JP" sz="2500" dirty="0">
                <a:latin typeface="Century" panose="02040604050505020304" pitchFamily="18" charset="0"/>
              </a:rPr>
              <a:t>④ They each emphasized a different point.</a:t>
            </a:r>
          </a:p>
        </p:txBody>
      </p:sp>
      <p:pic>
        <p:nvPicPr>
          <p:cNvPr id="2" name="2018A23-25">
            <a:hlinkClick r:id="" action="ppaction://media"/>
            <a:extLst>
              <a:ext uri="{FF2B5EF4-FFF2-40B4-BE49-F238E27FC236}">
                <a16:creationId xmlns:a16="http://schemas.microsoft.com/office/drawing/2014/main" id="{944CBE9F-4E3B-4FD9-B061-47A006B692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5939481"/>
            <a:ext cx="609600" cy="609600"/>
          </a:xfrm>
          <a:prstGeom prst="rect">
            <a:avLst/>
          </a:prstGeom>
        </p:spPr>
      </p:pic>
    </p:spTree>
    <p:extLst>
      <p:ext uri="{BB962C8B-B14F-4D97-AF65-F5344CB8AC3E}">
        <p14:creationId xmlns:p14="http://schemas.microsoft.com/office/powerpoint/2010/main" val="167692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8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gn="just">
              <a:lnSpc>
                <a:spcPct val="100000"/>
              </a:lnSpc>
              <a:spcBef>
                <a:spcPts val="500"/>
              </a:spcBef>
              <a:buNone/>
            </a:pPr>
            <a:r>
              <a:rPr lang="ja-JP" altLang="en-US" sz="1900" dirty="0">
                <a:latin typeface="Century" panose="02040604050505020304" pitchFamily="18" charset="0"/>
              </a:rPr>
              <a:t>問</a:t>
            </a:r>
            <a:r>
              <a:rPr lang="en-US" altLang="ja-JP" sz="1900" dirty="0">
                <a:latin typeface="Century" panose="02040604050505020304" pitchFamily="18" charset="0"/>
              </a:rPr>
              <a:t>23 </a:t>
            </a:r>
            <a:r>
              <a:rPr lang="ja-JP" altLang="en-US" sz="1900" dirty="0">
                <a:latin typeface="Century" panose="02040604050505020304" pitchFamily="18" charset="0"/>
              </a:rPr>
              <a:t>正解 ④  問</a:t>
            </a:r>
            <a:r>
              <a:rPr lang="en-US" altLang="ja-JP" sz="1900" dirty="0">
                <a:latin typeface="Century" panose="02040604050505020304" pitchFamily="18" charset="0"/>
              </a:rPr>
              <a:t>24 </a:t>
            </a:r>
            <a:r>
              <a:rPr lang="ja-JP" altLang="en-US" sz="1900" dirty="0">
                <a:latin typeface="Century" panose="02040604050505020304" pitchFamily="18" charset="0"/>
              </a:rPr>
              <a:t>正解 ②  問</a:t>
            </a:r>
            <a:r>
              <a:rPr lang="en-US" altLang="ja-JP" sz="1900" dirty="0">
                <a:latin typeface="Century" panose="02040604050505020304" pitchFamily="18" charset="0"/>
              </a:rPr>
              <a:t>25 </a:t>
            </a:r>
            <a:r>
              <a:rPr lang="ja-JP" altLang="en-US" sz="1900" dirty="0">
                <a:latin typeface="Century" panose="02040604050505020304" pitchFamily="18" charset="0"/>
              </a:rPr>
              <a:t>正解 ④</a:t>
            </a:r>
            <a:endParaRPr lang="en-US" altLang="ja-JP" sz="1900" dirty="0">
              <a:latin typeface="Century" panose="02040604050505020304" pitchFamily="18" charset="0"/>
            </a:endParaRPr>
          </a:p>
          <a:p>
            <a:pPr marL="360000" indent="-360000" algn="just">
              <a:lnSpc>
                <a:spcPct val="100000"/>
              </a:lnSpc>
              <a:spcBef>
                <a:spcPts val="500"/>
              </a:spcBef>
              <a:buNone/>
            </a:pPr>
            <a:r>
              <a:rPr lang="en-US" altLang="ja-JP" sz="1900" dirty="0">
                <a:latin typeface="Century" panose="02040604050505020304" pitchFamily="18" charset="0"/>
              </a:rPr>
              <a:t>Tokiko : Thanks for coming to the meeting. The international programs office has asked us to put together a booklet for students going abroad. Since all of us have studied abroad, they think our suggestions will help other students get ready. Justin, what do you think we should include?</a:t>
            </a:r>
          </a:p>
          <a:p>
            <a:pPr marL="360000" indent="-360000" algn="just">
              <a:lnSpc>
                <a:spcPct val="100000"/>
              </a:lnSpc>
              <a:spcBef>
                <a:spcPts val="500"/>
              </a:spcBef>
              <a:buNone/>
            </a:pPr>
            <a:r>
              <a:rPr lang="en-US" altLang="ja-JP" sz="1900" dirty="0">
                <a:latin typeface="Century" panose="02040604050505020304" pitchFamily="18" charset="0"/>
              </a:rPr>
              <a:t>Justin : Well, Tokiko, we need to focus on practical items first. For instance, sometimes it takes a while to get passports and visas. We could suggest they start that process early. Also, they’ll need a health check and travel insurance. Karen, did you have something to add?</a:t>
            </a:r>
          </a:p>
          <a:p>
            <a:pPr marL="360000" indent="-360000" algn="just">
              <a:lnSpc>
                <a:spcPct val="100000"/>
              </a:lnSpc>
              <a:spcBef>
                <a:spcPts val="500"/>
              </a:spcBef>
              <a:buNone/>
            </a:pPr>
            <a:r>
              <a:rPr lang="en-US" altLang="ja-JP" sz="1900" dirty="0">
                <a:latin typeface="Century" panose="02040604050505020304" pitchFamily="18" charset="0"/>
              </a:rPr>
              <a:t>Karen : Yeah, I’m thinking about cultural aspects. Don’t they need to know some history or study about the society and learn the local customs long before they leave? Maybe they should consider these things in order to choose a country of destination.</a:t>
            </a:r>
          </a:p>
          <a:p>
            <a:pPr marL="360000" indent="-360000" algn="just">
              <a:lnSpc>
                <a:spcPct val="100000"/>
              </a:lnSpc>
              <a:spcBef>
                <a:spcPts val="500"/>
              </a:spcBef>
              <a:buNone/>
            </a:pPr>
            <a:endParaRPr lang="en-US" altLang="ja-JP" sz="1900" dirty="0">
              <a:latin typeface="Century" panose="02040604050505020304" pitchFamily="18" charset="0"/>
            </a:endParaRPr>
          </a:p>
          <a:p>
            <a:pPr marL="360000" indent="-360000" algn="just">
              <a:lnSpc>
                <a:spcPct val="100000"/>
              </a:lnSpc>
              <a:spcBef>
                <a:spcPts val="500"/>
              </a:spcBef>
              <a:buNone/>
            </a:pPr>
            <a:r>
              <a:rPr lang="en-US" altLang="ja-JP" sz="1900" dirty="0">
                <a:latin typeface="Century" panose="02040604050505020304" pitchFamily="18" charset="0"/>
              </a:rPr>
              <a:t>Tokiko : That’s right, Karen. Preparing to live there has to come first. Also, what they pack in their suitcases depends a lot on where they go. That’s a really fun part―deciding what to take. In my experience I was glad I took light clothing I could wear in layers, rather than heavy, winter clothes.</a:t>
            </a:r>
          </a:p>
          <a:p>
            <a:pPr marL="360000" indent="-360000" algn="just">
              <a:lnSpc>
                <a:spcPct val="100000"/>
              </a:lnSpc>
              <a:spcBef>
                <a:spcPts val="500"/>
              </a:spcBef>
              <a:buNone/>
            </a:pPr>
            <a:r>
              <a:rPr lang="en-US" altLang="ja-JP" sz="1900" dirty="0">
                <a:latin typeface="Century" panose="02040604050505020304" pitchFamily="18" charset="0"/>
              </a:rPr>
              <a:t>Justin : OK, but there are still other things to do before you actually pack. What about airline tickets? Getting tickets early can save money, and there’ll be more choices of dates. So I think that also needs to be on the list.</a:t>
            </a:r>
          </a:p>
          <a:p>
            <a:pPr marL="360000" indent="-360000" algn="just">
              <a:lnSpc>
                <a:spcPct val="100000"/>
              </a:lnSpc>
              <a:spcBef>
                <a:spcPts val="500"/>
              </a:spcBef>
              <a:buNone/>
            </a:pPr>
            <a:r>
              <a:rPr lang="en-US" altLang="ja-JP" sz="1900" dirty="0">
                <a:latin typeface="Century" panose="02040604050505020304" pitchFamily="18" charset="0"/>
              </a:rPr>
              <a:t>Karen : That’s true, Justin, but you really shouldn’t buy tickets until you’re sure you have permission to live there…. Oh, I know what else we could do! Maybe we can include short essays or personal stories about our experiences and host families. It might help students get mentally prepared.</a:t>
            </a:r>
          </a:p>
          <a:p>
            <a:pPr marL="360000" indent="-360000" algn="just">
              <a:lnSpc>
                <a:spcPct val="100000"/>
              </a:lnSpc>
              <a:spcBef>
                <a:spcPts val="500"/>
              </a:spcBef>
              <a:buNone/>
            </a:pPr>
            <a:r>
              <a:rPr lang="en-US" altLang="ja-JP" sz="1900" dirty="0">
                <a:latin typeface="Century" panose="02040604050505020304" pitchFamily="18" charset="0"/>
              </a:rPr>
              <a:t>Tokiko : That’s an option…. Well, we’re getting there, but we still have a long way to go.</a:t>
            </a:r>
          </a:p>
        </p:txBody>
      </p:sp>
      <p:pic>
        <p:nvPicPr>
          <p:cNvPr id="2" name="2018A23-25">
            <a:hlinkClick r:id="" action="ppaction://media"/>
            <a:extLst>
              <a:ext uri="{FF2B5EF4-FFF2-40B4-BE49-F238E27FC236}">
                <a16:creationId xmlns:a16="http://schemas.microsoft.com/office/drawing/2014/main" id="{6F24BB5C-0AE9-4D20-8F78-8BD5E8C64CD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34914" y="6046572"/>
            <a:ext cx="609600" cy="609600"/>
          </a:xfrm>
          <a:prstGeom prst="rect">
            <a:avLst/>
          </a:prstGeom>
        </p:spPr>
      </p:pic>
    </p:spTree>
    <p:extLst>
      <p:ext uri="{BB962C8B-B14F-4D97-AF65-F5344CB8AC3E}">
        <p14:creationId xmlns:p14="http://schemas.microsoft.com/office/powerpoint/2010/main" val="271808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8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How much of their own money will each person pay?</a:t>
            </a:r>
          </a:p>
          <a:p>
            <a:pPr marL="360000" indent="-360000">
              <a:lnSpc>
                <a:spcPct val="150000"/>
              </a:lnSpc>
              <a:buNone/>
            </a:pPr>
            <a:r>
              <a:rPr lang="en-US" altLang="ja-JP" sz="4000" dirty="0">
                <a:latin typeface="Century" panose="02040604050505020304" pitchFamily="18" charset="0"/>
              </a:rPr>
              <a:t>① </a:t>
            </a:r>
            <a:r>
              <a:rPr lang="ja-JP" altLang="en-US" sz="4000" dirty="0">
                <a:latin typeface="Century" panose="02040604050505020304" pitchFamily="18" charset="0"/>
              </a:rPr>
              <a:t>１０ </a:t>
            </a:r>
            <a:r>
              <a:rPr lang="en-US" altLang="ja-JP" sz="4000" dirty="0">
                <a:latin typeface="Century" panose="02040604050505020304" pitchFamily="18" charset="0"/>
              </a:rPr>
              <a:t>dollars</a:t>
            </a:r>
          </a:p>
          <a:p>
            <a:pPr marL="360000" indent="-360000">
              <a:lnSpc>
                <a:spcPct val="150000"/>
              </a:lnSpc>
              <a:buNone/>
            </a:pPr>
            <a:r>
              <a:rPr lang="en-US" altLang="ja-JP" sz="4000" dirty="0">
                <a:latin typeface="Century" panose="02040604050505020304" pitchFamily="18" charset="0"/>
              </a:rPr>
              <a:t>② </a:t>
            </a:r>
            <a:r>
              <a:rPr lang="ja-JP" altLang="en-US" sz="4000" dirty="0">
                <a:latin typeface="Century" panose="02040604050505020304" pitchFamily="18" charset="0"/>
              </a:rPr>
              <a:t>１５ </a:t>
            </a:r>
            <a:r>
              <a:rPr lang="en-US" altLang="ja-JP" sz="4000" dirty="0">
                <a:latin typeface="Century" panose="02040604050505020304" pitchFamily="18" charset="0"/>
              </a:rPr>
              <a:t>dollars</a:t>
            </a:r>
          </a:p>
          <a:p>
            <a:pPr marL="360000" indent="-360000">
              <a:lnSpc>
                <a:spcPct val="150000"/>
              </a:lnSpc>
              <a:buNone/>
            </a:pPr>
            <a:r>
              <a:rPr lang="en-US" altLang="ja-JP" sz="4000" dirty="0">
                <a:latin typeface="Century" panose="02040604050505020304" pitchFamily="18" charset="0"/>
              </a:rPr>
              <a:t>③ </a:t>
            </a:r>
            <a:r>
              <a:rPr lang="ja-JP" altLang="en-US" sz="4000" dirty="0">
                <a:latin typeface="Century" panose="02040604050505020304" pitchFamily="18" charset="0"/>
              </a:rPr>
              <a:t>３０ </a:t>
            </a:r>
            <a:r>
              <a:rPr lang="en-US" altLang="ja-JP" sz="4000" dirty="0">
                <a:latin typeface="Century" panose="02040604050505020304" pitchFamily="18" charset="0"/>
              </a:rPr>
              <a:t>dollars</a:t>
            </a:r>
          </a:p>
          <a:p>
            <a:pPr marL="360000" indent="-360000">
              <a:lnSpc>
                <a:spcPct val="150000"/>
              </a:lnSpc>
              <a:buNone/>
            </a:pPr>
            <a:r>
              <a:rPr lang="en-US" altLang="ja-JP" sz="4000" dirty="0">
                <a:latin typeface="Century" panose="02040604050505020304" pitchFamily="18" charset="0"/>
              </a:rPr>
              <a:t>④ </a:t>
            </a:r>
            <a:r>
              <a:rPr lang="ja-JP" altLang="en-US" sz="4000" dirty="0">
                <a:latin typeface="Century" panose="02040604050505020304" pitchFamily="18" charset="0"/>
              </a:rPr>
              <a:t>３５ </a:t>
            </a:r>
            <a:r>
              <a:rPr lang="en-US" altLang="ja-JP" sz="4000" dirty="0">
                <a:latin typeface="Century" panose="02040604050505020304" pitchFamily="18" charset="0"/>
              </a:rPr>
              <a:t>dollars</a:t>
            </a:r>
          </a:p>
          <a:p>
            <a:pPr marL="360000" indent="-360000">
              <a:lnSpc>
                <a:spcPct val="150000"/>
              </a:lnSpc>
              <a:buNone/>
            </a:pPr>
            <a:endParaRPr lang="en-US" altLang="ja-JP" sz="4000" dirty="0">
              <a:latin typeface="Century" panose="02040604050505020304" pitchFamily="18" charset="0"/>
            </a:endParaRPr>
          </a:p>
        </p:txBody>
      </p:sp>
      <p:pic>
        <p:nvPicPr>
          <p:cNvPr id="4" name="2018A02">
            <a:hlinkClick r:id="" action="ppaction://media"/>
            <a:extLst>
              <a:ext uri="{FF2B5EF4-FFF2-40B4-BE49-F238E27FC236}">
                <a16:creationId xmlns:a16="http://schemas.microsoft.com/office/drawing/2014/main" id="{DB9E6709-04AD-4E6A-B7A4-7D9EE5A265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4317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Our bill is 85 dollars.</a:t>
            </a:r>
          </a:p>
          <a:p>
            <a:pPr marL="360000" indent="-360000">
              <a:lnSpc>
                <a:spcPct val="150000"/>
              </a:lnSpc>
              <a:buNone/>
            </a:pPr>
            <a:r>
              <a:rPr lang="en-US" altLang="ja-JP" sz="4000" dirty="0">
                <a:latin typeface="Century" panose="02040604050505020304" pitchFamily="18" charset="0"/>
              </a:rPr>
              <a:t>M: I have a fifteen-dollar discount coupon.</a:t>
            </a:r>
          </a:p>
          <a:p>
            <a:pPr marL="360000" indent="-360000">
              <a:lnSpc>
                <a:spcPct val="150000"/>
              </a:lnSpc>
              <a:buNone/>
            </a:pPr>
            <a:r>
              <a:rPr lang="en-US" altLang="ja-JP" sz="4000" dirty="0">
                <a:latin typeface="Century" panose="02040604050505020304" pitchFamily="18" charset="0"/>
              </a:rPr>
              <a:t>W: Remember, Mom gave us ten dollars. Let’s use that as well.</a:t>
            </a:r>
          </a:p>
          <a:p>
            <a:pPr marL="360000" indent="-360000">
              <a:lnSpc>
                <a:spcPct val="150000"/>
              </a:lnSpc>
              <a:buNone/>
            </a:pPr>
            <a:r>
              <a:rPr lang="en-US" altLang="ja-JP" sz="4000" dirty="0">
                <a:latin typeface="Century" panose="02040604050505020304" pitchFamily="18" charset="0"/>
              </a:rPr>
              <a:t>M: OK, and then we can split the rest.</a:t>
            </a:r>
          </a:p>
        </p:txBody>
      </p:sp>
      <p:pic>
        <p:nvPicPr>
          <p:cNvPr id="4" name="2018A02">
            <a:hlinkClick r:id="" action="ppaction://media"/>
            <a:extLst>
              <a:ext uri="{FF2B5EF4-FFF2-40B4-BE49-F238E27FC236}">
                <a16:creationId xmlns:a16="http://schemas.microsoft.com/office/drawing/2014/main" id="{558635BC-9DD7-45E5-BC6B-A6DAD99F39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639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What does the woman say about her new job?</a:t>
            </a:r>
          </a:p>
          <a:p>
            <a:pPr marL="360000" indent="-360000">
              <a:lnSpc>
                <a:spcPct val="150000"/>
              </a:lnSpc>
              <a:buNone/>
            </a:pPr>
            <a:r>
              <a:rPr lang="en-US" altLang="ja-JP" sz="4000" dirty="0">
                <a:latin typeface="Century" panose="02040604050505020304" pitchFamily="18" charset="0"/>
              </a:rPr>
              <a:t>① Employees are free on weekends.</a:t>
            </a:r>
          </a:p>
          <a:p>
            <a:pPr marL="360000" indent="-360000">
              <a:lnSpc>
                <a:spcPct val="150000"/>
              </a:lnSpc>
              <a:buNone/>
            </a:pPr>
            <a:r>
              <a:rPr lang="en-US" altLang="ja-JP" sz="4000" dirty="0">
                <a:latin typeface="Century" panose="02040604050505020304" pitchFamily="18" charset="0"/>
              </a:rPr>
              <a:t>② It takes too much time to get to work.</a:t>
            </a:r>
          </a:p>
          <a:p>
            <a:pPr marL="360000" indent="-360000">
              <a:lnSpc>
                <a:spcPct val="150000"/>
              </a:lnSpc>
              <a:buNone/>
            </a:pPr>
            <a:r>
              <a:rPr lang="en-US" altLang="ja-JP" sz="4000" dirty="0">
                <a:latin typeface="Century" panose="02040604050505020304" pitchFamily="18" charset="0"/>
              </a:rPr>
              <a:t>③ She gets along with her colleagues.</a:t>
            </a:r>
          </a:p>
          <a:p>
            <a:pPr marL="360000" indent="-360000">
              <a:lnSpc>
                <a:spcPct val="150000"/>
              </a:lnSpc>
              <a:buNone/>
            </a:pPr>
            <a:r>
              <a:rPr lang="en-US" altLang="ja-JP" sz="4000" dirty="0">
                <a:latin typeface="Century" panose="02040604050505020304" pitchFamily="18" charset="0"/>
              </a:rPr>
              <a:t>④ The boss is often away on business.</a:t>
            </a:r>
          </a:p>
          <a:p>
            <a:pPr marL="360000" indent="-360000">
              <a:lnSpc>
                <a:spcPct val="150000"/>
              </a:lnSpc>
              <a:buNone/>
            </a:pPr>
            <a:endParaRPr lang="en-US" altLang="ja-JP" sz="4000" dirty="0">
              <a:latin typeface="Century" panose="02040604050505020304" pitchFamily="18" charset="0"/>
            </a:endParaRPr>
          </a:p>
          <a:p>
            <a:pPr marL="360000" indent="-360000">
              <a:lnSpc>
                <a:spcPct val="150000"/>
              </a:lnSpc>
              <a:buNone/>
            </a:pPr>
            <a:endParaRPr lang="en-US" altLang="ja-JP" sz="4000" dirty="0">
              <a:latin typeface="Century" panose="02040604050505020304" pitchFamily="18" charset="0"/>
            </a:endParaRPr>
          </a:p>
        </p:txBody>
      </p:sp>
      <p:pic>
        <p:nvPicPr>
          <p:cNvPr id="4" name="2018A03">
            <a:hlinkClick r:id="" action="ppaction://media"/>
            <a:extLst>
              <a:ext uri="{FF2B5EF4-FFF2-40B4-BE49-F238E27FC236}">
                <a16:creationId xmlns:a16="http://schemas.microsoft.com/office/drawing/2014/main" id="{55823DDD-47DB-46AD-A39A-4451D9BB96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9173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How’s your new job?</a:t>
            </a:r>
          </a:p>
          <a:p>
            <a:pPr marL="360000" indent="-360000">
              <a:lnSpc>
                <a:spcPct val="150000"/>
              </a:lnSpc>
              <a:buNone/>
            </a:pPr>
            <a:r>
              <a:rPr lang="en-US" altLang="ja-JP" sz="4000" dirty="0">
                <a:latin typeface="Century" panose="02040604050505020304" pitchFamily="18" charset="0"/>
              </a:rPr>
              <a:t>W: Well, my boss is OK, and I don’t spend much time commuting.</a:t>
            </a:r>
          </a:p>
          <a:p>
            <a:pPr marL="360000" indent="-360000">
              <a:lnSpc>
                <a:spcPct val="150000"/>
              </a:lnSpc>
              <a:buNone/>
            </a:pPr>
            <a:r>
              <a:rPr lang="en-US" altLang="ja-JP" sz="4000" dirty="0">
                <a:latin typeface="Century" panose="02040604050505020304" pitchFamily="18" charset="0"/>
              </a:rPr>
              <a:t>M: But I’ve heard you often work weekends.</a:t>
            </a:r>
          </a:p>
          <a:p>
            <a:pPr marL="360000" indent="-360000">
              <a:lnSpc>
                <a:spcPct val="150000"/>
              </a:lnSpc>
              <a:buNone/>
            </a:pPr>
            <a:r>
              <a:rPr lang="en-US" altLang="ja-JP" sz="4000" dirty="0">
                <a:latin typeface="Century" panose="02040604050505020304" pitchFamily="18" charset="0"/>
              </a:rPr>
              <a:t>W: Still, I enjoy being with my co-workers.</a:t>
            </a:r>
          </a:p>
        </p:txBody>
      </p:sp>
      <p:pic>
        <p:nvPicPr>
          <p:cNvPr id="2" name="2018A03">
            <a:hlinkClick r:id="" action="ppaction://media"/>
            <a:extLst>
              <a:ext uri="{FF2B5EF4-FFF2-40B4-BE49-F238E27FC236}">
                <a16:creationId xmlns:a16="http://schemas.microsoft.com/office/drawing/2014/main" id="{EE28123A-B989-4928-A9E7-D1FF0FD50B5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58015"/>
            <a:ext cx="609600" cy="609600"/>
          </a:xfrm>
          <a:prstGeom prst="rect">
            <a:avLst/>
          </a:prstGeom>
        </p:spPr>
      </p:pic>
    </p:spTree>
    <p:extLst>
      <p:ext uri="{BB962C8B-B14F-4D97-AF65-F5344CB8AC3E}">
        <p14:creationId xmlns:p14="http://schemas.microsoft.com/office/powerpoint/2010/main" val="149191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What will the man do?</a:t>
            </a:r>
          </a:p>
          <a:p>
            <a:pPr marL="360000" indent="-360000">
              <a:lnSpc>
                <a:spcPct val="150000"/>
              </a:lnSpc>
              <a:buNone/>
            </a:pPr>
            <a:r>
              <a:rPr lang="en-US" altLang="ja-JP" sz="4000" dirty="0">
                <a:latin typeface="Century" panose="02040604050505020304" pitchFamily="18" charset="0"/>
              </a:rPr>
              <a:t>① Get a new model later.</a:t>
            </a:r>
          </a:p>
          <a:p>
            <a:pPr marL="360000" indent="-360000">
              <a:lnSpc>
                <a:spcPct val="150000"/>
              </a:lnSpc>
              <a:buNone/>
            </a:pPr>
            <a:r>
              <a:rPr lang="en-US" altLang="ja-JP" sz="4000" dirty="0">
                <a:latin typeface="Century" panose="02040604050505020304" pitchFamily="18" charset="0"/>
              </a:rPr>
              <a:t>② Get a new model now.</a:t>
            </a:r>
          </a:p>
          <a:p>
            <a:pPr marL="360000" indent="-360000">
              <a:lnSpc>
                <a:spcPct val="150000"/>
              </a:lnSpc>
              <a:buNone/>
            </a:pPr>
            <a:r>
              <a:rPr lang="en-US" altLang="ja-JP" sz="4000" dirty="0">
                <a:latin typeface="Century" panose="02040604050505020304" pitchFamily="18" charset="0"/>
              </a:rPr>
              <a:t>③ Get an old model later.</a:t>
            </a:r>
          </a:p>
          <a:p>
            <a:pPr marL="360000" indent="-360000">
              <a:lnSpc>
                <a:spcPct val="150000"/>
              </a:lnSpc>
              <a:buNone/>
            </a:pPr>
            <a:r>
              <a:rPr lang="en-US" altLang="ja-JP" sz="4000" dirty="0">
                <a:latin typeface="Century" panose="02040604050505020304" pitchFamily="18" charset="0"/>
              </a:rPr>
              <a:t>④ Get an old model now.</a:t>
            </a:r>
          </a:p>
          <a:p>
            <a:pPr marL="360000" indent="-360000">
              <a:lnSpc>
                <a:spcPct val="150000"/>
              </a:lnSpc>
              <a:buNone/>
            </a:pPr>
            <a:endParaRPr lang="en-US" altLang="ja-JP" sz="4000" dirty="0">
              <a:latin typeface="Century" panose="02040604050505020304" pitchFamily="18" charset="0"/>
            </a:endParaRPr>
          </a:p>
        </p:txBody>
      </p:sp>
      <p:pic>
        <p:nvPicPr>
          <p:cNvPr id="2" name="2018A04">
            <a:hlinkClick r:id="" action="ppaction://media"/>
            <a:extLst>
              <a:ext uri="{FF2B5EF4-FFF2-40B4-BE49-F238E27FC236}">
                <a16:creationId xmlns:a16="http://schemas.microsoft.com/office/drawing/2014/main" id="{99465553-D6AF-4F02-AA53-1C70A4360F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148491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1262</TotalTime>
  <Words>2589</Words>
  <Application>Microsoft Office PowerPoint</Application>
  <PresentationFormat>ワイド画面</PresentationFormat>
  <Paragraphs>226</Paragraphs>
  <Slides>41</Slides>
  <Notes>0</Notes>
  <HiddenSlides>0</HiddenSlides>
  <MMClips>38</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41</vt:i4>
      </vt:variant>
    </vt:vector>
  </HeadingPairs>
  <TitlesOfParts>
    <vt:vector size="46" baseType="lpstr">
      <vt:lpstr>游ゴシック</vt:lpstr>
      <vt:lpstr>游ゴシック Light</vt:lpstr>
      <vt:lpstr>Arial</vt:lpstr>
      <vt:lpstr>Century</vt:lpstr>
      <vt:lpstr>Office テーマ</vt:lpstr>
      <vt:lpstr>センター2018本試 リスニング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センター2018本試 リスニング</dc:title>
  <dc:creator>mmsankosho.com</dc:creator>
  <cp:lastModifiedBy>user</cp:lastModifiedBy>
  <cp:revision>289</cp:revision>
  <dcterms:created xsi:type="dcterms:W3CDTF">2020-04-16T08:36:58Z</dcterms:created>
  <dcterms:modified xsi:type="dcterms:W3CDTF">2020-04-21T12:21:00Z</dcterms:modified>
</cp:coreProperties>
</file>