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78" d="100"/>
          <a:sy n="78" d="100"/>
        </p:scale>
        <p:origin x="25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338D1-027C-4D2E-9D2F-88F44D4537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E1EDCE-7FB2-4DA0-BE45-D6314FEB3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43B2D85-0871-415D-9ADD-639BC3CEF849}"/>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5984DB92-9488-4CEB-A3DF-387C99ACE2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5D49F2-1934-4DDB-B13E-55E35BC3F4C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762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98BEA-9B0D-4E2A-89E3-0EDD297D0B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2571DD-4870-4F97-8BA0-A296676B84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C66961-491E-4180-9921-A5AFE5674FDC}"/>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EA20DDCB-6FD8-406A-8669-5228A9976B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D1D509-297A-474B-A548-78810D3CD87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837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A718D9-0CD2-47B8-ABE4-1418FA6227C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EBD746-6ACD-446F-B551-A593A577730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2A1C55-B477-4355-A5D6-60677C19E85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4A6C11CE-C9A0-411E-B63D-4092DA42E5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3E1955-8171-4558-8DDB-5DCC49919EF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4299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500F4-DBEB-4815-B57E-555E17CA6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BED2CD-7A7D-491D-BD50-5253112AEC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D3301-D09F-427C-8C30-E204C881EAC4}"/>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3D153699-6263-4F11-94E7-10BD0922DD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34103A-DBDF-4B65-B9EC-0791225E494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2272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834E6-F0A2-47ED-9B30-452D474F73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BD06E7-BE58-493F-AB26-2A0F73B5E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235A15-1C58-4BFB-97AD-790B58269EB7}"/>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FC3935E4-2426-4770-B891-BE0155393C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52A52E-0B2B-48AD-ACF2-613ACDE1BC2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20256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C0B0B-03C7-4B30-AA57-C7C3E5E10D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B2A62C-3355-475E-AC9C-0747A41848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A3869-1474-4386-8896-295AA1C89A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186C0B-E47F-4B6A-8D84-56CA53637736}"/>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A6B7F8E1-2FF0-420B-988B-A9388FAA4F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ECA6B3-DA70-4504-A91E-28A23C0BBD9F}"/>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179965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0415B-1D4F-4E60-9DD3-0E68287B512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8FACEC-F187-49FF-9B82-CA7B1B52A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C49882-04B0-4A8D-BE18-8D71499EBC2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EDCAFA-794A-42BB-95C9-CA88DD0A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5F0ED0-1D24-4A51-A611-E1A9E0D971D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0CAEF7-92B2-4A5B-9AD4-72BE29AD2325}"/>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8" name="フッター プレースホルダー 7">
            <a:extLst>
              <a:ext uri="{FF2B5EF4-FFF2-40B4-BE49-F238E27FC236}">
                <a16:creationId xmlns:a16="http://schemas.microsoft.com/office/drawing/2014/main" id="{E5375D4E-CA81-401C-94DE-57A76DCCBAF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E8DDDE-CDF5-44ED-833F-80C2B061A99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34995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7F009-5429-4C40-8EEE-8C3CF882F6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833E93-80FE-4FDA-83E9-4E070772832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4" name="フッター プレースホルダー 3">
            <a:extLst>
              <a:ext uri="{FF2B5EF4-FFF2-40B4-BE49-F238E27FC236}">
                <a16:creationId xmlns:a16="http://schemas.microsoft.com/office/drawing/2014/main" id="{02764BC7-C900-41B0-A4A5-C273E27D3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D17B54-D8CD-4945-A035-50C3506305A1}"/>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89819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E26574-D3CC-475A-AAFE-C25F6C223C2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3" name="フッター プレースホルダー 2">
            <a:extLst>
              <a:ext uri="{FF2B5EF4-FFF2-40B4-BE49-F238E27FC236}">
                <a16:creationId xmlns:a16="http://schemas.microsoft.com/office/drawing/2014/main" id="{EB328736-4FEB-4A67-95AE-C751740594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509D25-28ED-4ADB-AB1F-DD43D2F7304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67267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01087-3E0F-487B-9D0F-BE0992B4A1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F4057C-7FCD-4ABF-B690-8D676F3EE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31F001-8228-4588-815A-8F79B1C1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9590EE-8F9D-46B4-8AFA-D4CF4044A3F7}"/>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68427CE2-7E1E-48B1-826A-C3935B2426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CA1B4-5FC6-4851-A54E-9E24D592FBC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9856650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EA8F5-E503-47A9-98CB-D43B2CD4BB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62EBB2-D37F-4B00-9BD5-BDC1D31FD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332EEDD-E795-4C75-A152-D804C198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EA3D17-01F5-4C18-ACAF-8C2F8B544259}"/>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A66E4776-3A93-4425-8C95-A7770CDFE8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AE0A96-E9BB-4942-B275-439F311E8CF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7273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E502EF-0832-4C58-B18C-2165722F0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D1C1FB-2B1F-45A3-AE3D-895DD69B9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FBB0B-37F4-4B57-877F-EF18F2A9C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5FC83892-915E-43A5-A0B0-884CA4D39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55831D-8279-444D-956E-70A70481A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2165353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2.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9CD03-BBE2-49BF-8B0E-701A00698A48}"/>
              </a:ext>
            </a:extLst>
          </p:cNvPr>
          <p:cNvSpPr>
            <a:spLocks noGrp="1"/>
          </p:cNvSpPr>
          <p:nvPr>
            <p:ph type="ctrTitle"/>
          </p:nvPr>
        </p:nvSpPr>
        <p:spPr>
          <a:xfrm>
            <a:off x="1524000" y="2235200"/>
            <a:ext cx="9144000" cy="2387600"/>
          </a:xfrm>
        </p:spPr>
        <p:txBody>
          <a:bodyPr/>
          <a:lstStyle/>
          <a:p>
            <a:r>
              <a:rPr kumimoji="1" lang="ja-JP" altLang="en-US" dirty="0"/>
              <a:t>センター</a:t>
            </a:r>
            <a:r>
              <a:rPr kumimoji="1" lang="en-US" altLang="ja-JP" dirty="0"/>
              <a:t>2018</a:t>
            </a:r>
            <a:r>
              <a:rPr kumimoji="1" lang="ja-JP" altLang="en-US" dirty="0"/>
              <a:t>追試</a:t>
            </a:r>
            <a:br>
              <a:rPr kumimoji="1" lang="en-US" altLang="ja-JP" dirty="0"/>
            </a:br>
            <a:r>
              <a:rPr kumimoji="1" lang="ja-JP" altLang="en-US" dirty="0"/>
              <a:t>リスニング</a:t>
            </a:r>
          </a:p>
        </p:txBody>
      </p:sp>
    </p:spTree>
    <p:extLst>
      <p:ext uri="{BB962C8B-B14F-4D97-AF65-F5344CB8AC3E}">
        <p14:creationId xmlns:p14="http://schemas.microsoft.com/office/powerpoint/2010/main" val="17478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What a fantastic concert!</a:t>
            </a:r>
          </a:p>
          <a:p>
            <a:pPr marL="360000" indent="-360000">
              <a:lnSpc>
                <a:spcPct val="150000"/>
              </a:lnSpc>
              <a:buNone/>
            </a:pPr>
            <a:r>
              <a:rPr lang="en-US" altLang="ja-JP" sz="4000" dirty="0">
                <a:latin typeface="Century" panose="02040604050505020304" pitchFamily="18" charset="0"/>
              </a:rPr>
              <a:t>M: Well, the band was OK….</a:t>
            </a:r>
          </a:p>
          <a:p>
            <a:pPr marL="360000" indent="-360000">
              <a:lnSpc>
                <a:spcPct val="150000"/>
              </a:lnSpc>
              <a:buNone/>
            </a:pPr>
            <a:r>
              <a:rPr lang="en-US" altLang="ja-JP" sz="4000" dirty="0">
                <a:latin typeface="Century" panose="02040604050505020304" pitchFamily="18" charset="0"/>
              </a:rPr>
              <a:t>W: The new guitarist was awesome! And they played for a long time!</a:t>
            </a:r>
          </a:p>
          <a:p>
            <a:pPr marL="360000" indent="-360000">
              <a:lnSpc>
                <a:spcPct val="150000"/>
              </a:lnSpc>
              <a:buNone/>
            </a:pPr>
            <a:r>
              <a:rPr lang="en-US" altLang="ja-JP" sz="4000" dirty="0">
                <a:latin typeface="Century" panose="02040604050505020304" pitchFamily="18" charset="0"/>
              </a:rPr>
              <a:t>M: Yeah, but I wish they’d played their latest song.</a:t>
            </a:r>
          </a:p>
        </p:txBody>
      </p:sp>
      <p:pic>
        <p:nvPicPr>
          <p:cNvPr id="2" name="2018B04">
            <a:hlinkClick r:id="" action="ppaction://media"/>
            <a:extLst>
              <a:ext uri="{FF2B5EF4-FFF2-40B4-BE49-F238E27FC236}">
                <a16:creationId xmlns:a16="http://schemas.microsoft.com/office/drawing/2014/main" id="{5F634FE9-BE82-4D16-A31A-6D88B7ABAA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72116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How many pills does the man have to take each day?</a:t>
            </a:r>
          </a:p>
          <a:p>
            <a:pPr marL="360000" indent="-360000">
              <a:lnSpc>
                <a:spcPct val="150000"/>
              </a:lnSpc>
              <a:buNone/>
            </a:pPr>
            <a:r>
              <a:rPr lang="en-US" altLang="ja-JP" sz="4000" dirty="0">
                <a:latin typeface="Century" panose="02040604050505020304" pitchFamily="18" charset="0"/>
              </a:rPr>
              <a:t>① Three</a:t>
            </a:r>
          </a:p>
          <a:p>
            <a:pPr marL="360000" indent="-360000">
              <a:lnSpc>
                <a:spcPct val="150000"/>
              </a:lnSpc>
              <a:buNone/>
            </a:pPr>
            <a:r>
              <a:rPr lang="en-US" altLang="ja-JP" sz="4000" dirty="0">
                <a:latin typeface="Century" panose="02040604050505020304" pitchFamily="18" charset="0"/>
              </a:rPr>
              <a:t>② Five</a:t>
            </a:r>
          </a:p>
          <a:p>
            <a:pPr marL="360000" indent="-360000">
              <a:lnSpc>
                <a:spcPct val="150000"/>
              </a:lnSpc>
              <a:buNone/>
            </a:pPr>
            <a:r>
              <a:rPr lang="en-US" altLang="ja-JP" sz="4000" dirty="0">
                <a:latin typeface="Century" panose="02040604050505020304" pitchFamily="18" charset="0"/>
              </a:rPr>
              <a:t>③ Seven</a:t>
            </a:r>
          </a:p>
          <a:p>
            <a:pPr marL="360000" indent="-360000">
              <a:lnSpc>
                <a:spcPct val="150000"/>
              </a:lnSpc>
              <a:buNone/>
            </a:pPr>
            <a:r>
              <a:rPr lang="en-US" altLang="ja-JP" sz="4000" dirty="0">
                <a:latin typeface="Century" panose="02040604050505020304" pitchFamily="18" charset="0"/>
              </a:rPr>
              <a:t>④ Nine</a:t>
            </a:r>
          </a:p>
        </p:txBody>
      </p:sp>
      <p:pic>
        <p:nvPicPr>
          <p:cNvPr id="2" name="2018B05">
            <a:hlinkClick r:id="" action="ppaction://media"/>
            <a:extLst>
              <a:ext uri="{FF2B5EF4-FFF2-40B4-BE49-F238E27FC236}">
                <a16:creationId xmlns:a16="http://schemas.microsoft.com/office/drawing/2014/main" id="{7109ACFA-4B2F-451B-B890-3D472E86B2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8556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200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The doctor gave you three kinds of pills for five days.</a:t>
            </a:r>
          </a:p>
          <a:p>
            <a:pPr marL="360000" indent="-360000">
              <a:lnSpc>
                <a:spcPct val="150000"/>
              </a:lnSpc>
              <a:buNone/>
            </a:pPr>
            <a:r>
              <a:rPr lang="en-US" altLang="ja-JP" sz="4000" dirty="0">
                <a:latin typeface="Century" panose="02040604050505020304" pitchFamily="18" charset="0"/>
              </a:rPr>
              <a:t>M: OK.</a:t>
            </a:r>
          </a:p>
          <a:p>
            <a:pPr marL="360000" indent="-360000">
              <a:lnSpc>
                <a:spcPct val="150000"/>
              </a:lnSpc>
              <a:buNone/>
            </a:pPr>
            <a:r>
              <a:rPr lang="en-US" altLang="ja-JP" sz="4000" dirty="0">
                <a:latin typeface="Century" panose="02040604050505020304" pitchFamily="18" charset="0"/>
              </a:rPr>
              <a:t>W: Take one each of these two, three times a day.</a:t>
            </a:r>
          </a:p>
          <a:p>
            <a:pPr marL="360000" indent="-360000">
              <a:lnSpc>
                <a:spcPct val="150000"/>
              </a:lnSpc>
              <a:buNone/>
            </a:pPr>
            <a:r>
              <a:rPr lang="en-US" altLang="ja-JP" sz="4000" dirty="0">
                <a:latin typeface="Century" panose="02040604050505020304" pitchFamily="18" charset="0"/>
              </a:rPr>
              <a:t>M: And the other one?</a:t>
            </a:r>
          </a:p>
          <a:p>
            <a:pPr marL="360000" indent="-360000">
              <a:lnSpc>
                <a:spcPct val="150000"/>
              </a:lnSpc>
              <a:buNone/>
            </a:pPr>
            <a:r>
              <a:rPr lang="en-US" altLang="ja-JP" sz="4000" dirty="0">
                <a:latin typeface="Century" panose="02040604050505020304" pitchFamily="18" charset="0"/>
              </a:rPr>
              <a:t>W: One after dinner.</a:t>
            </a:r>
          </a:p>
        </p:txBody>
      </p:sp>
      <p:pic>
        <p:nvPicPr>
          <p:cNvPr id="2" name="2018B05">
            <a:hlinkClick r:id="" action="ppaction://media"/>
            <a:extLst>
              <a:ext uri="{FF2B5EF4-FFF2-40B4-BE49-F238E27FC236}">
                <a16:creationId xmlns:a16="http://schemas.microsoft.com/office/drawing/2014/main" id="{25B68CD8-B1E6-435B-A597-5706062716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8491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3200" dirty="0">
                <a:latin typeface="Century" panose="02040604050505020304" pitchFamily="18" charset="0"/>
              </a:rPr>
              <a:t>問</a:t>
            </a:r>
            <a:r>
              <a:rPr lang="en-US" altLang="ja-JP" sz="3200" dirty="0">
                <a:latin typeface="Century" panose="02040604050505020304" pitchFamily="18" charset="0"/>
              </a:rPr>
              <a:t>6 Which graph describes what they are talking about?</a:t>
            </a:r>
          </a:p>
          <a:p>
            <a:pPr marL="360000" indent="-360000">
              <a:lnSpc>
                <a:spcPct val="150000"/>
              </a:lnSpc>
              <a:buNone/>
            </a:pPr>
            <a:endParaRPr lang="en-US" altLang="ja-JP" sz="40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p:txBody>
      </p:sp>
      <p:grpSp>
        <p:nvGrpSpPr>
          <p:cNvPr id="7" name="グループ化 6">
            <a:extLst>
              <a:ext uri="{FF2B5EF4-FFF2-40B4-BE49-F238E27FC236}">
                <a16:creationId xmlns:a16="http://schemas.microsoft.com/office/drawing/2014/main" id="{BA0B6344-3F90-43FD-81E6-40ED6333249F}"/>
              </a:ext>
            </a:extLst>
          </p:cNvPr>
          <p:cNvGrpSpPr>
            <a:grpSpLocks noChangeAspect="1"/>
          </p:cNvGrpSpPr>
          <p:nvPr/>
        </p:nvGrpSpPr>
        <p:grpSpPr>
          <a:xfrm>
            <a:off x="292444" y="1204269"/>
            <a:ext cx="11577727" cy="4500000"/>
            <a:chOff x="292444" y="1204269"/>
            <a:chExt cx="9852457" cy="3829428"/>
          </a:xfrm>
        </p:grpSpPr>
        <p:pic>
          <p:nvPicPr>
            <p:cNvPr id="2" name="図 1">
              <a:extLst>
                <a:ext uri="{FF2B5EF4-FFF2-40B4-BE49-F238E27FC236}">
                  <a16:creationId xmlns:a16="http://schemas.microsoft.com/office/drawing/2014/main" id="{9311AC9C-B777-4E1A-98F6-849605AD56D7}"/>
                </a:ext>
              </a:extLst>
            </p:cNvPr>
            <p:cNvPicPr>
              <a:picLocks noChangeAspect="1"/>
            </p:cNvPicPr>
            <p:nvPr/>
          </p:nvPicPr>
          <p:blipFill rotWithShape="1">
            <a:blip r:embed="rId4"/>
            <a:srcRect r="56441" b="52100"/>
            <a:stretch/>
          </p:blipFill>
          <p:spPr>
            <a:xfrm>
              <a:off x="292444" y="1253697"/>
              <a:ext cx="2463114" cy="3780000"/>
            </a:xfrm>
            <a:prstGeom prst="rect">
              <a:avLst/>
            </a:prstGeom>
          </p:spPr>
        </p:pic>
        <p:pic>
          <p:nvPicPr>
            <p:cNvPr id="4" name="図 3">
              <a:extLst>
                <a:ext uri="{FF2B5EF4-FFF2-40B4-BE49-F238E27FC236}">
                  <a16:creationId xmlns:a16="http://schemas.microsoft.com/office/drawing/2014/main" id="{491573AF-0A03-4BE5-8292-7226A8A0D301}"/>
                </a:ext>
              </a:extLst>
            </p:cNvPr>
            <p:cNvPicPr>
              <a:picLocks noChangeAspect="1"/>
            </p:cNvPicPr>
            <p:nvPr/>
          </p:nvPicPr>
          <p:blipFill rotWithShape="1">
            <a:blip r:embed="rId4"/>
            <a:srcRect l="56441" t="52100"/>
            <a:stretch/>
          </p:blipFill>
          <p:spPr>
            <a:xfrm>
              <a:off x="7681786" y="1204269"/>
              <a:ext cx="2463115" cy="3780000"/>
            </a:xfrm>
            <a:prstGeom prst="rect">
              <a:avLst/>
            </a:prstGeom>
          </p:spPr>
        </p:pic>
        <p:pic>
          <p:nvPicPr>
            <p:cNvPr id="5" name="図 4">
              <a:extLst>
                <a:ext uri="{FF2B5EF4-FFF2-40B4-BE49-F238E27FC236}">
                  <a16:creationId xmlns:a16="http://schemas.microsoft.com/office/drawing/2014/main" id="{803FB1EA-33CF-4439-B89F-BF9E455A65BA}"/>
                </a:ext>
              </a:extLst>
            </p:cNvPr>
            <p:cNvPicPr>
              <a:picLocks noChangeAspect="1"/>
            </p:cNvPicPr>
            <p:nvPr/>
          </p:nvPicPr>
          <p:blipFill rotWithShape="1">
            <a:blip r:embed="rId4"/>
            <a:srcRect l="56441" b="52100"/>
            <a:stretch/>
          </p:blipFill>
          <p:spPr>
            <a:xfrm>
              <a:off x="2755558" y="1241340"/>
              <a:ext cx="2463114" cy="3780000"/>
            </a:xfrm>
            <a:prstGeom prst="rect">
              <a:avLst/>
            </a:prstGeom>
          </p:spPr>
        </p:pic>
        <p:pic>
          <p:nvPicPr>
            <p:cNvPr id="6" name="図 5">
              <a:extLst>
                <a:ext uri="{FF2B5EF4-FFF2-40B4-BE49-F238E27FC236}">
                  <a16:creationId xmlns:a16="http://schemas.microsoft.com/office/drawing/2014/main" id="{DD12A5EB-44E3-4FC1-BEA6-4680458443A5}"/>
                </a:ext>
              </a:extLst>
            </p:cNvPr>
            <p:cNvPicPr>
              <a:picLocks noChangeAspect="1"/>
            </p:cNvPicPr>
            <p:nvPr/>
          </p:nvPicPr>
          <p:blipFill rotWithShape="1">
            <a:blip r:embed="rId4"/>
            <a:srcRect t="52100" r="56441"/>
            <a:stretch/>
          </p:blipFill>
          <p:spPr>
            <a:xfrm>
              <a:off x="5239267" y="1204269"/>
              <a:ext cx="2463115" cy="3780000"/>
            </a:xfrm>
            <a:prstGeom prst="rect">
              <a:avLst/>
            </a:prstGeom>
          </p:spPr>
        </p:pic>
      </p:grpSp>
      <p:pic>
        <p:nvPicPr>
          <p:cNvPr id="8" name="2018B06">
            <a:hlinkClick r:id="" action="ppaction://media"/>
            <a:extLst>
              <a:ext uri="{FF2B5EF4-FFF2-40B4-BE49-F238E27FC236}">
                <a16:creationId xmlns:a16="http://schemas.microsoft.com/office/drawing/2014/main" id="{E53C1F2A-1742-4DE6-A997-6EC60EFC93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5653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4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6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In April, monthly sales decreased from March.</a:t>
            </a:r>
          </a:p>
          <a:p>
            <a:pPr marL="360000" indent="-360000">
              <a:lnSpc>
                <a:spcPct val="150000"/>
              </a:lnSpc>
              <a:buNone/>
            </a:pPr>
            <a:r>
              <a:rPr lang="en-US" altLang="ja-JP" sz="4000" dirty="0">
                <a:latin typeface="Century" panose="02040604050505020304" pitchFamily="18" charset="0"/>
              </a:rPr>
              <a:t>M: Yes, but they increased in May.</a:t>
            </a:r>
          </a:p>
          <a:p>
            <a:pPr marL="360000" indent="-360000">
              <a:lnSpc>
                <a:spcPct val="150000"/>
              </a:lnSpc>
              <a:buNone/>
            </a:pPr>
            <a:r>
              <a:rPr lang="en-US" altLang="ja-JP" sz="4000" dirty="0">
                <a:latin typeface="Century" panose="02040604050505020304" pitchFamily="18" charset="0"/>
              </a:rPr>
              <a:t>W: Interesting. Sales usually decline in May.</a:t>
            </a:r>
          </a:p>
          <a:p>
            <a:pPr marL="360000" indent="-360000">
              <a:lnSpc>
                <a:spcPct val="150000"/>
              </a:lnSpc>
              <a:buNone/>
            </a:pPr>
            <a:r>
              <a:rPr lang="en-US" altLang="ja-JP" sz="4000" dirty="0">
                <a:latin typeface="Century" panose="02040604050505020304" pitchFamily="18" charset="0"/>
              </a:rPr>
              <a:t>M: I guess our sales campaign worked.</a:t>
            </a:r>
          </a:p>
        </p:txBody>
      </p:sp>
      <p:pic>
        <p:nvPicPr>
          <p:cNvPr id="2" name="2018B06">
            <a:hlinkClick r:id="" action="ppaction://media"/>
            <a:extLst>
              <a:ext uri="{FF2B5EF4-FFF2-40B4-BE49-F238E27FC236}">
                <a16:creationId xmlns:a16="http://schemas.microsoft.com/office/drawing/2014/main" id="{5E3AEBE1-3A9C-4C25-862A-2E1A634806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5264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569308"/>
            <a:ext cx="11627708" cy="3719383"/>
          </a:xfrm>
        </p:spPr>
        <p:txBody>
          <a:bodyPr>
            <a:normAutofit/>
          </a:bodyPr>
          <a:lstStyle/>
          <a:p>
            <a:pPr marL="0" indent="0">
              <a:lnSpc>
                <a:spcPct val="150000"/>
              </a:lnSpc>
              <a:buNone/>
            </a:pPr>
            <a:r>
              <a:rPr lang="ja-JP" altLang="en-US" sz="4000" dirty="0">
                <a:latin typeface="Century" panose="02040604050505020304" pitchFamily="18" charset="0"/>
              </a:rPr>
              <a:t>問７～１３は、それぞれの問いについて対話を聞き、最後の発言に対する相手の応答として最も適切なものを、四つの選択肢（①～④）のうちから一つずつ選びなさい。</a:t>
            </a:r>
          </a:p>
        </p:txBody>
      </p:sp>
    </p:spTree>
    <p:extLst>
      <p:ext uri="{BB962C8B-B14F-4D97-AF65-F5344CB8AC3E}">
        <p14:creationId xmlns:p14="http://schemas.microsoft.com/office/powerpoint/2010/main" val="38848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a:t>
            </a:r>
          </a:p>
          <a:p>
            <a:pPr marL="0" indent="0">
              <a:lnSpc>
                <a:spcPct val="150000"/>
              </a:lnSpc>
              <a:buNone/>
            </a:pPr>
            <a:r>
              <a:rPr lang="en-US" altLang="ja-JP" sz="4000" dirty="0">
                <a:latin typeface="Century" panose="02040604050505020304" pitchFamily="18" charset="0"/>
              </a:rPr>
              <a:t>① Can you throw it back?</a:t>
            </a:r>
          </a:p>
          <a:p>
            <a:pPr marL="0" indent="0">
              <a:lnSpc>
                <a:spcPct val="150000"/>
              </a:lnSpc>
              <a:buNone/>
            </a:pPr>
            <a:r>
              <a:rPr lang="en-US" altLang="ja-JP" sz="4000" dirty="0">
                <a:latin typeface="Century" panose="02040604050505020304" pitchFamily="18" charset="0"/>
              </a:rPr>
              <a:t>② I appreciate it.</a:t>
            </a:r>
          </a:p>
          <a:p>
            <a:pPr marL="0" indent="0">
              <a:lnSpc>
                <a:spcPct val="150000"/>
              </a:lnSpc>
              <a:buNone/>
            </a:pPr>
            <a:r>
              <a:rPr lang="en-US" altLang="ja-JP" sz="4000" dirty="0">
                <a:latin typeface="Century" panose="02040604050505020304" pitchFamily="18" charset="0"/>
              </a:rPr>
              <a:t>③ Over where?</a:t>
            </a:r>
          </a:p>
          <a:p>
            <a:pPr marL="0" indent="0">
              <a:lnSpc>
                <a:spcPct val="150000"/>
              </a:lnSpc>
              <a:buNone/>
            </a:pPr>
            <a:r>
              <a:rPr lang="en-US" altLang="ja-JP" sz="4000" dirty="0">
                <a:latin typeface="Century" panose="02040604050505020304" pitchFamily="18" charset="0"/>
              </a:rPr>
              <a:t>④ You can’t miss it.</a:t>
            </a:r>
            <a:endParaRPr lang="ja-JP" altLang="en-US" sz="4000" dirty="0">
              <a:latin typeface="Century" panose="02040604050505020304" pitchFamily="18" charset="0"/>
            </a:endParaRPr>
          </a:p>
        </p:txBody>
      </p:sp>
      <p:pic>
        <p:nvPicPr>
          <p:cNvPr id="2" name="2018B07">
            <a:hlinkClick r:id="" action="ppaction://media"/>
            <a:extLst>
              <a:ext uri="{FF2B5EF4-FFF2-40B4-BE49-F238E27FC236}">
                <a16:creationId xmlns:a16="http://schemas.microsoft.com/office/drawing/2014/main" id="{6E283B68-5792-47C6-A979-49BFB79186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44649" y="5988907"/>
            <a:ext cx="609600" cy="609600"/>
          </a:xfrm>
          <a:prstGeom prst="rect">
            <a:avLst/>
          </a:prstGeom>
        </p:spPr>
      </p:pic>
    </p:spTree>
    <p:extLst>
      <p:ext uri="{BB962C8B-B14F-4D97-AF65-F5344CB8AC3E}">
        <p14:creationId xmlns:p14="http://schemas.microsoft.com/office/powerpoint/2010/main" val="2297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Excuse me. Can you toss that ball back to us?</a:t>
            </a:r>
          </a:p>
          <a:p>
            <a:pPr marL="360000" indent="-360000">
              <a:lnSpc>
                <a:spcPct val="150000"/>
              </a:lnSpc>
              <a:buNone/>
            </a:pPr>
            <a:r>
              <a:rPr lang="en-US" altLang="ja-JP" sz="4000" dirty="0">
                <a:latin typeface="Century" panose="02040604050505020304" pitchFamily="18" charset="0"/>
              </a:rPr>
              <a:t>W: Sorry, I don’t see it.</a:t>
            </a:r>
          </a:p>
          <a:p>
            <a:pPr marL="360000" indent="-360000">
              <a:lnSpc>
                <a:spcPct val="150000"/>
              </a:lnSpc>
              <a:buNone/>
            </a:pPr>
            <a:r>
              <a:rPr lang="en-US" altLang="ja-JP" sz="4000" dirty="0">
                <a:latin typeface="Century" panose="02040604050505020304" pitchFamily="18" charset="0"/>
              </a:rPr>
              <a:t>M: It’s right over there, under that tree.</a:t>
            </a:r>
          </a:p>
        </p:txBody>
      </p:sp>
      <p:pic>
        <p:nvPicPr>
          <p:cNvPr id="2" name="2018B07">
            <a:hlinkClick r:id="" action="ppaction://media"/>
            <a:extLst>
              <a:ext uri="{FF2B5EF4-FFF2-40B4-BE49-F238E27FC236}">
                <a16:creationId xmlns:a16="http://schemas.microsoft.com/office/drawing/2014/main" id="{E648D070-22A4-4C24-AF2F-F0714CFABD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4670" y="5988907"/>
            <a:ext cx="609600" cy="609600"/>
          </a:xfrm>
          <a:prstGeom prst="rect">
            <a:avLst/>
          </a:prstGeom>
        </p:spPr>
      </p:pic>
    </p:spTree>
    <p:extLst>
      <p:ext uri="{BB962C8B-B14F-4D97-AF65-F5344CB8AC3E}">
        <p14:creationId xmlns:p14="http://schemas.microsoft.com/office/powerpoint/2010/main" val="7821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a:t>
            </a:r>
          </a:p>
          <a:p>
            <a:pPr marL="360000" indent="-360000">
              <a:lnSpc>
                <a:spcPct val="150000"/>
              </a:lnSpc>
              <a:buNone/>
            </a:pPr>
            <a:r>
              <a:rPr lang="en-US" altLang="ja-JP" sz="4000" dirty="0">
                <a:latin typeface="Century" panose="02040604050505020304" pitchFamily="18" charset="0"/>
              </a:rPr>
              <a:t>① How big is big?</a:t>
            </a:r>
          </a:p>
          <a:p>
            <a:pPr marL="360000" indent="-360000">
              <a:lnSpc>
                <a:spcPct val="150000"/>
              </a:lnSpc>
              <a:buNone/>
            </a:pPr>
            <a:r>
              <a:rPr lang="en-US" altLang="ja-JP" sz="4000" dirty="0">
                <a:latin typeface="Century" panose="02040604050505020304" pitchFamily="18" charset="0"/>
              </a:rPr>
              <a:t>② It’s pretty good so far.</a:t>
            </a:r>
          </a:p>
          <a:p>
            <a:pPr marL="360000" indent="-360000">
              <a:lnSpc>
                <a:spcPct val="150000"/>
              </a:lnSpc>
              <a:buNone/>
            </a:pPr>
            <a:r>
              <a:rPr lang="en-US" altLang="ja-JP" sz="4000" dirty="0">
                <a:latin typeface="Century" panose="02040604050505020304" pitchFamily="18" charset="0"/>
              </a:rPr>
              <a:t>③ Please give it a try.</a:t>
            </a:r>
          </a:p>
          <a:p>
            <a:pPr marL="360000" indent="-360000">
              <a:lnSpc>
                <a:spcPct val="150000"/>
              </a:lnSpc>
              <a:buNone/>
            </a:pPr>
            <a:r>
              <a:rPr lang="en-US" altLang="ja-JP" sz="4000" dirty="0">
                <a:latin typeface="Century" panose="02040604050505020304" pitchFamily="18" charset="0"/>
              </a:rPr>
              <a:t>④ Why wouldn’t you refuse?</a:t>
            </a:r>
          </a:p>
        </p:txBody>
      </p:sp>
      <p:pic>
        <p:nvPicPr>
          <p:cNvPr id="2" name="2018B08">
            <a:hlinkClick r:id="" action="ppaction://media"/>
            <a:extLst>
              <a:ext uri="{FF2B5EF4-FFF2-40B4-BE49-F238E27FC236}">
                <a16:creationId xmlns:a16="http://schemas.microsoft.com/office/drawing/2014/main" id="{8391BDDB-98E1-47C4-B2B1-227B45477C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5438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Say, Erika! I’ve got something for your new apartment.</a:t>
            </a:r>
          </a:p>
          <a:p>
            <a:pPr marL="360000" indent="-360000">
              <a:lnSpc>
                <a:spcPct val="150000"/>
              </a:lnSpc>
              <a:buNone/>
            </a:pPr>
            <a:r>
              <a:rPr lang="en-US" altLang="ja-JP" sz="4000" dirty="0">
                <a:latin typeface="Century" panose="02040604050505020304" pitchFamily="18" charset="0"/>
              </a:rPr>
              <a:t>W: Really, Dad? What?</a:t>
            </a:r>
          </a:p>
          <a:p>
            <a:pPr marL="360000" indent="-360000">
              <a:lnSpc>
                <a:spcPct val="150000"/>
              </a:lnSpc>
              <a:buNone/>
            </a:pPr>
            <a:r>
              <a:rPr lang="en-US" altLang="ja-JP" sz="4000" dirty="0">
                <a:latin typeface="Century" panose="02040604050505020304" pitchFamily="18" charset="0"/>
              </a:rPr>
              <a:t>M: Well, how would you like a big, new sofa?</a:t>
            </a:r>
          </a:p>
        </p:txBody>
      </p:sp>
      <p:pic>
        <p:nvPicPr>
          <p:cNvPr id="2" name="2018B08">
            <a:hlinkClick r:id="" action="ppaction://media"/>
            <a:extLst>
              <a:ext uri="{FF2B5EF4-FFF2-40B4-BE49-F238E27FC236}">
                <a16:creationId xmlns:a16="http://schemas.microsoft.com/office/drawing/2014/main" id="{77931A09-10E1-40C1-847B-905465A16B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57006" y="5754131"/>
            <a:ext cx="609600" cy="609600"/>
          </a:xfrm>
          <a:prstGeom prst="rect">
            <a:avLst/>
          </a:prstGeom>
        </p:spPr>
      </p:pic>
    </p:spTree>
    <p:extLst>
      <p:ext uri="{BB962C8B-B14F-4D97-AF65-F5344CB8AC3E}">
        <p14:creationId xmlns:p14="http://schemas.microsoft.com/office/powerpoint/2010/main" val="11208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267465"/>
            <a:ext cx="11627708" cy="2323069"/>
          </a:xfrm>
        </p:spPr>
        <p:txBody>
          <a:bodyPr>
            <a:normAutofit/>
          </a:bodyPr>
          <a:lstStyle/>
          <a:p>
            <a:pPr marL="0" indent="0" algn="just">
              <a:buNone/>
            </a:pPr>
            <a:r>
              <a:rPr lang="ja-JP" altLang="en-US" sz="4000" dirty="0"/>
              <a:t>第</a:t>
            </a:r>
            <a:r>
              <a:rPr lang="en-US" altLang="ja-JP" sz="4000" dirty="0"/>
              <a:t>1</a:t>
            </a:r>
            <a:r>
              <a:rPr lang="ja-JP" altLang="en-US" sz="4000" dirty="0"/>
              <a:t>問は問</a:t>
            </a:r>
            <a:r>
              <a:rPr lang="en-US" altLang="ja-JP" sz="4000" dirty="0"/>
              <a:t>1</a:t>
            </a:r>
            <a:r>
              <a:rPr lang="ja-JP" altLang="en-US" sz="4000" dirty="0"/>
              <a:t>から問</a:t>
            </a:r>
            <a:r>
              <a:rPr lang="en-US" altLang="ja-JP" sz="4000" dirty="0"/>
              <a:t>6</a:t>
            </a:r>
            <a:r>
              <a:rPr lang="ja-JP" altLang="en-US" sz="4000" dirty="0" err="1"/>
              <a:t>までの</a:t>
            </a:r>
            <a:r>
              <a:rPr lang="en-US" altLang="ja-JP" sz="4000" dirty="0"/>
              <a:t>6</a:t>
            </a:r>
            <a:r>
              <a:rPr lang="ja-JP" altLang="en-US" sz="4000" dirty="0"/>
              <a:t>問です。それぞれの問いについて対話を聞き、答えとして最も適切なものを、四つの選択肢</a:t>
            </a:r>
            <a:r>
              <a:rPr lang="en-US" altLang="ja-JP" sz="4000" dirty="0"/>
              <a:t>(①~④)</a:t>
            </a:r>
            <a:r>
              <a:rPr lang="ja-JP" altLang="en-US" sz="4000" dirty="0"/>
              <a:t>のうちから一つずつ選びなさい。</a:t>
            </a:r>
            <a:endParaRPr kumimoji="1" lang="ja-JP" altLang="en-US" sz="4000" dirty="0"/>
          </a:p>
        </p:txBody>
      </p:sp>
    </p:spTree>
    <p:extLst>
      <p:ext uri="{BB962C8B-B14F-4D97-AF65-F5344CB8AC3E}">
        <p14:creationId xmlns:p14="http://schemas.microsoft.com/office/powerpoint/2010/main" val="364345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a:t>
            </a:r>
          </a:p>
          <a:p>
            <a:pPr marL="360000" indent="-360000">
              <a:lnSpc>
                <a:spcPct val="150000"/>
              </a:lnSpc>
              <a:buNone/>
            </a:pPr>
            <a:r>
              <a:rPr lang="en-US" altLang="ja-JP" sz="4000" dirty="0">
                <a:latin typeface="Century" panose="02040604050505020304" pitchFamily="18" charset="0"/>
              </a:rPr>
              <a:t>① Yes, and my elbow, too.</a:t>
            </a:r>
          </a:p>
          <a:p>
            <a:pPr marL="360000" indent="-360000">
              <a:lnSpc>
                <a:spcPct val="150000"/>
              </a:lnSpc>
              <a:buNone/>
            </a:pPr>
            <a:r>
              <a:rPr lang="en-US" altLang="ja-JP" sz="4000" dirty="0">
                <a:latin typeface="Century" panose="02040604050505020304" pitchFamily="18" charset="0"/>
              </a:rPr>
              <a:t>② Yes, but near my house.</a:t>
            </a:r>
          </a:p>
          <a:p>
            <a:pPr marL="360000" indent="-360000">
              <a:lnSpc>
                <a:spcPct val="150000"/>
              </a:lnSpc>
              <a:buNone/>
            </a:pPr>
            <a:r>
              <a:rPr lang="en-US" altLang="ja-JP" sz="4000" dirty="0">
                <a:latin typeface="Century" panose="02040604050505020304" pitchFamily="18" charset="0"/>
              </a:rPr>
              <a:t>③ Yes, I happened to run for it.</a:t>
            </a:r>
          </a:p>
          <a:p>
            <a:pPr marL="360000" indent="-360000">
              <a:lnSpc>
                <a:spcPct val="150000"/>
              </a:lnSpc>
              <a:buNone/>
            </a:pPr>
            <a:r>
              <a:rPr lang="en-US" altLang="ja-JP" sz="4000" dirty="0">
                <a:latin typeface="Century" panose="02040604050505020304" pitchFamily="18" charset="0"/>
              </a:rPr>
              <a:t>④ Yes, it must be painful.</a:t>
            </a:r>
          </a:p>
        </p:txBody>
      </p:sp>
      <p:pic>
        <p:nvPicPr>
          <p:cNvPr id="2" name="2018B09">
            <a:hlinkClick r:id="" action="ppaction://media"/>
            <a:extLst>
              <a:ext uri="{FF2B5EF4-FFF2-40B4-BE49-F238E27FC236}">
                <a16:creationId xmlns:a16="http://schemas.microsoft.com/office/drawing/2014/main" id="{E78F486C-EA1A-4545-987F-5815826EC1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7600" y="5988907"/>
            <a:ext cx="609600" cy="609600"/>
          </a:xfrm>
          <a:prstGeom prst="rect">
            <a:avLst/>
          </a:prstGeom>
        </p:spPr>
      </p:pic>
    </p:spTree>
    <p:extLst>
      <p:ext uri="{BB962C8B-B14F-4D97-AF65-F5344CB8AC3E}">
        <p14:creationId xmlns:p14="http://schemas.microsoft.com/office/powerpoint/2010/main" val="380759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Hey, what happened to you?</a:t>
            </a:r>
          </a:p>
          <a:p>
            <a:pPr marL="360000" indent="-360000">
              <a:lnSpc>
                <a:spcPct val="150000"/>
              </a:lnSpc>
              <a:buNone/>
            </a:pPr>
            <a:r>
              <a:rPr lang="en-US" altLang="ja-JP" sz="4000" dirty="0">
                <a:latin typeface="Century" panose="02040604050505020304" pitchFamily="18" charset="0"/>
              </a:rPr>
              <a:t>M: Oh, I fell off my bike when I hit a bump.</a:t>
            </a:r>
          </a:p>
          <a:p>
            <a:pPr marL="360000" indent="-360000">
              <a:lnSpc>
                <a:spcPct val="150000"/>
              </a:lnSpc>
              <a:buNone/>
            </a:pPr>
            <a:r>
              <a:rPr lang="en-US" altLang="ja-JP" sz="4000" dirty="0">
                <a:latin typeface="Century" panose="02040604050505020304" pitchFamily="18" charset="0"/>
              </a:rPr>
              <a:t>W: Is that why your wrist is swollen?</a:t>
            </a:r>
          </a:p>
        </p:txBody>
      </p:sp>
      <p:pic>
        <p:nvPicPr>
          <p:cNvPr id="2" name="2018B09">
            <a:hlinkClick r:id="" action="ppaction://media"/>
            <a:extLst>
              <a:ext uri="{FF2B5EF4-FFF2-40B4-BE49-F238E27FC236}">
                <a16:creationId xmlns:a16="http://schemas.microsoft.com/office/drawing/2014/main" id="{5DCEBC2C-62D1-4B67-A6C8-9C0F0CE839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60309"/>
            <a:ext cx="609600" cy="609600"/>
          </a:xfrm>
          <a:prstGeom prst="rect">
            <a:avLst/>
          </a:prstGeom>
        </p:spPr>
      </p:pic>
    </p:spTree>
    <p:extLst>
      <p:ext uri="{BB962C8B-B14F-4D97-AF65-F5344CB8AC3E}">
        <p14:creationId xmlns:p14="http://schemas.microsoft.com/office/powerpoint/2010/main" val="13698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a:t>
            </a:r>
          </a:p>
          <a:p>
            <a:pPr marL="360000" indent="-360000">
              <a:lnSpc>
                <a:spcPct val="150000"/>
              </a:lnSpc>
              <a:buNone/>
            </a:pPr>
            <a:r>
              <a:rPr lang="en-US" altLang="ja-JP" sz="4000" dirty="0">
                <a:latin typeface="Century" panose="02040604050505020304" pitchFamily="18" charset="0"/>
              </a:rPr>
              <a:t>① Do you still have your receipt?</a:t>
            </a:r>
          </a:p>
          <a:p>
            <a:pPr marL="360000" indent="-360000">
              <a:lnSpc>
                <a:spcPct val="150000"/>
              </a:lnSpc>
              <a:buNone/>
            </a:pPr>
            <a:r>
              <a:rPr lang="en-US" altLang="ja-JP" sz="4000" dirty="0">
                <a:latin typeface="Century" panose="02040604050505020304" pitchFamily="18" charset="0"/>
              </a:rPr>
              <a:t>② I haven’t shown it to you before.</a:t>
            </a:r>
          </a:p>
          <a:p>
            <a:pPr marL="360000" indent="-360000">
              <a:lnSpc>
                <a:spcPct val="150000"/>
              </a:lnSpc>
              <a:buNone/>
            </a:pPr>
            <a:r>
              <a:rPr lang="en-US" altLang="ja-JP" sz="4000" dirty="0">
                <a:latin typeface="Century" panose="02040604050505020304" pitchFamily="18" charset="0"/>
              </a:rPr>
              <a:t>③ No, I don’t have one like that.</a:t>
            </a:r>
          </a:p>
          <a:p>
            <a:pPr marL="360000" indent="-360000">
              <a:lnSpc>
                <a:spcPct val="150000"/>
              </a:lnSpc>
              <a:buNone/>
            </a:pPr>
            <a:r>
              <a:rPr lang="en-US" altLang="ja-JP" sz="4000" dirty="0">
                <a:latin typeface="Century" panose="02040604050505020304" pitchFamily="18" charset="0"/>
              </a:rPr>
              <a:t>④ What about changing the battery?</a:t>
            </a:r>
          </a:p>
        </p:txBody>
      </p:sp>
      <p:pic>
        <p:nvPicPr>
          <p:cNvPr id="2" name="2018B10">
            <a:hlinkClick r:id="" action="ppaction://media"/>
            <a:extLst>
              <a:ext uri="{FF2B5EF4-FFF2-40B4-BE49-F238E27FC236}">
                <a16:creationId xmlns:a16="http://schemas.microsoft.com/office/drawing/2014/main" id="{DE7923BA-910D-4EEC-AA6B-123C6B7D52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6725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Oh, no! I can’t believe it. My watch strap broke.</a:t>
            </a:r>
          </a:p>
          <a:p>
            <a:pPr marL="360000" indent="-360000">
              <a:lnSpc>
                <a:spcPct val="150000"/>
              </a:lnSpc>
              <a:buNone/>
            </a:pPr>
            <a:r>
              <a:rPr lang="en-US" altLang="ja-JP" sz="4000" dirty="0">
                <a:latin typeface="Century" panose="02040604050505020304" pitchFamily="18" charset="0"/>
              </a:rPr>
              <a:t>M: Isn’t that the one you just bought?</a:t>
            </a:r>
          </a:p>
          <a:p>
            <a:pPr marL="360000" indent="-360000">
              <a:lnSpc>
                <a:spcPct val="150000"/>
              </a:lnSpc>
              <a:buNone/>
            </a:pPr>
            <a:r>
              <a:rPr lang="en-US" altLang="ja-JP" sz="4000" dirty="0">
                <a:latin typeface="Century" panose="02040604050505020304" pitchFamily="18" charset="0"/>
              </a:rPr>
              <a:t>W: And it was such nice leather!</a:t>
            </a:r>
          </a:p>
        </p:txBody>
      </p:sp>
      <p:pic>
        <p:nvPicPr>
          <p:cNvPr id="2" name="2018B10">
            <a:hlinkClick r:id="" action="ppaction://media"/>
            <a:extLst>
              <a:ext uri="{FF2B5EF4-FFF2-40B4-BE49-F238E27FC236}">
                <a16:creationId xmlns:a16="http://schemas.microsoft.com/office/drawing/2014/main" id="{937519AC-D3EF-448A-902C-EB5052EA96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15414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a:t>
            </a:r>
          </a:p>
          <a:p>
            <a:pPr marL="360000" indent="-360000">
              <a:lnSpc>
                <a:spcPct val="150000"/>
              </a:lnSpc>
              <a:buNone/>
            </a:pPr>
            <a:r>
              <a:rPr lang="en-US" altLang="ja-JP" sz="4000" dirty="0">
                <a:latin typeface="Century" panose="02040604050505020304" pitchFamily="18" charset="0"/>
              </a:rPr>
              <a:t>① I didn’t know you’d cut your stay short.</a:t>
            </a:r>
          </a:p>
          <a:p>
            <a:pPr marL="360000" indent="-360000">
              <a:lnSpc>
                <a:spcPct val="150000"/>
              </a:lnSpc>
              <a:buNone/>
            </a:pPr>
            <a:r>
              <a:rPr lang="en-US" altLang="ja-JP" sz="4000" dirty="0">
                <a:latin typeface="Century" panose="02040604050505020304" pitchFamily="18" charset="0"/>
              </a:rPr>
              <a:t>② I didn’t mean to surprise you.</a:t>
            </a:r>
          </a:p>
          <a:p>
            <a:pPr marL="360000" indent="-360000">
              <a:lnSpc>
                <a:spcPct val="150000"/>
              </a:lnSpc>
              <a:buNone/>
            </a:pPr>
            <a:r>
              <a:rPr lang="en-US" altLang="ja-JP" sz="4000" dirty="0">
                <a:latin typeface="Century" panose="02040604050505020304" pitchFamily="18" charset="0"/>
              </a:rPr>
              <a:t>③ I didn’t plan to stay for many years.</a:t>
            </a:r>
          </a:p>
          <a:p>
            <a:pPr marL="360000" indent="-360000">
              <a:lnSpc>
                <a:spcPct val="150000"/>
              </a:lnSpc>
              <a:buNone/>
            </a:pPr>
            <a:r>
              <a:rPr lang="en-US" altLang="ja-JP" sz="4000" dirty="0">
                <a:latin typeface="Century" panose="02040604050505020304" pitchFamily="18" charset="0"/>
              </a:rPr>
              <a:t>④ I didn’t realize you’d left for Sweden.</a:t>
            </a:r>
          </a:p>
        </p:txBody>
      </p:sp>
      <p:pic>
        <p:nvPicPr>
          <p:cNvPr id="2" name="2018B11">
            <a:hlinkClick r:id="" action="ppaction://media"/>
            <a:extLst>
              <a:ext uri="{FF2B5EF4-FFF2-40B4-BE49-F238E27FC236}">
                <a16:creationId xmlns:a16="http://schemas.microsoft.com/office/drawing/2014/main" id="{1D9A8EAE-5C10-4442-AD22-8B5E2160FF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69362" y="5988907"/>
            <a:ext cx="609600" cy="609600"/>
          </a:xfrm>
          <a:prstGeom prst="rect">
            <a:avLst/>
          </a:prstGeom>
        </p:spPr>
      </p:pic>
    </p:spTree>
    <p:extLst>
      <p:ext uri="{BB962C8B-B14F-4D97-AF65-F5344CB8AC3E}">
        <p14:creationId xmlns:p14="http://schemas.microsoft.com/office/powerpoint/2010/main" val="17459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Happy New Year, Aki! Long time no see.</a:t>
            </a:r>
          </a:p>
          <a:p>
            <a:pPr marL="360000" indent="-360000">
              <a:lnSpc>
                <a:spcPct val="150000"/>
              </a:lnSpc>
              <a:buNone/>
            </a:pPr>
            <a:r>
              <a:rPr lang="en-US" altLang="ja-JP" sz="4000" dirty="0">
                <a:latin typeface="Century" panose="02040604050505020304" pitchFamily="18" charset="0"/>
              </a:rPr>
              <a:t>W: Wow, Paul! When did you come back from Sweden?</a:t>
            </a:r>
          </a:p>
          <a:p>
            <a:pPr marL="360000" indent="-360000">
              <a:lnSpc>
                <a:spcPct val="150000"/>
              </a:lnSpc>
              <a:buNone/>
            </a:pPr>
            <a:r>
              <a:rPr lang="en-US" altLang="ja-JP" sz="4000" dirty="0">
                <a:latin typeface="Century" panose="02040604050505020304" pitchFamily="18" charset="0"/>
              </a:rPr>
              <a:t>M: Ha, ha! I’m the last person you expected to see, right?</a:t>
            </a:r>
          </a:p>
        </p:txBody>
      </p:sp>
      <p:pic>
        <p:nvPicPr>
          <p:cNvPr id="2" name="2018B11">
            <a:hlinkClick r:id="" action="ppaction://media"/>
            <a:extLst>
              <a:ext uri="{FF2B5EF4-FFF2-40B4-BE49-F238E27FC236}">
                <a16:creationId xmlns:a16="http://schemas.microsoft.com/office/drawing/2014/main" id="{243571BB-F41D-4CCF-9AB2-EB2263EC0B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1740" y="5988907"/>
            <a:ext cx="609600" cy="609600"/>
          </a:xfrm>
          <a:prstGeom prst="rect">
            <a:avLst/>
          </a:prstGeom>
        </p:spPr>
      </p:pic>
    </p:spTree>
    <p:extLst>
      <p:ext uri="{BB962C8B-B14F-4D97-AF65-F5344CB8AC3E}">
        <p14:creationId xmlns:p14="http://schemas.microsoft.com/office/powerpoint/2010/main" val="9489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p>
          <a:p>
            <a:pPr marL="360000" indent="-360000">
              <a:lnSpc>
                <a:spcPct val="150000"/>
              </a:lnSpc>
              <a:buNone/>
            </a:pPr>
            <a:r>
              <a:rPr lang="en-US" altLang="ja-JP" sz="4000" dirty="0">
                <a:latin typeface="Century" panose="02040604050505020304" pitchFamily="18" charset="0"/>
              </a:rPr>
              <a:t>① It appears disappointing.</a:t>
            </a:r>
          </a:p>
          <a:p>
            <a:pPr marL="360000" indent="-360000">
              <a:lnSpc>
                <a:spcPct val="150000"/>
              </a:lnSpc>
              <a:buNone/>
            </a:pPr>
            <a:r>
              <a:rPr lang="en-US" altLang="ja-JP" sz="4000" dirty="0">
                <a:latin typeface="Century" panose="02040604050505020304" pitchFamily="18" charset="0"/>
              </a:rPr>
              <a:t>② It doesn’t excuse me.</a:t>
            </a:r>
          </a:p>
          <a:p>
            <a:pPr marL="360000" indent="-360000">
              <a:lnSpc>
                <a:spcPct val="150000"/>
              </a:lnSpc>
              <a:buNone/>
            </a:pPr>
            <a:r>
              <a:rPr lang="en-US" altLang="ja-JP" sz="4000" dirty="0">
                <a:latin typeface="Century" panose="02040604050505020304" pitchFamily="18" charset="0"/>
              </a:rPr>
              <a:t>③ You had better not.</a:t>
            </a:r>
          </a:p>
          <a:p>
            <a:pPr marL="360000" indent="-360000">
              <a:lnSpc>
                <a:spcPct val="150000"/>
              </a:lnSpc>
              <a:buNone/>
            </a:pPr>
            <a:r>
              <a:rPr lang="en-US" altLang="ja-JP" sz="4000" dirty="0">
                <a:latin typeface="Century" panose="02040604050505020304" pitchFamily="18" charset="0"/>
              </a:rPr>
              <a:t>④ You promise it will.</a:t>
            </a:r>
          </a:p>
        </p:txBody>
      </p:sp>
      <p:pic>
        <p:nvPicPr>
          <p:cNvPr id="2" name="2018B12">
            <a:hlinkClick r:id="" action="ppaction://media"/>
            <a:extLst>
              <a:ext uri="{FF2B5EF4-FFF2-40B4-BE49-F238E27FC236}">
                <a16:creationId xmlns:a16="http://schemas.microsoft.com/office/drawing/2014/main" id="{9CEB3368-756B-4AE4-A94B-8D422C9A44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48801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Good morning, sir. I’m sorry I’m late.</a:t>
            </a:r>
          </a:p>
          <a:p>
            <a:pPr marL="360000" indent="-360000">
              <a:lnSpc>
                <a:spcPct val="150000"/>
              </a:lnSpc>
              <a:buNone/>
            </a:pPr>
            <a:r>
              <a:rPr lang="en-US" altLang="ja-JP" sz="4000" dirty="0">
                <a:latin typeface="Century" panose="02040604050505020304" pitchFamily="18" charset="0"/>
              </a:rPr>
              <a:t>M: This can’t keep happening, Nancy.</a:t>
            </a:r>
          </a:p>
          <a:p>
            <a:pPr marL="360000" indent="-360000">
              <a:lnSpc>
                <a:spcPct val="150000"/>
              </a:lnSpc>
              <a:buNone/>
            </a:pPr>
            <a:r>
              <a:rPr lang="en-US" altLang="ja-JP" sz="4000" dirty="0">
                <a:latin typeface="Century" panose="02040604050505020304" pitchFamily="18" charset="0"/>
              </a:rPr>
              <a:t>W: Yeah, I know, I know. I won’t let it happen again.</a:t>
            </a:r>
          </a:p>
        </p:txBody>
      </p:sp>
      <p:pic>
        <p:nvPicPr>
          <p:cNvPr id="2" name="2018B12">
            <a:hlinkClick r:id="" action="ppaction://media"/>
            <a:extLst>
              <a:ext uri="{FF2B5EF4-FFF2-40B4-BE49-F238E27FC236}">
                <a16:creationId xmlns:a16="http://schemas.microsoft.com/office/drawing/2014/main" id="{194F1612-CA3F-4657-8511-82F2027F25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754131"/>
            <a:ext cx="609600" cy="609600"/>
          </a:xfrm>
          <a:prstGeom prst="rect">
            <a:avLst/>
          </a:prstGeom>
        </p:spPr>
      </p:pic>
    </p:spTree>
    <p:extLst>
      <p:ext uri="{BB962C8B-B14F-4D97-AF65-F5344CB8AC3E}">
        <p14:creationId xmlns:p14="http://schemas.microsoft.com/office/powerpoint/2010/main" val="760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p>
          <a:p>
            <a:pPr marL="360000" indent="-360000">
              <a:lnSpc>
                <a:spcPct val="150000"/>
              </a:lnSpc>
              <a:buNone/>
            </a:pPr>
            <a:r>
              <a:rPr lang="en-US" altLang="ja-JP" sz="4000" dirty="0">
                <a:latin typeface="Century" panose="02040604050505020304" pitchFamily="18" charset="0"/>
              </a:rPr>
              <a:t>① Absolutely not. I can’t argue with that.</a:t>
            </a:r>
          </a:p>
          <a:p>
            <a:pPr marL="360000" indent="-360000">
              <a:lnSpc>
                <a:spcPct val="150000"/>
              </a:lnSpc>
              <a:buNone/>
            </a:pPr>
            <a:r>
              <a:rPr lang="en-US" altLang="ja-JP" sz="4000" dirty="0">
                <a:latin typeface="Century" panose="02040604050505020304" pitchFamily="18" charset="0"/>
              </a:rPr>
              <a:t>② Definitely. You can say that again.</a:t>
            </a:r>
          </a:p>
          <a:p>
            <a:pPr marL="360000" indent="-360000">
              <a:lnSpc>
                <a:spcPct val="150000"/>
              </a:lnSpc>
              <a:buNone/>
            </a:pPr>
            <a:r>
              <a:rPr lang="en-US" altLang="ja-JP" sz="4000" dirty="0">
                <a:latin typeface="Century" panose="02040604050505020304" pitchFamily="18" charset="0"/>
              </a:rPr>
              <a:t>③ I agree. I’m firmly against the idea.</a:t>
            </a:r>
          </a:p>
          <a:p>
            <a:pPr marL="360000" indent="-360000">
              <a:lnSpc>
                <a:spcPct val="150000"/>
              </a:lnSpc>
              <a:buNone/>
            </a:pPr>
            <a:r>
              <a:rPr lang="en-US" altLang="ja-JP" sz="4000" dirty="0">
                <a:latin typeface="Century" panose="02040604050505020304" pitchFamily="18" charset="0"/>
              </a:rPr>
              <a:t>④ I disagree. That’s our responsibility.</a:t>
            </a:r>
          </a:p>
        </p:txBody>
      </p:sp>
      <p:pic>
        <p:nvPicPr>
          <p:cNvPr id="2" name="2018B13">
            <a:hlinkClick r:id="" action="ppaction://media"/>
            <a:extLst>
              <a:ext uri="{FF2B5EF4-FFF2-40B4-BE49-F238E27FC236}">
                <a16:creationId xmlns:a16="http://schemas.microsoft.com/office/drawing/2014/main" id="{CD10F6CC-DDBB-4516-A80F-F530BEF94D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400466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100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So, Tom, what do you think we can do about current environmental problems?</a:t>
            </a:r>
          </a:p>
          <a:p>
            <a:pPr marL="360000" indent="-360000">
              <a:lnSpc>
                <a:spcPct val="150000"/>
              </a:lnSpc>
              <a:buNone/>
            </a:pPr>
            <a:r>
              <a:rPr lang="en-US" altLang="ja-JP" sz="4000" dirty="0">
                <a:latin typeface="Century" panose="02040604050505020304" pitchFamily="18" charset="0"/>
              </a:rPr>
              <a:t>M: Well, we could start with sustainable development.</a:t>
            </a:r>
          </a:p>
          <a:p>
            <a:pPr marL="360000" indent="-360000">
              <a:lnSpc>
                <a:spcPct val="150000"/>
              </a:lnSpc>
              <a:buNone/>
            </a:pPr>
            <a:r>
              <a:rPr lang="en-US" altLang="ja-JP" sz="4000" dirty="0">
                <a:latin typeface="Century" panose="02040604050505020304" pitchFamily="18" charset="0"/>
              </a:rPr>
              <a:t>W: Good point. We’re wasting a huge amount of energy.</a:t>
            </a:r>
          </a:p>
        </p:txBody>
      </p:sp>
      <p:pic>
        <p:nvPicPr>
          <p:cNvPr id="2" name="2018B13">
            <a:hlinkClick r:id="" action="ppaction://media"/>
            <a:extLst>
              <a:ext uri="{FF2B5EF4-FFF2-40B4-BE49-F238E27FC236}">
                <a16:creationId xmlns:a16="http://schemas.microsoft.com/office/drawing/2014/main" id="{096DDC87-2D91-438B-95F7-2D2621DAA6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3" y="5988907"/>
            <a:ext cx="609600" cy="609600"/>
          </a:xfrm>
          <a:prstGeom prst="rect">
            <a:avLst/>
          </a:prstGeom>
        </p:spPr>
      </p:pic>
    </p:spTree>
    <p:extLst>
      <p:ext uri="{BB962C8B-B14F-4D97-AF65-F5344CB8AC3E}">
        <p14:creationId xmlns:p14="http://schemas.microsoft.com/office/powerpoint/2010/main" val="21644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buNone/>
            </a:pPr>
            <a:r>
              <a:rPr lang="ja-JP" altLang="en-US" sz="4000" dirty="0">
                <a:latin typeface="Century" panose="02040604050505020304" pitchFamily="18" charset="0"/>
              </a:rPr>
              <a:t>問</a:t>
            </a:r>
            <a:r>
              <a:rPr lang="en-US" altLang="ja-JP" sz="4000" dirty="0">
                <a:latin typeface="Century" panose="02040604050505020304" pitchFamily="18" charset="0"/>
              </a:rPr>
              <a:t>1 How is the woman dressed?</a:t>
            </a:r>
          </a:p>
          <a:p>
            <a:pPr marL="0" indent="0">
              <a:buNone/>
            </a:pPr>
            <a:endParaRPr lang="en-US" altLang="ja-JP" sz="4000" dirty="0">
              <a:latin typeface="Century" panose="02040604050505020304" pitchFamily="18" charset="0"/>
            </a:endParaRPr>
          </a:p>
          <a:p>
            <a:pPr marL="0" indent="0">
              <a:buNone/>
            </a:pPr>
            <a:endParaRPr lang="en-US" altLang="ja-JP" sz="4000" dirty="0">
              <a:latin typeface="Century" panose="02040604050505020304" pitchFamily="18" charset="0"/>
            </a:endParaRPr>
          </a:p>
          <a:p>
            <a:pPr marL="0" indent="0">
              <a:buNone/>
            </a:pPr>
            <a:endParaRPr lang="en-US" altLang="ja-JP" sz="4000" dirty="0">
              <a:latin typeface="Century" panose="02040604050505020304" pitchFamily="18" charset="0"/>
            </a:endParaRPr>
          </a:p>
        </p:txBody>
      </p:sp>
      <p:pic>
        <p:nvPicPr>
          <p:cNvPr id="4" name="図 3">
            <a:extLst>
              <a:ext uri="{FF2B5EF4-FFF2-40B4-BE49-F238E27FC236}">
                <a16:creationId xmlns:a16="http://schemas.microsoft.com/office/drawing/2014/main" id="{EE730BF3-277B-4213-A807-B7F2A128D31A}"/>
              </a:ext>
            </a:extLst>
          </p:cNvPr>
          <p:cNvPicPr>
            <a:picLocks noChangeAspect="1"/>
          </p:cNvPicPr>
          <p:nvPr/>
        </p:nvPicPr>
        <p:blipFill>
          <a:blip r:embed="rId4"/>
          <a:stretch>
            <a:fillRect/>
          </a:stretch>
        </p:blipFill>
        <p:spPr>
          <a:xfrm>
            <a:off x="3667253" y="996198"/>
            <a:ext cx="4857493" cy="5602309"/>
          </a:xfrm>
          <a:prstGeom prst="rect">
            <a:avLst/>
          </a:prstGeom>
        </p:spPr>
      </p:pic>
      <p:pic>
        <p:nvPicPr>
          <p:cNvPr id="2" name="2018B01">
            <a:hlinkClick r:id="" action="ppaction://media"/>
            <a:extLst>
              <a:ext uri="{FF2B5EF4-FFF2-40B4-BE49-F238E27FC236}">
                <a16:creationId xmlns:a16="http://schemas.microsoft.com/office/drawing/2014/main" id="{A3025F31-5A6E-408E-8E83-903C71AA05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2312" y="5988907"/>
            <a:ext cx="609600" cy="609600"/>
          </a:xfrm>
          <a:prstGeom prst="rect">
            <a:avLst/>
          </a:prstGeom>
        </p:spPr>
      </p:pic>
    </p:spTree>
    <p:extLst>
      <p:ext uri="{BB962C8B-B14F-4D97-AF65-F5344CB8AC3E}">
        <p14:creationId xmlns:p14="http://schemas.microsoft.com/office/powerpoint/2010/main" val="353234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What does the coach say is the highest priority?</a:t>
            </a:r>
          </a:p>
          <a:p>
            <a:pPr marL="360000" indent="-360000">
              <a:lnSpc>
                <a:spcPct val="150000"/>
              </a:lnSpc>
              <a:buNone/>
            </a:pPr>
            <a:r>
              <a:rPr lang="en-US" altLang="ja-JP" sz="4000" dirty="0">
                <a:latin typeface="Century" panose="02040604050505020304" pitchFamily="18" charset="0"/>
              </a:rPr>
              <a:t>① Avoiding injury</a:t>
            </a:r>
          </a:p>
          <a:p>
            <a:pPr marL="360000" indent="-360000">
              <a:lnSpc>
                <a:spcPct val="150000"/>
              </a:lnSpc>
              <a:buNone/>
            </a:pPr>
            <a:r>
              <a:rPr lang="en-US" altLang="ja-JP" sz="4000" dirty="0">
                <a:latin typeface="Century" panose="02040604050505020304" pitchFamily="18" charset="0"/>
              </a:rPr>
              <a:t>② Eating healthy food</a:t>
            </a:r>
          </a:p>
          <a:p>
            <a:pPr marL="360000" indent="-360000">
              <a:lnSpc>
                <a:spcPct val="150000"/>
              </a:lnSpc>
              <a:buNone/>
            </a:pPr>
            <a:r>
              <a:rPr lang="en-US" altLang="ja-JP" sz="4000" dirty="0">
                <a:latin typeface="Century" panose="02040604050505020304" pitchFamily="18" charset="0"/>
              </a:rPr>
              <a:t>③ Exercising daily</a:t>
            </a:r>
          </a:p>
          <a:p>
            <a:pPr marL="360000" indent="-360000">
              <a:lnSpc>
                <a:spcPct val="150000"/>
              </a:lnSpc>
              <a:buNone/>
            </a:pPr>
            <a:r>
              <a:rPr lang="en-US" altLang="ja-JP" sz="4000" dirty="0">
                <a:latin typeface="Century" panose="02040604050505020304" pitchFamily="18" charset="0"/>
              </a:rPr>
              <a:t>④ Getting plenty of sleep</a:t>
            </a:r>
          </a:p>
        </p:txBody>
      </p:sp>
      <p:pic>
        <p:nvPicPr>
          <p:cNvPr id="2" name="2018B14">
            <a:hlinkClick r:id="" action="ppaction://media"/>
            <a:extLst>
              <a:ext uri="{FF2B5EF4-FFF2-40B4-BE49-F238E27FC236}">
                <a16:creationId xmlns:a16="http://schemas.microsoft.com/office/drawing/2014/main" id="{D3F7C82A-AA81-44F9-BA80-F05C3EF762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5155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85000" lnSpcReduction="20000"/>
          </a:bodyPr>
          <a:lstStyle/>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a:t>
            </a:r>
            <a:r>
              <a:rPr lang="ja-JP" altLang="en-US" sz="4000" dirty="0">
                <a:latin typeface="Century" panose="02040604050505020304" pitchFamily="18" charset="0"/>
              </a:rPr>
              <a:t>正解</a:t>
            </a:r>
            <a:r>
              <a:rPr lang="en-US" altLang="ja-JP" sz="4000" dirty="0">
                <a:latin typeface="Century" panose="02040604050505020304" pitchFamily="18" charset="0"/>
              </a:rPr>
              <a:t> </a:t>
            </a:r>
            <a:r>
              <a:rPr lang="ja-JP" altLang="en-US" sz="4000" dirty="0">
                <a:latin typeface="Century" panose="02040604050505020304" pitchFamily="18" charset="0"/>
              </a:rPr>
              <a:t>②</a:t>
            </a:r>
            <a:endParaRPr lang="en-US" altLang="ja-JP" sz="4000" dirty="0">
              <a:latin typeface="Century" panose="02040604050505020304" pitchFamily="18" charset="0"/>
            </a:endParaRPr>
          </a:p>
          <a:p>
            <a:pPr marL="360000" indent="-360000">
              <a:lnSpc>
                <a:spcPct val="120000"/>
              </a:lnSpc>
              <a:buNone/>
            </a:pPr>
            <a:r>
              <a:rPr lang="en-US" altLang="ja-JP" sz="4000" dirty="0">
                <a:latin typeface="Century" panose="02040604050505020304" pitchFamily="18" charset="0"/>
              </a:rPr>
              <a:t>W: Thank you for joining the community baseball team! So, Tomoya, what do we need to do to be strong players?</a:t>
            </a:r>
          </a:p>
          <a:p>
            <a:pPr marL="360000" indent="-360000">
              <a:lnSpc>
                <a:spcPct val="120000"/>
              </a:lnSpc>
              <a:buNone/>
            </a:pPr>
            <a:r>
              <a:rPr lang="en-US" altLang="ja-JP" sz="4000" dirty="0">
                <a:latin typeface="Century" panose="02040604050505020304" pitchFamily="18" charset="0"/>
              </a:rPr>
              <a:t>M: Exercise every day, coach!</a:t>
            </a:r>
          </a:p>
          <a:p>
            <a:pPr marL="360000" indent="-360000">
              <a:lnSpc>
                <a:spcPct val="120000"/>
              </a:lnSpc>
              <a:buNone/>
            </a:pPr>
            <a:r>
              <a:rPr lang="en-US" altLang="ja-JP" sz="4000" dirty="0">
                <a:latin typeface="Century" panose="02040604050505020304" pitchFamily="18" charset="0"/>
              </a:rPr>
              <a:t>W: Good. What else?</a:t>
            </a:r>
          </a:p>
          <a:p>
            <a:pPr marL="360000" indent="-360000">
              <a:lnSpc>
                <a:spcPct val="120000"/>
              </a:lnSpc>
              <a:buNone/>
            </a:pPr>
            <a:r>
              <a:rPr lang="en-US" altLang="ja-JP" sz="4000" dirty="0">
                <a:latin typeface="Century" panose="02040604050505020304" pitchFamily="18" charset="0"/>
              </a:rPr>
              <a:t>M: Get enough sleep? Don’t get hurt?</a:t>
            </a:r>
          </a:p>
          <a:p>
            <a:pPr marL="360000" indent="-360000">
              <a:lnSpc>
                <a:spcPct val="120000"/>
              </a:lnSpc>
              <a:buNone/>
            </a:pPr>
            <a:r>
              <a:rPr lang="en-US" altLang="ja-JP" sz="4000" dirty="0">
                <a:latin typeface="Century" panose="02040604050505020304" pitchFamily="18" charset="0"/>
              </a:rPr>
              <a:t>W: Those are good ideas. But, remember, nothing’s more important than maintaining a nutritious, well-balanced diet.</a:t>
            </a:r>
          </a:p>
        </p:txBody>
      </p:sp>
      <p:pic>
        <p:nvPicPr>
          <p:cNvPr id="5" name="2018B14">
            <a:hlinkClick r:id="" action="ppaction://media"/>
            <a:extLst>
              <a:ext uri="{FF2B5EF4-FFF2-40B4-BE49-F238E27FC236}">
                <a16:creationId xmlns:a16="http://schemas.microsoft.com/office/drawing/2014/main" id="{DF444D71-8C56-43DE-8A3D-B378213CC7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4670" y="5988907"/>
            <a:ext cx="609600" cy="609600"/>
          </a:xfrm>
          <a:prstGeom prst="rect">
            <a:avLst/>
          </a:prstGeom>
        </p:spPr>
      </p:pic>
    </p:spTree>
    <p:extLst>
      <p:ext uri="{BB962C8B-B14F-4D97-AF65-F5344CB8AC3E}">
        <p14:creationId xmlns:p14="http://schemas.microsoft.com/office/powerpoint/2010/main" val="374867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What will the daughter do next?</a:t>
            </a:r>
          </a:p>
          <a:p>
            <a:pPr marL="360000" indent="-360000">
              <a:lnSpc>
                <a:spcPct val="150000"/>
              </a:lnSpc>
              <a:buNone/>
            </a:pPr>
            <a:r>
              <a:rPr lang="en-US" altLang="ja-JP" sz="4000" dirty="0">
                <a:latin typeface="Century" panose="02040604050505020304" pitchFamily="18" charset="0"/>
              </a:rPr>
              <a:t>① Ask her father to record the movie.</a:t>
            </a:r>
          </a:p>
          <a:p>
            <a:pPr marL="360000" indent="-360000">
              <a:lnSpc>
                <a:spcPct val="150000"/>
              </a:lnSpc>
              <a:buNone/>
            </a:pPr>
            <a:r>
              <a:rPr lang="en-US" altLang="ja-JP" sz="4000" dirty="0">
                <a:latin typeface="Century" panose="02040604050505020304" pitchFamily="18" charset="0"/>
              </a:rPr>
              <a:t>② Ask her father to record the soccer game.</a:t>
            </a:r>
          </a:p>
          <a:p>
            <a:pPr marL="360000" indent="-360000">
              <a:lnSpc>
                <a:spcPct val="150000"/>
              </a:lnSpc>
              <a:buNone/>
            </a:pPr>
            <a:r>
              <a:rPr lang="en-US" altLang="ja-JP" sz="4000" dirty="0">
                <a:latin typeface="Century" panose="02040604050505020304" pitchFamily="18" charset="0"/>
              </a:rPr>
              <a:t>③ Record the movie herself.</a:t>
            </a:r>
          </a:p>
          <a:p>
            <a:pPr marL="360000" indent="-360000">
              <a:lnSpc>
                <a:spcPct val="150000"/>
              </a:lnSpc>
              <a:buNone/>
            </a:pPr>
            <a:r>
              <a:rPr lang="en-US" altLang="ja-JP" sz="4000" dirty="0">
                <a:latin typeface="Century" panose="02040604050505020304" pitchFamily="18" charset="0"/>
              </a:rPr>
              <a:t>④ Record the soccer game herself.</a:t>
            </a:r>
          </a:p>
        </p:txBody>
      </p:sp>
      <p:pic>
        <p:nvPicPr>
          <p:cNvPr id="2" name="2018B15">
            <a:hlinkClick r:id="" action="ppaction://media"/>
            <a:extLst>
              <a:ext uri="{FF2B5EF4-FFF2-40B4-BE49-F238E27FC236}">
                <a16:creationId xmlns:a16="http://schemas.microsoft.com/office/drawing/2014/main" id="{4D97D0DD-E90B-4E08-9469-F4077F8D9A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90677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85000" lnSpcReduction="20000"/>
          </a:bodyPr>
          <a:lstStyle/>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20000"/>
              </a:lnSpc>
              <a:buNone/>
            </a:pPr>
            <a:r>
              <a:rPr lang="en-US" altLang="ja-JP" sz="4000" dirty="0">
                <a:latin typeface="Century" panose="02040604050505020304" pitchFamily="18" charset="0"/>
              </a:rPr>
              <a:t>W: Can I change the channel?</a:t>
            </a:r>
          </a:p>
          <a:p>
            <a:pPr marL="360000" indent="-360000">
              <a:lnSpc>
                <a:spcPct val="120000"/>
              </a:lnSpc>
              <a:buNone/>
            </a:pPr>
            <a:r>
              <a:rPr lang="en-US" altLang="ja-JP" sz="4000" dirty="0">
                <a:latin typeface="Century" panose="02040604050505020304" pitchFamily="18" charset="0"/>
              </a:rPr>
              <a:t>M: I’m watching this. You can record your program for later.</a:t>
            </a:r>
          </a:p>
          <a:p>
            <a:pPr marL="360000" indent="-360000">
              <a:lnSpc>
                <a:spcPct val="120000"/>
              </a:lnSpc>
              <a:buNone/>
            </a:pPr>
            <a:r>
              <a:rPr lang="en-US" altLang="ja-JP" sz="4000" dirty="0">
                <a:latin typeface="Century" panose="02040604050505020304" pitchFamily="18" charset="0"/>
              </a:rPr>
              <a:t>W: Oh, Dad. You don’t understand. I need to watch the soccer game. Can I just record this movie for you so you can watch it later?</a:t>
            </a:r>
          </a:p>
          <a:p>
            <a:pPr marL="360000" indent="-360000">
              <a:lnSpc>
                <a:spcPct val="120000"/>
              </a:lnSpc>
              <a:buNone/>
            </a:pPr>
            <a:r>
              <a:rPr lang="en-US" altLang="ja-JP" sz="4000" dirty="0">
                <a:latin typeface="Century" panose="02040604050505020304" pitchFamily="18" charset="0"/>
              </a:rPr>
              <a:t>M: But….</a:t>
            </a:r>
          </a:p>
          <a:p>
            <a:pPr marL="360000" indent="-360000">
              <a:lnSpc>
                <a:spcPct val="120000"/>
              </a:lnSpc>
              <a:buNone/>
            </a:pPr>
            <a:r>
              <a:rPr lang="en-US" altLang="ja-JP" sz="4000" dirty="0">
                <a:latin typeface="Century" panose="02040604050505020304" pitchFamily="18" charset="0"/>
              </a:rPr>
              <a:t>W: Come on, Dad.</a:t>
            </a:r>
          </a:p>
          <a:p>
            <a:pPr marL="360000" indent="-360000">
              <a:lnSpc>
                <a:spcPct val="120000"/>
              </a:lnSpc>
              <a:buNone/>
            </a:pPr>
            <a:r>
              <a:rPr lang="en-US" altLang="ja-JP" sz="4000" dirty="0">
                <a:latin typeface="Century" panose="02040604050505020304" pitchFamily="18" charset="0"/>
              </a:rPr>
              <a:t>M: Oh, OK. Go ahead.</a:t>
            </a:r>
          </a:p>
        </p:txBody>
      </p:sp>
      <p:pic>
        <p:nvPicPr>
          <p:cNvPr id="4" name="2018B15">
            <a:hlinkClick r:id="" action="ppaction://media"/>
            <a:extLst>
              <a:ext uri="{FF2B5EF4-FFF2-40B4-BE49-F238E27FC236}">
                <a16:creationId xmlns:a16="http://schemas.microsoft.com/office/drawing/2014/main" id="{615893D8-8F4C-4197-9DCE-63C9546B14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69259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What does the woman want?</a:t>
            </a:r>
          </a:p>
          <a:p>
            <a:pPr marL="360000" indent="-360000">
              <a:lnSpc>
                <a:spcPct val="150000"/>
              </a:lnSpc>
              <a:buNone/>
            </a:pPr>
            <a:r>
              <a:rPr lang="en-US" altLang="ja-JP" sz="4000" dirty="0">
                <a:latin typeface="Century" panose="02040604050505020304" pitchFamily="18" charset="0"/>
              </a:rPr>
              <a:t>① A color change only</a:t>
            </a:r>
          </a:p>
          <a:p>
            <a:pPr marL="360000" indent="-360000">
              <a:lnSpc>
                <a:spcPct val="150000"/>
              </a:lnSpc>
              <a:buNone/>
            </a:pPr>
            <a:r>
              <a:rPr lang="en-US" altLang="ja-JP" sz="4000" dirty="0">
                <a:latin typeface="Century" panose="02040604050505020304" pitchFamily="18" charset="0"/>
              </a:rPr>
              <a:t>② A new haircut and color change</a:t>
            </a:r>
          </a:p>
          <a:p>
            <a:pPr marL="360000" indent="-360000">
              <a:lnSpc>
                <a:spcPct val="150000"/>
              </a:lnSpc>
              <a:buNone/>
            </a:pPr>
            <a:r>
              <a:rPr lang="en-US" altLang="ja-JP" sz="4000" dirty="0">
                <a:latin typeface="Century" panose="02040604050505020304" pitchFamily="18" charset="0"/>
              </a:rPr>
              <a:t>③ A shorter cut but no color change</a:t>
            </a:r>
          </a:p>
          <a:p>
            <a:pPr marL="360000" indent="-360000">
              <a:lnSpc>
                <a:spcPct val="150000"/>
              </a:lnSpc>
              <a:buNone/>
            </a:pPr>
            <a:r>
              <a:rPr lang="en-US" altLang="ja-JP" sz="4000" dirty="0">
                <a:latin typeface="Century" panose="02040604050505020304" pitchFamily="18" charset="0"/>
              </a:rPr>
              <a:t>④ The same cut and no color change</a:t>
            </a:r>
          </a:p>
        </p:txBody>
      </p:sp>
      <p:pic>
        <p:nvPicPr>
          <p:cNvPr id="2" name="2018B16">
            <a:hlinkClick r:id="" action="ppaction://media"/>
            <a:extLst>
              <a:ext uri="{FF2B5EF4-FFF2-40B4-BE49-F238E27FC236}">
                <a16:creationId xmlns:a16="http://schemas.microsoft.com/office/drawing/2014/main" id="{4F80BB5A-C5BE-4B83-BE4C-26F18659359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66920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Autofit/>
          </a:bodyPr>
          <a:lstStyle/>
          <a:p>
            <a:pPr marL="360000" indent="-360000">
              <a:lnSpc>
                <a:spcPct val="100000"/>
              </a:lnSpc>
              <a:buNone/>
            </a:pPr>
            <a:r>
              <a:rPr lang="ja-JP" altLang="en-US" sz="3200" dirty="0">
                <a:latin typeface="Century" panose="02040604050505020304" pitchFamily="18" charset="0"/>
              </a:rPr>
              <a:t>問</a:t>
            </a:r>
            <a:r>
              <a:rPr lang="en-US" altLang="ja-JP" sz="3200" dirty="0">
                <a:latin typeface="Century" panose="02040604050505020304" pitchFamily="18" charset="0"/>
              </a:rPr>
              <a:t>16 </a:t>
            </a:r>
            <a:r>
              <a:rPr lang="ja-JP" altLang="en-US" sz="3200" dirty="0">
                <a:latin typeface="Century" panose="02040604050505020304" pitchFamily="18" charset="0"/>
              </a:rPr>
              <a:t>正解 ②</a:t>
            </a:r>
            <a:endParaRPr lang="en-US" altLang="ja-JP" sz="3200" dirty="0">
              <a:latin typeface="Century" panose="02040604050505020304" pitchFamily="18" charset="0"/>
            </a:endParaRPr>
          </a:p>
          <a:p>
            <a:pPr marL="360000" indent="-360000">
              <a:lnSpc>
                <a:spcPct val="100000"/>
              </a:lnSpc>
              <a:buNone/>
            </a:pPr>
            <a:r>
              <a:rPr lang="en-US" altLang="ja-JP" sz="3200" dirty="0">
                <a:latin typeface="Century" panose="02040604050505020304" pitchFamily="18" charset="0"/>
              </a:rPr>
              <a:t>M: What can we do for you today? The usual?</a:t>
            </a:r>
          </a:p>
          <a:p>
            <a:pPr marL="360000" indent="-360000">
              <a:lnSpc>
                <a:spcPct val="100000"/>
              </a:lnSpc>
              <a:buNone/>
            </a:pPr>
            <a:r>
              <a:rPr lang="en-US" altLang="ja-JP" sz="3200" dirty="0">
                <a:latin typeface="Century" panose="02040604050505020304" pitchFamily="18" charset="0"/>
              </a:rPr>
              <a:t>W: I’m tired of the same hairstyle.</a:t>
            </a:r>
          </a:p>
          <a:p>
            <a:pPr marL="360000" indent="-360000">
              <a:lnSpc>
                <a:spcPct val="100000"/>
              </a:lnSpc>
              <a:buNone/>
            </a:pPr>
            <a:r>
              <a:rPr lang="en-US" altLang="ja-JP" sz="3200" dirty="0">
                <a:latin typeface="Century" panose="02040604050505020304" pitchFamily="18" charset="0"/>
              </a:rPr>
              <a:t>M: Hmm…. We could do a shorter cut.</a:t>
            </a:r>
          </a:p>
          <a:p>
            <a:pPr marL="360000" indent="-360000">
              <a:lnSpc>
                <a:spcPct val="100000"/>
              </a:lnSpc>
              <a:buNone/>
            </a:pPr>
            <a:r>
              <a:rPr lang="en-US" altLang="ja-JP" sz="3200" dirty="0">
                <a:latin typeface="Century" panose="02040604050505020304" pitchFamily="18" charset="0"/>
              </a:rPr>
              <a:t>W: Sounds good.</a:t>
            </a:r>
          </a:p>
          <a:p>
            <a:pPr marL="360000" indent="-360000">
              <a:lnSpc>
                <a:spcPct val="100000"/>
              </a:lnSpc>
              <a:buNone/>
            </a:pPr>
            <a:r>
              <a:rPr lang="en-US" altLang="ja-JP" sz="3200" dirty="0">
                <a:latin typeface="Century" panose="02040604050505020304" pitchFamily="18" charset="0"/>
              </a:rPr>
              <a:t>M: And a new color combination.</a:t>
            </a:r>
          </a:p>
          <a:p>
            <a:pPr marL="360000" indent="-360000">
              <a:lnSpc>
                <a:spcPct val="100000"/>
              </a:lnSpc>
              <a:buNone/>
            </a:pPr>
            <a:r>
              <a:rPr lang="en-US" altLang="ja-JP" sz="3200" dirty="0">
                <a:latin typeface="Century" panose="02040604050505020304" pitchFamily="18" charset="0"/>
              </a:rPr>
              <a:t>W: Like how?</a:t>
            </a:r>
          </a:p>
          <a:p>
            <a:pPr marL="360000" indent="-360000">
              <a:lnSpc>
                <a:spcPct val="100000"/>
              </a:lnSpc>
              <a:buNone/>
            </a:pPr>
            <a:r>
              <a:rPr lang="en-US" altLang="ja-JP" sz="3200" dirty="0">
                <a:latin typeface="Century" panose="02040604050505020304" pitchFamily="18" charset="0"/>
              </a:rPr>
              <a:t>M: How about brown, with blue highlights to match your eyes?</a:t>
            </a:r>
          </a:p>
          <a:p>
            <a:pPr marL="360000" indent="-360000">
              <a:lnSpc>
                <a:spcPct val="100000"/>
              </a:lnSpc>
              <a:buNone/>
            </a:pPr>
            <a:r>
              <a:rPr lang="en-US" altLang="ja-JP" sz="3200" dirty="0">
                <a:latin typeface="Century" panose="02040604050505020304" pitchFamily="18" charset="0"/>
              </a:rPr>
              <a:t>W: I don’t see why not.</a:t>
            </a:r>
          </a:p>
        </p:txBody>
      </p:sp>
      <p:pic>
        <p:nvPicPr>
          <p:cNvPr id="2" name="2018B16">
            <a:hlinkClick r:id="" action="ppaction://media"/>
            <a:extLst>
              <a:ext uri="{FF2B5EF4-FFF2-40B4-BE49-F238E27FC236}">
                <a16:creationId xmlns:a16="http://schemas.microsoft.com/office/drawing/2014/main" id="{45E8C3CE-4DE8-4BE9-A2E7-AC5B8A2C986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7563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6392673" y="411893"/>
            <a:ext cx="5609967" cy="6299406"/>
          </a:xfrm>
        </p:spPr>
        <p:txBody>
          <a:bodyPr>
            <a:normAutofit fontScale="92500"/>
          </a:bodyPr>
          <a:lstStyle/>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17 What is next on the tour after the School of Humanities?</a:t>
            </a:r>
          </a:p>
          <a:p>
            <a:pPr marL="360000" indent="-360000">
              <a:lnSpc>
                <a:spcPct val="100000"/>
              </a:lnSpc>
              <a:buNone/>
            </a:pPr>
            <a:r>
              <a:rPr lang="en-US" altLang="ja-JP" sz="2400" dirty="0">
                <a:latin typeface="Century" panose="02040604050505020304" pitchFamily="18" charset="0"/>
              </a:rPr>
              <a:t>① Founder’s Statue	   ② Library</a:t>
            </a:r>
          </a:p>
          <a:p>
            <a:pPr marL="360000" indent="-360000">
              <a:lnSpc>
                <a:spcPct val="100000"/>
              </a:lnSpc>
              <a:buNone/>
            </a:pPr>
            <a:r>
              <a:rPr lang="en-US" altLang="ja-JP" sz="2400" dirty="0">
                <a:latin typeface="Century" panose="02040604050505020304" pitchFamily="18" charset="0"/>
              </a:rPr>
              <a:t>③ School of Economics ④ Student Center</a:t>
            </a:r>
          </a:p>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18 About how long will it take to walk to the East Campus from the information desk?</a:t>
            </a:r>
          </a:p>
          <a:p>
            <a:pPr marL="360000" indent="-360000">
              <a:lnSpc>
                <a:spcPct val="100000"/>
              </a:lnSpc>
              <a:buNone/>
            </a:pPr>
            <a:r>
              <a:rPr lang="en-US" altLang="ja-JP" sz="2400" dirty="0">
                <a:latin typeface="Century" panose="02040604050505020304" pitchFamily="18" charset="0"/>
              </a:rPr>
              <a:t>① </a:t>
            </a:r>
            <a:r>
              <a:rPr lang="ja-JP" altLang="en-US" sz="2400" dirty="0">
                <a:latin typeface="Century" panose="02040604050505020304" pitchFamily="18" charset="0"/>
              </a:rPr>
              <a:t>５ </a:t>
            </a:r>
            <a:r>
              <a:rPr lang="en-US" altLang="ja-JP" sz="2400" dirty="0">
                <a:latin typeface="Century" panose="02040604050505020304" pitchFamily="18" charset="0"/>
              </a:rPr>
              <a:t>minutes		② </a:t>
            </a:r>
            <a:r>
              <a:rPr lang="ja-JP" altLang="en-US" sz="2400" dirty="0">
                <a:latin typeface="Century" panose="02040604050505020304" pitchFamily="18" charset="0"/>
              </a:rPr>
              <a:t>１０ </a:t>
            </a:r>
            <a:r>
              <a:rPr lang="en-US" altLang="ja-JP" sz="2400" dirty="0">
                <a:latin typeface="Century" panose="02040604050505020304" pitchFamily="18" charset="0"/>
              </a:rPr>
              <a:t>minutes</a:t>
            </a:r>
          </a:p>
          <a:p>
            <a:pPr marL="360000" indent="-360000">
              <a:lnSpc>
                <a:spcPct val="100000"/>
              </a:lnSpc>
              <a:buNone/>
            </a:pPr>
            <a:r>
              <a:rPr lang="en-US" altLang="ja-JP" sz="2400" dirty="0">
                <a:latin typeface="Century" panose="02040604050505020304" pitchFamily="18" charset="0"/>
              </a:rPr>
              <a:t>③ </a:t>
            </a:r>
            <a:r>
              <a:rPr lang="ja-JP" altLang="en-US" sz="2400" dirty="0">
                <a:latin typeface="Century" panose="02040604050505020304" pitchFamily="18" charset="0"/>
              </a:rPr>
              <a:t>１５ </a:t>
            </a:r>
            <a:r>
              <a:rPr lang="en-US" altLang="ja-JP" sz="2400" dirty="0">
                <a:latin typeface="Century" panose="02040604050505020304" pitchFamily="18" charset="0"/>
              </a:rPr>
              <a:t>minutes	④ </a:t>
            </a:r>
            <a:r>
              <a:rPr lang="ja-JP" altLang="en-US" sz="2400" dirty="0">
                <a:latin typeface="Century" panose="02040604050505020304" pitchFamily="18" charset="0"/>
              </a:rPr>
              <a:t>２０ </a:t>
            </a:r>
            <a:r>
              <a:rPr lang="en-US" altLang="ja-JP" sz="2400" dirty="0">
                <a:latin typeface="Century" panose="02040604050505020304" pitchFamily="18" charset="0"/>
              </a:rPr>
              <a:t>minutes</a:t>
            </a:r>
          </a:p>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19 Based on the conversation, what time will the woman finish her campus visit?</a:t>
            </a:r>
          </a:p>
          <a:p>
            <a:pPr marL="360000" indent="-360000">
              <a:lnSpc>
                <a:spcPct val="100000"/>
              </a:lnSpc>
              <a:buNone/>
            </a:pPr>
            <a:r>
              <a:rPr lang="en-US" altLang="ja-JP" sz="2400" dirty="0">
                <a:latin typeface="Century" panose="02040604050505020304" pitchFamily="18" charset="0"/>
              </a:rPr>
              <a:t>① </a:t>
            </a:r>
            <a:r>
              <a:rPr lang="ja-JP" altLang="en-US" sz="2400" dirty="0">
                <a:latin typeface="Century" panose="02040604050505020304" pitchFamily="18" charset="0"/>
              </a:rPr>
              <a:t>１</a:t>
            </a:r>
            <a:r>
              <a:rPr lang="en-US" altLang="ja-JP" sz="2400" dirty="0">
                <a:latin typeface="Century" panose="02040604050505020304" pitchFamily="18" charset="0"/>
              </a:rPr>
              <a:t>:</a:t>
            </a:r>
            <a:r>
              <a:rPr lang="ja-JP" altLang="en-US" sz="2400" dirty="0">
                <a:latin typeface="Century" panose="02040604050505020304" pitchFamily="18" charset="0"/>
              </a:rPr>
              <a:t>３０</a:t>
            </a:r>
            <a:r>
              <a:rPr lang="en-US" altLang="ja-JP" sz="2400" dirty="0">
                <a:latin typeface="Century" panose="02040604050505020304" pitchFamily="18" charset="0"/>
              </a:rPr>
              <a:t>pm		② </a:t>
            </a:r>
            <a:r>
              <a:rPr lang="ja-JP" altLang="en-US" sz="2400" dirty="0">
                <a:latin typeface="Century" panose="02040604050505020304" pitchFamily="18" charset="0"/>
              </a:rPr>
              <a:t>１</a:t>
            </a:r>
            <a:r>
              <a:rPr lang="en-US" altLang="ja-JP" sz="2400" dirty="0">
                <a:latin typeface="Century" panose="02040604050505020304" pitchFamily="18" charset="0"/>
              </a:rPr>
              <a:t>:</a:t>
            </a:r>
            <a:r>
              <a:rPr lang="ja-JP" altLang="en-US" sz="2400" dirty="0">
                <a:latin typeface="Century" panose="02040604050505020304" pitchFamily="18" charset="0"/>
              </a:rPr>
              <a:t>４０</a:t>
            </a:r>
            <a:r>
              <a:rPr lang="en-US" altLang="ja-JP" sz="2400" dirty="0">
                <a:latin typeface="Century" panose="02040604050505020304" pitchFamily="18" charset="0"/>
              </a:rPr>
              <a:t>pm</a:t>
            </a:r>
          </a:p>
          <a:p>
            <a:pPr marL="360000" indent="-360000">
              <a:lnSpc>
                <a:spcPct val="100000"/>
              </a:lnSpc>
              <a:buNone/>
            </a:pPr>
            <a:r>
              <a:rPr lang="en-US" altLang="ja-JP" sz="2400" dirty="0">
                <a:latin typeface="Century" panose="02040604050505020304" pitchFamily="18" charset="0"/>
              </a:rPr>
              <a:t>③ </a:t>
            </a:r>
            <a:r>
              <a:rPr lang="ja-JP" altLang="en-US" sz="2400" dirty="0">
                <a:latin typeface="Century" panose="02040604050505020304" pitchFamily="18" charset="0"/>
              </a:rPr>
              <a:t>１</a:t>
            </a:r>
            <a:r>
              <a:rPr lang="en-US" altLang="ja-JP" sz="2400" dirty="0">
                <a:latin typeface="Century" panose="02040604050505020304" pitchFamily="18" charset="0"/>
              </a:rPr>
              <a:t>:</a:t>
            </a:r>
            <a:r>
              <a:rPr lang="ja-JP" altLang="en-US" sz="2400" dirty="0">
                <a:latin typeface="Century" panose="02040604050505020304" pitchFamily="18" charset="0"/>
              </a:rPr>
              <a:t>５０</a:t>
            </a:r>
            <a:r>
              <a:rPr lang="en-US" altLang="ja-JP" sz="2400" dirty="0">
                <a:latin typeface="Century" panose="02040604050505020304" pitchFamily="18" charset="0"/>
              </a:rPr>
              <a:t>pm		④ </a:t>
            </a:r>
            <a:r>
              <a:rPr lang="ja-JP" altLang="en-US" sz="2400" dirty="0">
                <a:latin typeface="Century" panose="02040604050505020304" pitchFamily="18" charset="0"/>
              </a:rPr>
              <a:t>２</a:t>
            </a:r>
            <a:r>
              <a:rPr lang="en-US" altLang="ja-JP" sz="2400" dirty="0">
                <a:latin typeface="Century" panose="02040604050505020304" pitchFamily="18" charset="0"/>
              </a:rPr>
              <a:t>:</a:t>
            </a:r>
            <a:r>
              <a:rPr lang="ja-JP" altLang="en-US" sz="2400" dirty="0">
                <a:latin typeface="Century" panose="02040604050505020304" pitchFamily="18" charset="0"/>
              </a:rPr>
              <a:t>００</a:t>
            </a:r>
            <a:r>
              <a:rPr lang="en-US" altLang="ja-JP" sz="2400" dirty="0">
                <a:latin typeface="Century" panose="02040604050505020304" pitchFamily="18" charset="0"/>
              </a:rPr>
              <a:t>pm</a:t>
            </a:r>
            <a:endParaRPr lang="ja-JP" altLang="en-US" sz="2400" dirty="0">
              <a:latin typeface="Century" panose="02040604050505020304" pitchFamily="18" charset="0"/>
            </a:endParaRPr>
          </a:p>
        </p:txBody>
      </p:sp>
      <p:pic>
        <p:nvPicPr>
          <p:cNvPr id="2" name="図 1">
            <a:extLst>
              <a:ext uri="{FF2B5EF4-FFF2-40B4-BE49-F238E27FC236}">
                <a16:creationId xmlns:a16="http://schemas.microsoft.com/office/drawing/2014/main" id="{3F7C6F90-FBFC-4A64-8A10-3738460010EA}"/>
              </a:ext>
            </a:extLst>
          </p:cNvPr>
          <p:cNvPicPr>
            <a:picLocks noChangeAspect="1"/>
          </p:cNvPicPr>
          <p:nvPr/>
        </p:nvPicPr>
        <p:blipFill>
          <a:blip r:embed="rId4"/>
          <a:stretch>
            <a:fillRect/>
          </a:stretch>
        </p:blipFill>
        <p:spPr>
          <a:xfrm>
            <a:off x="271826" y="915299"/>
            <a:ext cx="5968424" cy="5796000"/>
          </a:xfrm>
          <a:prstGeom prst="rect">
            <a:avLst/>
          </a:prstGeom>
        </p:spPr>
      </p:pic>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424249" y="411893"/>
            <a:ext cx="5609967" cy="655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u="sng">
                <a:latin typeface="Century" panose="02040604050505020304" pitchFamily="18" charset="0"/>
              </a:rPr>
              <a:t>対話の場面</a:t>
            </a:r>
            <a:r>
              <a:rPr lang="ja-JP" altLang="en-US" sz="1800">
                <a:latin typeface="Century" panose="02040604050505020304" pitchFamily="18" charset="0"/>
              </a:rPr>
              <a:t> オープンキャンパスのインフォメーションデスク</a:t>
            </a:r>
            <a:r>
              <a:rPr lang="en-US" altLang="ja-JP" sz="1800">
                <a:latin typeface="Century" panose="02040604050505020304" pitchFamily="18" charset="0"/>
              </a:rPr>
              <a:t>(i)</a:t>
            </a:r>
            <a:r>
              <a:rPr lang="ja-JP" altLang="en-US" sz="1800">
                <a:latin typeface="Century" panose="02040604050505020304" pitchFamily="18" charset="0"/>
              </a:rPr>
              <a:t>で入学希望者が質問をしています。</a:t>
            </a:r>
            <a:endParaRPr lang="ja-JP" altLang="en-US" sz="1800" dirty="0">
              <a:latin typeface="Century" panose="02040604050505020304" pitchFamily="18" charset="0"/>
            </a:endParaRPr>
          </a:p>
        </p:txBody>
      </p:sp>
      <p:pic>
        <p:nvPicPr>
          <p:cNvPr id="5" name="2018B17-19">
            <a:hlinkClick r:id="" action="ppaction://media"/>
            <a:extLst>
              <a:ext uri="{FF2B5EF4-FFF2-40B4-BE49-F238E27FC236}">
                <a16:creationId xmlns:a16="http://schemas.microsoft.com/office/drawing/2014/main" id="{CCF435B6-4AC2-4F9D-A785-3AD1C67441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0574" y="6046094"/>
            <a:ext cx="609600" cy="609600"/>
          </a:xfrm>
          <a:prstGeom prst="rect">
            <a:avLst/>
          </a:prstGeom>
        </p:spPr>
      </p:pic>
    </p:spTree>
    <p:extLst>
      <p:ext uri="{BB962C8B-B14F-4D97-AF65-F5344CB8AC3E}">
        <p14:creationId xmlns:p14="http://schemas.microsoft.com/office/powerpoint/2010/main" val="3808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2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000" indent="-180000">
              <a:lnSpc>
                <a:spcPct val="110000"/>
              </a:lnSpc>
              <a:buFont typeface="Arial" panose="020B0604020202020204" pitchFamily="34" charset="0"/>
              <a:buNone/>
            </a:pPr>
            <a:r>
              <a:rPr lang="ja-JP" altLang="en-US" sz="2400" dirty="0">
                <a:latin typeface="Century" panose="02040604050505020304" pitchFamily="18" charset="0"/>
              </a:rPr>
              <a:t>問</a:t>
            </a:r>
            <a:r>
              <a:rPr lang="en-US" altLang="ja-JP" sz="2400" dirty="0">
                <a:latin typeface="Century" panose="02040604050505020304" pitchFamily="18" charset="0"/>
              </a:rPr>
              <a:t>17 </a:t>
            </a:r>
            <a:r>
              <a:rPr lang="ja-JP" altLang="en-US" sz="2400" dirty="0">
                <a:latin typeface="Century" panose="02040604050505020304" pitchFamily="18" charset="0"/>
              </a:rPr>
              <a:t>正解 ③　問</a:t>
            </a:r>
            <a:r>
              <a:rPr lang="en-US" altLang="ja-JP" sz="2400" dirty="0">
                <a:latin typeface="Century" panose="02040604050505020304" pitchFamily="18" charset="0"/>
              </a:rPr>
              <a:t>18 </a:t>
            </a:r>
            <a:r>
              <a:rPr lang="ja-JP" altLang="en-US" sz="2400" dirty="0">
                <a:latin typeface="Century" panose="02040604050505020304" pitchFamily="18" charset="0"/>
              </a:rPr>
              <a:t>正解 ③　問</a:t>
            </a:r>
            <a:r>
              <a:rPr lang="en-US" altLang="ja-JP" sz="2400" dirty="0">
                <a:latin typeface="Century" panose="02040604050505020304" pitchFamily="18" charset="0"/>
              </a:rPr>
              <a:t>19 </a:t>
            </a:r>
            <a:r>
              <a:rPr lang="ja-JP" altLang="en-US" sz="2400" dirty="0">
                <a:latin typeface="Century" panose="02040604050505020304" pitchFamily="18" charset="0"/>
              </a:rPr>
              <a:t>正解 ③</a:t>
            </a:r>
            <a:endParaRPr lang="en-US" altLang="ja-JP" sz="2400" dirty="0">
              <a:latin typeface="Century" panose="02040604050505020304" pitchFamily="18" charset="0"/>
            </a:endParaRPr>
          </a:p>
          <a:p>
            <a:pPr marL="180000" indent="-180000">
              <a:lnSpc>
                <a:spcPct val="110000"/>
              </a:lnSpc>
              <a:buNone/>
            </a:pPr>
            <a:r>
              <a:rPr lang="en-US" altLang="ja-JP" sz="2400" dirty="0">
                <a:latin typeface="Century" panose="02040604050505020304" pitchFamily="18" charset="0"/>
              </a:rPr>
              <a:t>W: Hi, is this where the campus tour starts?</a:t>
            </a:r>
          </a:p>
          <a:p>
            <a:pPr marL="180000" indent="-180000">
              <a:lnSpc>
                <a:spcPct val="110000"/>
              </a:lnSpc>
              <a:buNone/>
            </a:pPr>
            <a:r>
              <a:rPr lang="en-US" altLang="ja-JP" sz="2400" dirty="0">
                <a:latin typeface="Century" panose="02040604050505020304" pitchFamily="18" charset="0"/>
              </a:rPr>
              <a:t>M: Yes, there’s one at ten. Here’s the map and timetable.</a:t>
            </a:r>
          </a:p>
          <a:p>
            <a:pPr marL="180000" indent="-180000">
              <a:lnSpc>
                <a:spcPct val="110000"/>
              </a:lnSpc>
              <a:buNone/>
            </a:pPr>
            <a:r>
              <a:rPr lang="en-US" altLang="ja-JP" sz="2400" dirty="0">
                <a:latin typeface="Century" panose="02040604050505020304" pitchFamily="18" charset="0"/>
              </a:rPr>
              <a:t>W: Perfect.</a:t>
            </a:r>
          </a:p>
          <a:p>
            <a:pPr marL="180000" indent="-180000">
              <a:lnSpc>
                <a:spcPct val="110000"/>
              </a:lnSpc>
              <a:buNone/>
            </a:pPr>
            <a:r>
              <a:rPr lang="en-US" altLang="ja-JP" sz="2400" dirty="0">
                <a:latin typeface="Century" panose="02040604050505020304" pitchFamily="18" charset="0"/>
              </a:rPr>
              <a:t>M: You start at the School of Humanities, then visit the other three buildings clockwise. You’ll be back here by 10:30.</a:t>
            </a:r>
          </a:p>
          <a:p>
            <a:pPr marL="180000" indent="-180000">
              <a:lnSpc>
                <a:spcPct val="110000"/>
              </a:lnSpc>
              <a:buNone/>
            </a:pPr>
            <a:r>
              <a:rPr lang="en-US" altLang="ja-JP" sz="2400" dirty="0">
                <a:latin typeface="Century" panose="02040604050505020304" pitchFamily="18" charset="0"/>
              </a:rPr>
              <a:t>W: Uh-huh. And model lectures?</a:t>
            </a:r>
          </a:p>
          <a:p>
            <a:pPr marL="180000" indent="-180000">
              <a:lnSpc>
                <a:spcPct val="110000"/>
              </a:lnSpc>
              <a:buNone/>
            </a:pPr>
            <a:r>
              <a:rPr lang="en-US" altLang="ja-JP" sz="2400" dirty="0">
                <a:latin typeface="Century" panose="02040604050505020304" pitchFamily="18" charset="0"/>
              </a:rPr>
              <a:t>M: Yes, after the tour. Oh, between the tour and lectures, our award-winning cheerleaders perform in front of the statue. And the afternoon schedule is….</a:t>
            </a:r>
          </a:p>
          <a:p>
            <a:pPr marL="180000" indent="-180000">
              <a:lnSpc>
                <a:spcPct val="110000"/>
              </a:lnSpc>
              <a:buNone/>
            </a:pPr>
            <a:r>
              <a:rPr lang="en-US" altLang="ja-JP" sz="2400" dirty="0">
                <a:latin typeface="Century" panose="02040604050505020304" pitchFamily="18" charset="0"/>
              </a:rPr>
              <a:t>W: Ah, but I have to leave by two, so….</a:t>
            </a:r>
          </a:p>
          <a:p>
            <a:pPr marL="180000" indent="-180000">
              <a:lnSpc>
                <a:spcPct val="110000"/>
              </a:lnSpc>
              <a:buNone/>
            </a:pPr>
            <a:r>
              <a:rPr lang="en-US" altLang="ja-JP" sz="2400" dirty="0">
                <a:latin typeface="Century" panose="02040604050505020304" pitchFamily="18" charset="0"/>
              </a:rPr>
              <a:t>M: I see, so what lecture are you interested in?</a:t>
            </a:r>
          </a:p>
          <a:p>
            <a:pPr marL="180000" indent="-180000">
              <a:lnSpc>
                <a:spcPct val="110000"/>
              </a:lnSpc>
              <a:buNone/>
            </a:pPr>
            <a:r>
              <a:rPr lang="en-US" altLang="ja-JP" sz="2400" dirty="0">
                <a:latin typeface="Century" panose="02040604050505020304" pitchFamily="18" charset="0"/>
              </a:rPr>
              <a:t>W: Robot Technology.</a:t>
            </a:r>
          </a:p>
          <a:p>
            <a:pPr marL="180000" indent="-180000">
              <a:lnSpc>
                <a:spcPct val="110000"/>
              </a:lnSpc>
              <a:buNone/>
            </a:pPr>
            <a:r>
              <a:rPr lang="en-US" altLang="ja-JP" sz="2400" dirty="0">
                <a:latin typeface="Century" panose="02040604050505020304" pitchFamily="18" charset="0"/>
              </a:rPr>
              <a:t>M: That’s on the East Campus. You should walk to the School of Engineering right after the tour.</a:t>
            </a:r>
          </a:p>
          <a:p>
            <a:pPr marL="180000" indent="-180000">
              <a:lnSpc>
                <a:spcPct val="110000"/>
              </a:lnSpc>
              <a:buNone/>
            </a:pPr>
            <a:r>
              <a:rPr lang="en-US" altLang="ja-JP" sz="2400" dirty="0">
                <a:latin typeface="Century" panose="02040604050505020304" pitchFamily="18" charset="0"/>
              </a:rPr>
              <a:t>W: Uh, from the North Gate?</a:t>
            </a:r>
          </a:p>
          <a:p>
            <a:pPr marL="180000" indent="-180000">
              <a:lnSpc>
                <a:spcPct val="110000"/>
              </a:lnSpc>
              <a:buNone/>
            </a:pPr>
            <a:r>
              <a:rPr lang="en-US" altLang="ja-JP" sz="2400" dirty="0">
                <a:latin typeface="Century" panose="02040604050505020304" pitchFamily="18" charset="0"/>
              </a:rPr>
              <a:t>M: Right. It’s about 5 minutes from here to the North Gate.</a:t>
            </a:r>
          </a:p>
          <a:p>
            <a:pPr marL="180000" indent="-180000">
              <a:lnSpc>
                <a:spcPct val="110000"/>
              </a:lnSpc>
              <a:buNone/>
            </a:pPr>
            <a:r>
              <a:rPr lang="en-US" altLang="ja-JP" sz="2400" dirty="0">
                <a:latin typeface="Century" panose="02040604050505020304" pitchFamily="18" charset="0"/>
              </a:rPr>
              <a:t>W: Got it. I’ll be back for the performance after lunch.</a:t>
            </a:r>
          </a:p>
          <a:p>
            <a:pPr marL="180000" indent="-180000">
              <a:lnSpc>
                <a:spcPct val="110000"/>
              </a:lnSpc>
              <a:buNone/>
            </a:pPr>
            <a:r>
              <a:rPr lang="en-US" altLang="ja-JP" sz="2400" dirty="0">
                <a:latin typeface="Century" panose="02040604050505020304" pitchFamily="18" charset="0"/>
              </a:rPr>
              <a:t>M: Mind you, it’s at least 10 minutes from the North Gate to the Founder’s Statue.</a:t>
            </a:r>
          </a:p>
          <a:p>
            <a:pPr marL="180000" indent="-180000">
              <a:lnSpc>
                <a:spcPct val="110000"/>
              </a:lnSpc>
              <a:buNone/>
            </a:pPr>
            <a:r>
              <a:rPr lang="en-US" altLang="ja-JP" sz="2400" dirty="0">
                <a:latin typeface="Century" panose="02040604050505020304" pitchFamily="18" charset="0"/>
              </a:rPr>
              <a:t>W: OK.</a:t>
            </a:r>
          </a:p>
        </p:txBody>
      </p:sp>
      <p:pic>
        <p:nvPicPr>
          <p:cNvPr id="2" name="2018B17-19">
            <a:hlinkClick r:id="" action="ppaction://media"/>
            <a:extLst>
              <a:ext uri="{FF2B5EF4-FFF2-40B4-BE49-F238E27FC236}">
                <a16:creationId xmlns:a16="http://schemas.microsoft.com/office/drawing/2014/main" id="{81EECC5C-5512-40B5-9E5B-9948F6968B6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5939481"/>
            <a:ext cx="609600" cy="609600"/>
          </a:xfrm>
          <a:prstGeom prst="rect">
            <a:avLst/>
          </a:prstGeom>
        </p:spPr>
      </p:pic>
    </p:spTree>
    <p:extLst>
      <p:ext uri="{BB962C8B-B14F-4D97-AF65-F5344CB8AC3E}">
        <p14:creationId xmlns:p14="http://schemas.microsoft.com/office/powerpoint/2010/main" val="41797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2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000" indent="-180000">
              <a:lnSpc>
                <a:spcPct val="11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20 Why did the speaker work every summer?</a:t>
            </a:r>
          </a:p>
          <a:p>
            <a:pPr marL="180000" indent="-180000">
              <a:lnSpc>
                <a:spcPct val="110000"/>
              </a:lnSpc>
              <a:buNone/>
            </a:pPr>
            <a:r>
              <a:rPr lang="en-US" altLang="ja-JP" sz="2400" dirty="0">
                <a:latin typeface="Century" panose="02040604050505020304" pitchFamily="18" charset="0"/>
              </a:rPr>
              <a:t>① To cover college expenses</a:t>
            </a:r>
          </a:p>
          <a:p>
            <a:pPr marL="180000" indent="-180000">
              <a:lnSpc>
                <a:spcPct val="110000"/>
              </a:lnSpc>
              <a:buNone/>
            </a:pPr>
            <a:r>
              <a:rPr lang="en-US" altLang="ja-JP" sz="2400" dirty="0">
                <a:latin typeface="Century" panose="02040604050505020304" pitchFamily="18" charset="0"/>
              </a:rPr>
              <a:t>② To gain job experience</a:t>
            </a:r>
          </a:p>
          <a:p>
            <a:pPr marL="180000" indent="-180000">
              <a:lnSpc>
                <a:spcPct val="110000"/>
              </a:lnSpc>
              <a:buNone/>
            </a:pPr>
            <a:r>
              <a:rPr lang="en-US" altLang="ja-JP" sz="2400" dirty="0">
                <a:latin typeface="Century" panose="02040604050505020304" pitchFamily="18" charset="0"/>
              </a:rPr>
              <a:t>③ To learn new skills</a:t>
            </a:r>
          </a:p>
          <a:p>
            <a:pPr marL="180000" indent="-180000">
              <a:lnSpc>
                <a:spcPct val="110000"/>
              </a:lnSpc>
              <a:buNone/>
            </a:pPr>
            <a:r>
              <a:rPr lang="en-US" altLang="ja-JP" sz="2400" dirty="0">
                <a:latin typeface="Century" panose="02040604050505020304" pitchFamily="18" charset="0"/>
              </a:rPr>
              <a:t>④ To make connections</a:t>
            </a:r>
          </a:p>
          <a:p>
            <a:pPr marL="180000" indent="-180000">
              <a:lnSpc>
                <a:spcPct val="11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21 Which summer job did the speaker do for the shortest time?</a:t>
            </a:r>
          </a:p>
          <a:p>
            <a:pPr marL="180000" indent="-180000">
              <a:lnSpc>
                <a:spcPct val="110000"/>
              </a:lnSpc>
              <a:buNone/>
            </a:pPr>
            <a:r>
              <a:rPr lang="en-US" altLang="ja-JP" sz="2400" dirty="0">
                <a:latin typeface="Century" panose="02040604050505020304" pitchFamily="18" charset="0"/>
              </a:rPr>
              <a:t>① Assembling furniture</a:t>
            </a:r>
          </a:p>
          <a:p>
            <a:pPr marL="180000" indent="-180000">
              <a:lnSpc>
                <a:spcPct val="110000"/>
              </a:lnSpc>
              <a:buNone/>
            </a:pPr>
            <a:r>
              <a:rPr lang="en-US" altLang="ja-JP" sz="2400" dirty="0">
                <a:latin typeface="Century" panose="02040604050505020304" pitchFamily="18" charset="0"/>
              </a:rPr>
              <a:t>② Copying documents</a:t>
            </a:r>
          </a:p>
          <a:p>
            <a:pPr marL="180000" indent="-180000">
              <a:lnSpc>
                <a:spcPct val="110000"/>
              </a:lnSpc>
              <a:buNone/>
            </a:pPr>
            <a:r>
              <a:rPr lang="en-US" altLang="ja-JP" sz="2400" dirty="0">
                <a:latin typeface="Century" panose="02040604050505020304" pitchFamily="18" charset="0"/>
              </a:rPr>
              <a:t>③ Gathering earthworms</a:t>
            </a:r>
          </a:p>
          <a:p>
            <a:pPr marL="180000" indent="-180000">
              <a:lnSpc>
                <a:spcPct val="110000"/>
              </a:lnSpc>
              <a:buNone/>
            </a:pPr>
            <a:r>
              <a:rPr lang="en-US" altLang="ja-JP" sz="2400" dirty="0">
                <a:latin typeface="Century" panose="02040604050505020304" pitchFamily="18" charset="0"/>
              </a:rPr>
              <a:t>④ Serving in a cafeteria</a:t>
            </a:r>
          </a:p>
          <a:p>
            <a:pPr marL="180000" indent="-180000">
              <a:lnSpc>
                <a:spcPct val="11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22 What is the main message of this story?</a:t>
            </a:r>
          </a:p>
          <a:p>
            <a:pPr marL="180000" indent="-180000">
              <a:lnSpc>
                <a:spcPct val="110000"/>
              </a:lnSpc>
              <a:buNone/>
            </a:pPr>
            <a:r>
              <a:rPr lang="en-US" altLang="ja-JP" sz="2400" dirty="0">
                <a:latin typeface="Century" panose="02040604050505020304" pitchFamily="18" charset="0"/>
              </a:rPr>
              <a:t>① Part-time jobs ruin college days.</a:t>
            </a:r>
          </a:p>
          <a:p>
            <a:pPr marL="180000" indent="-180000">
              <a:lnSpc>
                <a:spcPct val="110000"/>
              </a:lnSpc>
              <a:buNone/>
            </a:pPr>
            <a:r>
              <a:rPr lang="en-US" altLang="ja-JP" sz="2400" dirty="0">
                <a:latin typeface="Century" panose="02040604050505020304" pitchFamily="18" charset="0"/>
              </a:rPr>
              <a:t>② Teamwork brings many pleasures.</a:t>
            </a:r>
          </a:p>
          <a:p>
            <a:pPr marL="180000" indent="-180000">
              <a:lnSpc>
                <a:spcPct val="110000"/>
              </a:lnSpc>
              <a:buNone/>
            </a:pPr>
            <a:r>
              <a:rPr lang="en-US" altLang="ja-JP" sz="2400" dirty="0">
                <a:latin typeface="Century" panose="02040604050505020304" pitchFamily="18" charset="0"/>
              </a:rPr>
              <a:t>③ Paying tuition builds character.</a:t>
            </a:r>
          </a:p>
          <a:p>
            <a:pPr marL="180000" indent="-180000">
              <a:lnSpc>
                <a:spcPct val="110000"/>
              </a:lnSpc>
              <a:buNone/>
            </a:pPr>
            <a:r>
              <a:rPr lang="en-US" altLang="ja-JP" sz="2400" dirty="0">
                <a:latin typeface="Century" panose="02040604050505020304" pitchFamily="18" charset="0"/>
              </a:rPr>
              <a:t>④ Work teaches worthwhile lessons.</a:t>
            </a:r>
          </a:p>
        </p:txBody>
      </p:sp>
      <p:pic>
        <p:nvPicPr>
          <p:cNvPr id="2" name="2018B20-22">
            <a:hlinkClick r:id="" action="ppaction://media"/>
            <a:extLst>
              <a:ext uri="{FF2B5EF4-FFF2-40B4-BE49-F238E27FC236}">
                <a16:creationId xmlns:a16="http://schemas.microsoft.com/office/drawing/2014/main" id="{FDA4341A-DFB9-49EC-94D7-B8F4BC6E150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5995086"/>
            <a:ext cx="609600" cy="609600"/>
          </a:xfrm>
          <a:prstGeom prst="rect">
            <a:avLst/>
          </a:prstGeom>
        </p:spPr>
      </p:pic>
    </p:spTree>
    <p:extLst>
      <p:ext uri="{BB962C8B-B14F-4D97-AF65-F5344CB8AC3E}">
        <p14:creationId xmlns:p14="http://schemas.microsoft.com/office/powerpoint/2010/main" val="2913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20 </a:t>
            </a:r>
            <a:r>
              <a:rPr lang="ja-JP" altLang="en-US" sz="2400" dirty="0">
                <a:latin typeface="Century" panose="02040604050505020304" pitchFamily="18" charset="0"/>
              </a:rPr>
              <a:t>正解 ①  問</a:t>
            </a:r>
            <a:r>
              <a:rPr lang="en-US" altLang="ja-JP" sz="2400" dirty="0">
                <a:latin typeface="Century" panose="02040604050505020304" pitchFamily="18" charset="0"/>
              </a:rPr>
              <a:t>21 </a:t>
            </a:r>
            <a:r>
              <a:rPr lang="ja-JP" altLang="en-US" sz="2400" dirty="0">
                <a:latin typeface="Century" panose="02040604050505020304" pitchFamily="18" charset="0"/>
              </a:rPr>
              <a:t>正解 ③  問</a:t>
            </a:r>
            <a:r>
              <a:rPr lang="en-US" altLang="ja-JP" sz="2400" dirty="0">
                <a:latin typeface="Century" panose="02040604050505020304" pitchFamily="18" charset="0"/>
              </a:rPr>
              <a:t>22 </a:t>
            </a:r>
            <a:r>
              <a:rPr lang="ja-JP" altLang="en-US" sz="2400" dirty="0">
                <a:latin typeface="Century" panose="02040604050505020304" pitchFamily="18" charset="0"/>
              </a:rPr>
              <a:t>正解 ④</a:t>
            </a:r>
            <a:endParaRPr lang="en-US" altLang="ja-JP" sz="2400" dirty="0">
              <a:latin typeface="Century" panose="02040604050505020304" pitchFamily="18" charset="0"/>
            </a:endParaRPr>
          </a:p>
          <a:p>
            <a:pPr marL="0" indent="0" algn="just">
              <a:lnSpc>
                <a:spcPct val="110000"/>
              </a:lnSpc>
              <a:buNone/>
            </a:pPr>
            <a:r>
              <a:rPr lang="en-US" altLang="ja-JP" sz="2400" dirty="0">
                <a:latin typeface="Century" panose="02040604050505020304" pitchFamily="18" charset="0"/>
              </a:rPr>
              <a:t>While attending college, I could hardly afford tuition. For this reason, I had to work at the campus cafeteria throughout the school year. Once classes were out, I had to find another job for the summer. Among the summer jobs I tried, three have stood out in my memory. In one, I was hired for a month to build tables and chairs at a factory. It was hard, but by working with others, I learned teamwork. Another job was at a public library. There, I made copies of documents for seven and a half hours each day. Despite the boredom, I developed patience and stamina in my two weeks on the job. A strange job that taught me my physical limits was collecting worms to provide bait for fishing shops. We went to golf courses just before dawn and tried to fill buckets with earthworms. The pay was $10 for each full bucket, but by the end of one week, I had to quit―my back was too sore to continue. Because of my struggles in these jobs, I discovered the value of hard work and gained a new appreciation of how fortunate I was to attend university.</a:t>
            </a:r>
          </a:p>
        </p:txBody>
      </p:sp>
      <p:pic>
        <p:nvPicPr>
          <p:cNvPr id="2" name="2018B20-22">
            <a:hlinkClick r:id="" action="ppaction://media"/>
            <a:extLst>
              <a:ext uri="{FF2B5EF4-FFF2-40B4-BE49-F238E27FC236}">
                <a16:creationId xmlns:a16="http://schemas.microsoft.com/office/drawing/2014/main" id="{0CEC8A4F-CE92-4903-908C-5EC2BF605F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42356" y="6046572"/>
            <a:ext cx="609600" cy="609600"/>
          </a:xfrm>
          <a:prstGeom prst="rect">
            <a:avLst/>
          </a:prstGeom>
        </p:spPr>
      </p:pic>
    </p:spTree>
    <p:extLst>
      <p:ext uri="{BB962C8B-B14F-4D97-AF65-F5344CB8AC3E}">
        <p14:creationId xmlns:p14="http://schemas.microsoft.com/office/powerpoint/2010/main" val="11278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It’s cold today.</a:t>
            </a:r>
          </a:p>
          <a:p>
            <a:pPr marL="360000" indent="-360000">
              <a:lnSpc>
                <a:spcPct val="150000"/>
              </a:lnSpc>
              <a:buNone/>
            </a:pPr>
            <a:r>
              <a:rPr lang="en-US" altLang="ja-JP" sz="4000" dirty="0">
                <a:latin typeface="Century" panose="02040604050505020304" pitchFamily="18" charset="0"/>
              </a:rPr>
              <a:t>W: Yeah, it’s freezing! I should’ve worn a jacket.</a:t>
            </a:r>
          </a:p>
          <a:p>
            <a:pPr marL="360000" indent="-360000">
              <a:lnSpc>
                <a:spcPct val="150000"/>
              </a:lnSpc>
              <a:buNone/>
            </a:pPr>
            <a:r>
              <a:rPr lang="en-US" altLang="ja-JP" sz="4000" dirty="0">
                <a:latin typeface="Century" panose="02040604050505020304" pitchFamily="18" charset="0"/>
              </a:rPr>
              <a:t>M: But you’ve got a big scarf wrapped around your neck.</a:t>
            </a:r>
          </a:p>
          <a:p>
            <a:pPr marL="360000" indent="-360000">
              <a:lnSpc>
                <a:spcPct val="150000"/>
              </a:lnSpc>
              <a:buNone/>
            </a:pPr>
            <a:r>
              <a:rPr lang="en-US" altLang="ja-JP" sz="4000" dirty="0">
                <a:latin typeface="Century" panose="02040604050505020304" pitchFamily="18" charset="0"/>
              </a:rPr>
              <a:t>W: I know, but I’m still cold.</a:t>
            </a:r>
          </a:p>
        </p:txBody>
      </p:sp>
      <p:pic>
        <p:nvPicPr>
          <p:cNvPr id="4" name="2018B01">
            <a:hlinkClick r:id="" action="ppaction://media"/>
            <a:extLst>
              <a:ext uri="{FF2B5EF4-FFF2-40B4-BE49-F238E27FC236}">
                <a16:creationId xmlns:a16="http://schemas.microsoft.com/office/drawing/2014/main" id="{7B2F08F1-3EBF-47B4-A929-C80BC37E51C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70372"/>
            <a:ext cx="609600" cy="609600"/>
          </a:xfrm>
          <a:prstGeom prst="rect">
            <a:avLst/>
          </a:prstGeom>
        </p:spPr>
      </p:pic>
    </p:spTree>
    <p:extLst>
      <p:ext uri="{BB962C8B-B14F-4D97-AF65-F5344CB8AC3E}">
        <p14:creationId xmlns:p14="http://schemas.microsoft.com/office/powerpoint/2010/main" val="10251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sz="2500" u="sng" dirty="0">
                <a:latin typeface="Century" panose="02040604050505020304" pitchFamily="18" charset="0"/>
              </a:rPr>
              <a:t>会話の場面</a:t>
            </a:r>
            <a:r>
              <a:rPr lang="ja-JP" altLang="en-US" sz="2500" dirty="0">
                <a:latin typeface="Century" panose="02040604050505020304" pitchFamily="18" charset="0"/>
              </a:rPr>
              <a:t> </a:t>
            </a:r>
            <a:r>
              <a:rPr lang="en-US" altLang="ja-JP" sz="2500" dirty="0">
                <a:latin typeface="Century" panose="02040604050505020304" pitchFamily="18" charset="0"/>
              </a:rPr>
              <a:t>Daniel, Maggie, Kanta </a:t>
            </a:r>
            <a:r>
              <a:rPr lang="ja-JP" altLang="en-US" sz="2500" dirty="0">
                <a:latin typeface="Century" panose="02040604050505020304" pitchFamily="18" charset="0"/>
              </a:rPr>
              <a:t>の３人が，初めて参加するディベートコンテストに向けて話し合いをしています。</a:t>
            </a:r>
          </a:p>
          <a:p>
            <a:pPr marL="180000" indent="-180000" algn="just">
              <a:lnSpc>
                <a:spcPct val="110000"/>
              </a:lnSpc>
              <a:buNone/>
            </a:pPr>
            <a:r>
              <a:rPr lang="ja-JP" altLang="en-US" sz="2500" dirty="0">
                <a:latin typeface="Century" panose="02040604050505020304" pitchFamily="18" charset="0"/>
              </a:rPr>
              <a:t>問</a:t>
            </a:r>
            <a:r>
              <a:rPr lang="en-US" altLang="ja-JP" sz="2500" dirty="0">
                <a:latin typeface="Century" panose="02040604050505020304" pitchFamily="18" charset="0"/>
              </a:rPr>
              <a:t>23 What will Maggie take care of?</a:t>
            </a:r>
          </a:p>
          <a:p>
            <a:pPr marL="180000" indent="-180000" algn="just">
              <a:lnSpc>
                <a:spcPct val="110000"/>
              </a:lnSpc>
              <a:buNone/>
            </a:pPr>
            <a:r>
              <a:rPr lang="en-US" altLang="ja-JP" sz="2500" dirty="0">
                <a:latin typeface="Century" panose="02040604050505020304" pitchFamily="18" charset="0"/>
              </a:rPr>
              <a:t>① Planning argument strategy</a:t>
            </a:r>
          </a:p>
          <a:p>
            <a:pPr marL="180000" indent="-180000" algn="just">
              <a:lnSpc>
                <a:spcPct val="110000"/>
              </a:lnSpc>
              <a:buNone/>
            </a:pPr>
            <a:r>
              <a:rPr lang="en-US" altLang="ja-JP" sz="2500" dirty="0">
                <a:latin typeface="Century" panose="02040604050505020304" pitchFamily="18" charset="0"/>
              </a:rPr>
              <a:t>② Preparing memory aids</a:t>
            </a:r>
          </a:p>
          <a:p>
            <a:pPr marL="180000" indent="-180000" algn="just">
              <a:lnSpc>
                <a:spcPct val="110000"/>
              </a:lnSpc>
              <a:buNone/>
            </a:pPr>
            <a:r>
              <a:rPr lang="en-US" altLang="ja-JP" sz="2500" dirty="0">
                <a:latin typeface="Century" panose="02040604050505020304" pitchFamily="18" charset="0"/>
              </a:rPr>
              <a:t>③ Researching the topic</a:t>
            </a:r>
          </a:p>
          <a:p>
            <a:pPr marL="180000" indent="-180000" algn="just">
              <a:lnSpc>
                <a:spcPct val="110000"/>
              </a:lnSpc>
              <a:buNone/>
            </a:pPr>
            <a:r>
              <a:rPr lang="en-US" altLang="ja-JP" sz="2500" dirty="0">
                <a:latin typeface="Century" panose="02040604050505020304" pitchFamily="18" charset="0"/>
              </a:rPr>
              <a:t>④ Teaching proper gestures</a:t>
            </a:r>
          </a:p>
          <a:p>
            <a:pPr marL="180000" indent="-180000" algn="just">
              <a:lnSpc>
                <a:spcPct val="110000"/>
              </a:lnSpc>
              <a:buNone/>
            </a:pPr>
            <a:r>
              <a:rPr lang="ja-JP" altLang="en-US" sz="2500" dirty="0">
                <a:latin typeface="Century" panose="02040604050505020304" pitchFamily="18" charset="0"/>
              </a:rPr>
              <a:t>問</a:t>
            </a:r>
            <a:r>
              <a:rPr lang="en-US" altLang="ja-JP" sz="2500" dirty="0">
                <a:latin typeface="Century" panose="02040604050505020304" pitchFamily="18" charset="0"/>
              </a:rPr>
              <a:t>24 What did Kanta recommend they do?</a:t>
            </a:r>
          </a:p>
          <a:p>
            <a:pPr marL="180000" indent="-180000" algn="just">
              <a:lnSpc>
                <a:spcPct val="110000"/>
              </a:lnSpc>
              <a:buNone/>
            </a:pPr>
            <a:r>
              <a:rPr lang="en-US" altLang="ja-JP" sz="2500" dirty="0">
                <a:latin typeface="Century" panose="02040604050505020304" pitchFamily="18" charset="0"/>
              </a:rPr>
              <a:t>① Be serious and wear formal suits.</a:t>
            </a:r>
          </a:p>
          <a:p>
            <a:pPr marL="180000" indent="-180000" algn="just">
              <a:lnSpc>
                <a:spcPct val="110000"/>
              </a:lnSpc>
              <a:buNone/>
            </a:pPr>
            <a:r>
              <a:rPr lang="en-US" altLang="ja-JP" sz="2500" dirty="0">
                <a:latin typeface="Century" panose="02040604050505020304" pitchFamily="18" charset="0"/>
              </a:rPr>
              <a:t>② Do research and write speeches.</a:t>
            </a:r>
          </a:p>
          <a:p>
            <a:pPr marL="180000" indent="-180000" algn="just">
              <a:lnSpc>
                <a:spcPct val="110000"/>
              </a:lnSpc>
              <a:buNone/>
            </a:pPr>
            <a:r>
              <a:rPr lang="en-US" altLang="ja-JP" sz="2500" dirty="0">
                <a:latin typeface="Century" panose="02040604050505020304" pitchFamily="18" charset="0"/>
              </a:rPr>
              <a:t>③ Practice well and rest beforehand.</a:t>
            </a:r>
          </a:p>
          <a:p>
            <a:pPr marL="180000" indent="-180000" algn="just">
              <a:lnSpc>
                <a:spcPct val="110000"/>
              </a:lnSpc>
              <a:buNone/>
            </a:pPr>
            <a:r>
              <a:rPr lang="en-US" altLang="ja-JP" sz="2500" dirty="0">
                <a:latin typeface="Century" panose="02040604050505020304" pitchFamily="18" charset="0"/>
              </a:rPr>
              <a:t>④ Use memory aids and watch videos.</a:t>
            </a:r>
          </a:p>
          <a:p>
            <a:pPr marL="180000" indent="-180000" algn="just">
              <a:lnSpc>
                <a:spcPct val="110000"/>
              </a:lnSpc>
              <a:buNone/>
            </a:pPr>
            <a:r>
              <a:rPr lang="ja-JP" altLang="en-US" sz="2500" dirty="0">
                <a:latin typeface="Century" panose="02040604050505020304" pitchFamily="18" charset="0"/>
              </a:rPr>
              <a:t>問</a:t>
            </a:r>
            <a:r>
              <a:rPr lang="en-US" altLang="ja-JP" sz="2500" dirty="0">
                <a:latin typeface="Century" panose="02040604050505020304" pitchFamily="18" charset="0"/>
              </a:rPr>
              <a:t>25 What was the result of this meeting?</a:t>
            </a:r>
          </a:p>
          <a:p>
            <a:pPr marL="180000" indent="-180000" algn="just">
              <a:lnSpc>
                <a:spcPct val="110000"/>
              </a:lnSpc>
              <a:buNone/>
            </a:pPr>
            <a:r>
              <a:rPr lang="en-US" altLang="ja-JP" sz="2500" dirty="0">
                <a:latin typeface="Century" panose="02040604050505020304" pitchFamily="18" charset="0"/>
              </a:rPr>
              <a:t>① They all decided on a debate topic.</a:t>
            </a:r>
          </a:p>
          <a:p>
            <a:pPr marL="180000" indent="-180000" algn="just">
              <a:lnSpc>
                <a:spcPct val="110000"/>
              </a:lnSpc>
              <a:buNone/>
            </a:pPr>
            <a:r>
              <a:rPr lang="en-US" altLang="ja-JP" sz="2500" dirty="0">
                <a:latin typeface="Century" panose="02040604050505020304" pitchFamily="18" charset="0"/>
              </a:rPr>
              <a:t>② They each agreed on a way to help.</a:t>
            </a:r>
          </a:p>
          <a:p>
            <a:pPr marL="180000" indent="-180000" algn="just">
              <a:lnSpc>
                <a:spcPct val="110000"/>
              </a:lnSpc>
              <a:buNone/>
            </a:pPr>
            <a:r>
              <a:rPr lang="en-US" altLang="ja-JP" sz="2500" dirty="0">
                <a:latin typeface="Century" panose="02040604050505020304" pitchFamily="18" charset="0"/>
              </a:rPr>
              <a:t>③ They got less done than expected.</a:t>
            </a:r>
          </a:p>
          <a:p>
            <a:pPr marL="180000" indent="-180000" algn="just">
              <a:lnSpc>
                <a:spcPct val="110000"/>
              </a:lnSpc>
              <a:buNone/>
            </a:pPr>
            <a:r>
              <a:rPr lang="en-US" altLang="ja-JP" sz="2500" dirty="0">
                <a:latin typeface="Century" panose="02040604050505020304" pitchFamily="18" charset="0"/>
              </a:rPr>
              <a:t>④ They set a time to meet the next day.</a:t>
            </a:r>
          </a:p>
        </p:txBody>
      </p:sp>
      <p:pic>
        <p:nvPicPr>
          <p:cNvPr id="2" name="2018B23-25">
            <a:hlinkClick r:id="" action="ppaction://media"/>
            <a:extLst>
              <a:ext uri="{FF2B5EF4-FFF2-40B4-BE49-F238E27FC236}">
                <a16:creationId xmlns:a16="http://schemas.microsoft.com/office/drawing/2014/main" id="{6FA296B0-7790-4AE9-964A-3F4C70F480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43503" y="6046572"/>
            <a:ext cx="609600" cy="609600"/>
          </a:xfrm>
          <a:prstGeom prst="rect">
            <a:avLst/>
          </a:prstGeom>
        </p:spPr>
      </p:pic>
    </p:spTree>
    <p:extLst>
      <p:ext uri="{BB962C8B-B14F-4D97-AF65-F5344CB8AC3E}">
        <p14:creationId xmlns:p14="http://schemas.microsoft.com/office/powerpoint/2010/main" val="167692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5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gn="just">
              <a:lnSpc>
                <a:spcPct val="100000"/>
              </a:lnSpc>
              <a:spcBef>
                <a:spcPts val="500"/>
              </a:spcBef>
              <a:buNone/>
            </a:pPr>
            <a:r>
              <a:rPr lang="ja-JP" altLang="en-US" sz="1800" dirty="0">
                <a:latin typeface="Century" panose="02040604050505020304" pitchFamily="18" charset="0"/>
              </a:rPr>
              <a:t>問</a:t>
            </a:r>
            <a:r>
              <a:rPr lang="en-US" altLang="ja-JP" sz="1800" dirty="0">
                <a:latin typeface="Century" panose="02040604050505020304" pitchFamily="18" charset="0"/>
              </a:rPr>
              <a:t>23 </a:t>
            </a:r>
            <a:r>
              <a:rPr lang="ja-JP" altLang="en-US" sz="1800" dirty="0">
                <a:latin typeface="Century" panose="02040604050505020304" pitchFamily="18" charset="0"/>
              </a:rPr>
              <a:t>正解 ①  問</a:t>
            </a:r>
            <a:r>
              <a:rPr lang="en-US" altLang="ja-JP" sz="1800" dirty="0">
                <a:latin typeface="Century" panose="02040604050505020304" pitchFamily="18" charset="0"/>
              </a:rPr>
              <a:t>24 </a:t>
            </a:r>
            <a:r>
              <a:rPr lang="ja-JP" altLang="en-US" sz="1800" dirty="0">
                <a:latin typeface="Century" panose="02040604050505020304" pitchFamily="18" charset="0"/>
              </a:rPr>
              <a:t>正解 ③  問</a:t>
            </a:r>
            <a:r>
              <a:rPr lang="en-US" altLang="ja-JP" sz="1800" dirty="0">
                <a:latin typeface="Century" panose="02040604050505020304" pitchFamily="18" charset="0"/>
              </a:rPr>
              <a:t>25 </a:t>
            </a:r>
            <a:r>
              <a:rPr lang="ja-JP" altLang="en-US" sz="1800" dirty="0">
                <a:latin typeface="Century" panose="02040604050505020304" pitchFamily="18" charset="0"/>
              </a:rPr>
              <a:t>正解 ②</a:t>
            </a:r>
            <a:endParaRPr lang="en-US" altLang="ja-JP" sz="1800" dirty="0">
              <a:latin typeface="Century" panose="02040604050505020304" pitchFamily="18" charset="0"/>
            </a:endParaRPr>
          </a:p>
          <a:p>
            <a:pPr marL="360000" indent="-360000" algn="just">
              <a:lnSpc>
                <a:spcPct val="100000"/>
              </a:lnSpc>
              <a:spcBef>
                <a:spcPts val="500"/>
              </a:spcBef>
              <a:buNone/>
            </a:pPr>
            <a:r>
              <a:rPr lang="en-US" altLang="ja-JP" sz="1800" dirty="0">
                <a:latin typeface="Century" panose="02040604050505020304" pitchFamily="18" charset="0"/>
              </a:rPr>
              <a:t>Daniel: OK, how can we prepare for our first debate? Besides researching the topic, I wonder what else we can do. What do you think, Maggie?</a:t>
            </a:r>
          </a:p>
          <a:p>
            <a:pPr marL="360000" indent="-360000" algn="just">
              <a:lnSpc>
                <a:spcPct val="100000"/>
              </a:lnSpc>
              <a:spcBef>
                <a:spcPts val="500"/>
              </a:spcBef>
              <a:buNone/>
            </a:pPr>
            <a:r>
              <a:rPr lang="en-US" altLang="ja-JP" sz="1800" dirty="0">
                <a:latin typeface="Century" panose="02040604050505020304" pitchFamily="18" charset="0"/>
              </a:rPr>
              <a:t>Maggie : Well, Daniel, research is important, but I think we have to plan our speeches carefully. We need to predict what the opposing team will say. Then, we need to find smart ways to argue against their positions.</a:t>
            </a:r>
          </a:p>
          <a:p>
            <a:pPr marL="360000" indent="-360000" algn="just">
              <a:lnSpc>
                <a:spcPct val="100000"/>
              </a:lnSpc>
              <a:spcBef>
                <a:spcPts val="500"/>
              </a:spcBef>
              <a:buNone/>
            </a:pPr>
            <a:r>
              <a:rPr lang="en-US" altLang="ja-JP" sz="1800" dirty="0">
                <a:latin typeface="Century" panose="02040604050505020304" pitchFamily="18" charset="0"/>
              </a:rPr>
              <a:t>Kanta : Right…. Both kinds of preparation are necessary. So Maggie, why don’t you take care of what you mentioned, and we’ll leave the research up to you, Daniel.</a:t>
            </a:r>
          </a:p>
          <a:p>
            <a:pPr marL="360000" indent="-360000" algn="just">
              <a:lnSpc>
                <a:spcPct val="100000"/>
              </a:lnSpc>
              <a:spcBef>
                <a:spcPts val="500"/>
              </a:spcBef>
              <a:buNone/>
            </a:pPr>
            <a:r>
              <a:rPr lang="en-US" altLang="ja-JP" sz="1800" dirty="0">
                <a:latin typeface="Century" panose="02040604050505020304" pitchFamily="18" charset="0"/>
              </a:rPr>
              <a:t>Daniel: Sounds good, Kanta.</a:t>
            </a:r>
          </a:p>
          <a:p>
            <a:pPr marL="360000" indent="-360000" algn="just">
              <a:lnSpc>
                <a:spcPct val="100000"/>
              </a:lnSpc>
              <a:spcBef>
                <a:spcPts val="500"/>
              </a:spcBef>
              <a:buNone/>
            </a:pPr>
            <a:r>
              <a:rPr lang="en-US" altLang="ja-JP" sz="1800" dirty="0">
                <a:latin typeface="Century" panose="02040604050505020304" pitchFamily="18" charset="0"/>
              </a:rPr>
              <a:t>Kanta: Great! Uhh…, but, even if we do careful research and come up with counter arguments, I’m thinking we also need to perform well. It’ll take time to memorize and rehearse. I’ll be in charge of making a video of our practices. That way we can check our gestures and voice quality.</a:t>
            </a:r>
          </a:p>
          <a:p>
            <a:pPr marL="360000" indent="-360000" algn="just">
              <a:lnSpc>
                <a:spcPct val="100000"/>
              </a:lnSpc>
              <a:spcBef>
                <a:spcPts val="500"/>
              </a:spcBef>
              <a:buNone/>
            </a:pPr>
            <a:endParaRPr lang="en-US" altLang="ja-JP" sz="1800" dirty="0">
              <a:latin typeface="Century" panose="02040604050505020304" pitchFamily="18" charset="0"/>
            </a:endParaRPr>
          </a:p>
          <a:p>
            <a:pPr marL="360000" indent="-360000" algn="just">
              <a:lnSpc>
                <a:spcPct val="100000"/>
              </a:lnSpc>
              <a:spcBef>
                <a:spcPts val="500"/>
              </a:spcBef>
              <a:buNone/>
            </a:pPr>
            <a:r>
              <a:rPr lang="en-US" altLang="ja-JP" sz="1800" dirty="0">
                <a:latin typeface="Century" panose="02040604050505020304" pitchFamily="18" charset="0"/>
              </a:rPr>
              <a:t>Maggie : Are you sure we have to memorize it all, Kanta? Maybe we could make memory aids like index cards. Or, what about some kind of outline with talking points? With that, we can sort the points according to importance. And if we get confused during arguments, we can get back on track quickly.</a:t>
            </a:r>
          </a:p>
          <a:p>
            <a:pPr marL="360000" indent="-360000" algn="just">
              <a:lnSpc>
                <a:spcPct val="100000"/>
              </a:lnSpc>
              <a:spcBef>
                <a:spcPts val="500"/>
              </a:spcBef>
              <a:buNone/>
            </a:pPr>
            <a:r>
              <a:rPr lang="en-US" altLang="ja-JP" sz="1800" dirty="0">
                <a:latin typeface="Century" panose="02040604050505020304" pitchFamily="18" charset="0"/>
              </a:rPr>
              <a:t>Daniel: Gee, Maggie, I don’t think it’s a good idea to use those kinds of aids because we won’t sound convincing or look confident. Isn’t that right, Kanta?</a:t>
            </a:r>
          </a:p>
          <a:p>
            <a:pPr marL="360000" indent="-360000" algn="just">
              <a:lnSpc>
                <a:spcPct val="100000"/>
              </a:lnSpc>
              <a:spcBef>
                <a:spcPts val="500"/>
              </a:spcBef>
              <a:buNone/>
            </a:pPr>
            <a:r>
              <a:rPr lang="en-US" altLang="ja-JP" sz="1800" dirty="0">
                <a:latin typeface="Century" panose="02040604050505020304" pitchFamily="18" charset="0"/>
              </a:rPr>
              <a:t>Kanta : Yeah, if we practice, get plenty of sleep, and eat a good breakfast, I think our memories will work well enough.</a:t>
            </a:r>
          </a:p>
          <a:p>
            <a:pPr marL="360000" indent="-360000" algn="just">
              <a:lnSpc>
                <a:spcPct val="100000"/>
              </a:lnSpc>
              <a:spcBef>
                <a:spcPts val="500"/>
              </a:spcBef>
              <a:buNone/>
            </a:pPr>
            <a:r>
              <a:rPr lang="en-US" altLang="ja-JP" sz="1800" dirty="0">
                <a:latin typeface="Century" panose="02040604050505020304" pitchFamily="18" charset="0"/>
              </a:rPr>
              <a:t>Maggie : All right, that should work. And don’t forget to dress properly. Our score might be lowered if the judges think we’re not serious about the debate.</a:t>
            </a:r>
          </a:p>
          <a:p>
            <a:pPr marL="360000" indent="-360000" algn="just">
              <a:lnSpc>
                <a:spcPct val="100000"/>
              </a:lnSpc>
              <a:spcBef>
                <a:spcPts val="500"/>
              </a:spcBef>
              <a:buNone/>
            </a:pPr>
            <a:r>
              <a:rPr lang="en-US" altLang="ja-JP" sz="1800" dirty="0">
                <a:latin typeface="Century" panose="02040604050505020304" pitchFamily="18" charset="0"/>
              </a:rPr>
              <a:t>Daniel: Hey, this is working out better than I expected. So, now we can get down to work and meet again tomorrow.</a:t>
            </a:r>
          </a:p>
        </p:txBody>
      </p:sp>
      <p:pic>
        <p:nvPicPr>
          <p:cNvPr id="2" name="2018B23-25">
            <a:hlinkClick r:id="" action="ppaction://media"/>
            <a:extLst>
              <a:ext uri="{FF2B5EF4-FFF2-40B4-BE49-F238E27FC236}">
                <a16:creationId xmlns:a16="http://schemas.microsoft.com/office/drawing/2014/main" id="{14B03557-5D84-41E4-A27A-CEFFFC267B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6046572"/>
            <a:ext cx="609600" cy="609600"/>
          </a:xfrm>
          <a:prstGeom prst="rect">
            <a:avLst/>
          </a:prstGeom>
        </p:spPr>
      </p:pic>
    </p:spTree>
    <p:extLst>
      <p:ext uri="{BB962C8B-B14F-4D97-AF65-F5344CB8AC3E}">
        <p14:creationId xmlns:p14="http://schemas.microsoft.com/office/powerpoint/2010/main" val="27180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5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How many points will the customer get?</a:t>
            </a:r>
          </a:p>
          <a:p>
            <a:pPr marL="360000" indent="-360000">
              <a:lnSpc>
                <a:spcPct val="150000"/>
              </a:lnSpc>
              <a:buNone/>
            </a:pPr>
            <a:r>
              <a:rPr lang="en-US" altLang="ja-JP" sz="4000" dirty="0">
                <a:latin typeface="Century" panose="02040604050505020304" pitchFamily="18" charset="0"/>
              </a:rPr>
              <a:t>① </a:t>
            </a:r>
            <a:r>
              <a:rPr lang="ja-JP" altLang="en-US" sz="4000" dirty="0">
                <a:latin typeface="Century" panose="02040604050505020304" pitchFamily="18" charset="0"/>
              </a:rPr>
              <a:t>２０</a:t>
            </a:r>
          </a:p>
          <a:p>
            <a:pPr marL="360000" indent="-360000">
              <a:lnSpc>
                <a:spcPct val="150000"/>
              </a:lnSpc>
              <a:buNone/>
            </a:pPr>
            <a:r>
              <a:rPr lang="ja-JP" altLang="en-US" sz="4000" dirty="0">
                <a:latin typeface="Century" panose="02040604050505020304" pitchFamily="18" charset="0"/>
              </a:rPr>
              <a:t>② ４０</a:t>
            </a:r>
          </a:p>
          <a:p>
            <a:pPr marL="360000" indent="-360000">
              <a:lnSpc>
                <a:spcPct val="150000"/>
              </a:lnSpc>
              <a:buNone/>
            </a:pPr>
            <a:r>
              <a:rPr lang="ja-JP" altLang="en-US" sz="4000" dirty="0">
                <a:latin typeface="Century" panose="02040604050505020304" pitchFamily="18" charset="0"/>
              </a:rPr>
              <a:t>③ ８０</a:t>
            </a:r>
          </a:p>
          <a:p>
            <a:pPr marL="360000" indent="-360000">
              <a:lnSpc>
                <a:spcPct val="150000"/>
              </a:lnSpc>
              <a:buNone/>
            </a:pPr>
            <a:r>
              <a:rPr lang="ja-JP" altLang="en-US" sz="4000" dirty="0">
                <a:latin typeface="Century" panose="02040604050505020304" pitchFamily="18" charset="0"/>
              </a:rPr>
              <a:t>④ １００</a:t>
            </a:r>
            <a:endParaRPr lang="en-US" altLang="ja-JP" sz="4000" dirty="0">
              <a:latin typeface="Century" panose="02040604050505020304" pitchFamily="18" charset="0"/>
            </a:endParaRPr>
          </a:p>
        </p:txBody>
      </p:sp>
      <p:pic>
        <p:nvPicPr>
          <p:cNvPr id="2" name="2018B02">
            <a:hlinkClick r:id="" action="ppaction://media"/>
            <a:extLst>
              <a:ext uri="{FF2B5EF4-FFF2-40B4-BE49-F238E27FC236}">
                <a16:creationId xmlns:a16="http://schemas.microsoft.com/office/drawing/2014/main" id="{92382857-CD4D-4A05-A769-AA8B17D435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4317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 How many points will I get for this purchase?</a:t>
            </a:r>
          </a:p>
          <a:p>
            <a:pPr marL="360000" indent="-360000">
              <a:lnSpc>
                <a:spcPct val="150000"/>
              </a:lnSpc>
              <a:buNone/>
            </a:pPr>
            <a:r>
              <a:rPr lang="en-US" altLang="ja-JP" sz="4000" dirty="0">
                <a:latin typeface="Century" panose="02040604050505020304" pitchFamily="18" charset="0"/>
              </a:rPr>
              <a:t>W: Ten points for every thousand yen, and your total’s 4,000 yen….</a:t>
            </a:r>
          </a:p>
          <a:p>
            <a:pPr marL="360000" indent="-360000">
              <a:lnSpc>
                <a:spcPct val="150000"/>
              </a:lnSpc>
              <a:buNone/>
            </a:pPr>
            <a:r>
              <a:rPr lang="en-US" altLang="ja-JP" sz="4000" dirty="0">
                <a:latin typeface="Century" panose="02040604050505020304" pitchFamily="18" charset="0"/>
              </a:rPr>
              <a:t>M: And, today’s Tuesday, so I get double points?</a:t>
            </a:r>
          </a:p>
          <a:p>
            <a:pPr marL="360000" indent="-360000">
              <a:lnSpc>
                <a:spcPct val="150000"/>
              </a:lnSpc>
              <a:buNone/>
            </a:pPr>
            <a:r>
              <a:rPr lang="en-US" altLang="ja-JP" sz="4000" dirty="0">
                <a:latin typeface="Century" panose="02040604050505020304" pitchFamily="18" charset="0"/>
              </a:rPr>
              <a:t>W: Right.</a:t>
            </a:r>
          </a:p>
        </p:txBody>
      </p:sp>
      <p:pic>
        <p:nvPicPr>
          <p:cNvPr id="2" name="2018B02">
            <a:hlinkClick r:id="" action="ppaction://media"/>
            <a:extLst>
              <a:ext uri="{FF2B5EF4-FFF2-40B4-BE49-F238E27FC236}">
                <a16:creationId xmlns:a16="http://schemas.microsoft.com/office/drawing/2014/main" id="{2B90A321-818A-446F-AAB6-EB4B64C0A8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2729"/>
            <a:ext cx="609600" cy="609600"/>
          </a:xfrm>
          <a:prstGeom prst="rect">
            <a:avLst/>
          </a:prstGeom>
        </p:spPr>
      </p:pic>
    </p:spTree>
    <p:extLst>
      <p:ext uri="{BB962C8B-B14F-4D97-AF65-F5344CB8AC3E}">
        <p14:creationId xmlns:p14="http://schemas.microsoft.com/office/powerpoint/2010/main" val="1639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Where did Nick finish in the tournament?</a:t>
            </a:r>
          </a:p>
          <a:p>
            <a:pPr marL="360000" indent="-360000">
              <a:lnSpc>
                <a:spcPct val="150000"/>
              </a:lnSpc>
              <a:buNone/>
            </a:pPr>
            <a:r>
              <a:rPr lang="en-US" altLang="ja-JP" sz="4000" dirty="0">
                <a:latin typeface="Century" panose="02040604050505020304" pitchFamily="18" charset="0"/>
              </a:rPr>
              <a:t>① In first place</a:t>
            </a:r>
          </a:p>
          <a:p>
            <a:pPr marL="360000" indent="-360000">
              <a:lnSpc>
                <a:spcPct val="150000"/>
              </a:lnSpc>
              <a:buNone/>
            </a:pPr>
            <a:r>
              <a:rPr lang="en-US" altLang="ja-JP" sz="4000" dirty="0">
                <a:latin typeface="Century" panose="02040604050505020304" pitchFamily="18" charset="0"/>
              </a:rPr>
              <a:t>② In second place</a:t>
            </a:r>
          </a:p>
          <a:p>
            <a:pPr marL="360000" indent="-360000">
              <a:lnSpc>
                <a:spcPct val="150000"/>
              </a:lnSpc>
              <a:buNone/>
            </a:pPr>
            <a:r>
              <a:rPr lang="en-US" altLang="ja-JP" sz="4000" dirty="0">
                <a:latin typeface="Century" panose="02040604050505020304" pitchFamily="18" charset="0"/>
              </a:rPr>
              <a:t>③ In third place</a:t>
            </a:r>
          </a:p>
          <a:p>
            <a:pPr marL="360000" indent="-360000">
              <a:lnSpc>
                <a:spcPct val="150000"/>
              </a:lnSpc>
              <a:buNone/>
            </a:pPr>
            <a:r>
              <a:rPr lang="en-US" altLang="ja-JP" sz="4000" dirty="0">
                <a:latin typeface="Century" panose="02040604050505020304" pitchFamily="18" charset="0"/>
              </a:rPr>
              <a:t>④ In fourth place</a:t>
            </a:r>
          </a:p>
        </p:txBody>
      </p:sp>
      <p:pic>
        <p:nvPicPr>
          <p:cNvPr id="2" name="2018B03">
            <a:hlinkClick r:id="" action="ppaction://media"/>
            <a:extLst>
              <a:ext uri="{FF2B5EF4-FFF2-40B4-BE49-F238E27FC236}">
                <a16:creationId xmlns:a16="http://schemas.microsoft.com/office/drawing/2014/main" id="{54F16CDA-780B-4995-BA79-128B8854E6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9173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How was the tennis tournament, Nick?</a:t>
            </a:r>
          </a:p>
          <a:p>
            <a:pPr marL="360000" indent="-360000">
              <a:lnSpc>
                <a:spcPct val="150000"/>
              </a:lnSpc>
              <a:buNone/>
            </a:pPr>
            <a:r>
              <a:rPr lang="en-US" altLang="ja-JP" sz="4000" dirty="0">
                <a:latin typeface="Century" panose="02040604050505020304" pitchFamily="18" charset="0"/>
              </a:rPr>
              <a:t>M: I made it to the finals, but in the third set, it started raining.</a:t>
            </a:r>
          </a:p>
          <a:p>
            <a:pPr marL="360000" indent="-360000">
              <a:lnSpc>
                <a:spcPct val="150000"/>
              </a:lnSpc>
              <a:buNone/>
            </a:pPr>
            <a:r>
              <a:rPr lang="en-US" altLang="ja-JP" sz="4000" dirty="0">
                <a:latin typeface="Century" panose="02040604050505020304" pitchFamily="18" charset="0"/>
              </a:rPr>
              <a:t>W: And then?</a:t>
            </a:r>
          </a:p>
          <a:p>
            <a:pPr marL="360000" indent="-360000">
              <a:lnSpc>
                <a:spcPct val="150000"/>
              </a:lnSpc>
              <a:buNone/>
            </a:pPr>
            <a:r>
              <a:rPr lang="en-US" altLang="ja-JP" sz="4000" dirty="0">
                <a:latin typeface="Century" panose="02040604050505020304" pitchFamily="18" charset="0"/>
              </a:rPr>
              <a:t>M: I lost my concentration and that was it.</a:t>
            </a:r>
          </a:p>
        </p:txBody>
      </p:sp>
      <p:pic>
        <p:nvPicPr>
          <p:cNvPr id="2" name="2018B03">
            <a:hlinkClick r:id="" action="ppaction://media"/>
            <a:extLst>
              <a:ext uri="{FF2B5EF4-FFF2-40B4-BE49-F238E27FC236}">
                <a16:creationId xmlns:a16="http://schemas.microsoft.com/office/drawing/2014/main" id="{33351A5E-9B02-4964-84E1-AEFA8F1B79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4919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What disappointed the man about the concert?</a:t>
            </a:r>
          </a:p>
          <a:p>
            <a:pPr marL="360000" indent="-360000">
              <a:lnSpc>
                <a:spcPct val="150000"/>
              </a:lnSpc>
              <a:buNone/>
            </a:pPr>
            <a:r>
              <a:rPr lang="en-US" altLang="ja-JP" sz="4000" dirty="0">
                <a:latin typeface="Century" panose="02040604050505020304" pitchFamily="18" charset="0"/>
              </a:rPr>
              <a:t>① The band arrived very late.</a:t>
            </a:r>
          </a:p>
          <a:p>
            <a:pPr marL="360000" indent="-360000">
              <a:lnSpc>
                <a:spcPct val="150000"/>
              </a:lnSpc>
              <a:buNone/>
            </a:pPr>
            <a:r>
              <a:rPr lang="en-US" altLang="ja-JP" sz="4000" dirty="0">
                <a:latin typeface="Century" panose="02040604050505020304" pitchFamily="18" charset="0"/>
              </a:rPr>
              <a:t>② The band didn’t perform their newest song.</a:t>
            </a:r>
          </a:p>
          <a:p>
            <a:pPr marL="360000" indent="-360000">
              <a:lnSpc>
                <a:spcPct val="150000"/>
              </a:lnSpc>
              <a:buNone/>
            </a:pPr>
            <a:r>
              <a:rPr lang="en-US" altLang="ja-JP" sz="4000" dirty="0">
                <a:latin typeface="Century" panose="02040604050505020304" pitchFamily="18" charset="0"/>
              </a:rPr>
              <a:t>③ The band didn’t play long enough.</a:t>
            </a:r>
          </a:p>
          <a:p>
            <a:pPr marL="360000" indent="-360000">
              <a:lnSpc>
                <a:spcPct val="150000"/>
              </a:lnSpc>
              <a:buNone/>
            </a:pPr>
            <a:r>
              <a:rPr lang="en-US" altLang="ja-JP" sz="4000" dirty="0">
                <a:latin typeface="Century" panose="02040604050505020304" pitchFamily="18" charset="0"/>
              </a:rPr>
              <a:t>④ The band had a new guitarist.</a:t>
            </a:r>
          </a:p>
        </p:txBody>
      </p:sp>
      <p:pic>
        <p:nvPicPr>
          <p:cNvPr id="2" name="2018B04">
            <a:hlinkClick r:id="" action="ppaction://media"/>
            <a:extLst>
              <a:ext uri="{FF2B5EF4-FFF2-40B4-BE49-F238E27FC236}">
                <a16:creationId xmlns:a16="http://schemas.microsoft.com/office/drawing/2014/main" id="{433B272B-026E-4698-AFE0-68759CA6DE1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4849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1194</TotalTime>
  <Words>2553</Words>
  <Application>Microsoft Office PowerPoint</Application>
  <PresentationFormat>ワイド画面</PresentationFormat>
  <Paragraphs>228</Paragraphs>
  <Slides>41</Slides>
  <Notes>0</Notes>
  <HiddenSlides>0</HiddenSlides>
  <MMClips>38</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41</vt:i4>
      </vt:variant>
    </vt:vector>
  </HeadingPairs>
  <TitlesOfParts>
    <vt:vector size="46" baseType="lpstr">
      <vt:lpstr>游ゴシック</vt:lpstr>
      <vt:lpstr>游ゴシック Light</vt:lpstr>
      <vt:lpstr>Arial</vt:lpstr>
      <vt:lpstr>Century</vt:lpstr>
      <vt:lpstr>Office テーマ</vt:lpstr>
      <vt:lpstr>センター2018追試 リスニング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センター2018追試 リスニング</dc:title>
  <dc:creator>mmsankosho.com</dc:creator>
  <cp:lastModifiedBy>user</cp:lastModifiedBy>
  <cp:revision>263</cp:revision>
  <dcterms:created xsi:type="dcterms:W3CDTF">2020-04-16T08:36:58Z</dcterms:created>
  <dcterms:modified xsi:type="dcterms:W3CDTF">2020-04-21T12:22:25Z</dcterms:modified>
</cp:coreProperties>
</file>