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3338D1-027C-4D2E-9D2F-88F44D453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CE1EDCE-7FB2-4DA0-BE45-D6314FEB3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3B2D85-0871-415D-9ADD-639BC3CE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752B-6DBB-490C-B28E-F9CC9DF247A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84DB92-9488-4CEB-A3DF-387C99AC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5D49F2-1934-4DDB-B13E-55E35BC3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9360-03A1-4C1A-BC94-96BC9FEA36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26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A98BEA-9B0D-4E2A-89E3-0EDD297D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2571DD-4870-4F97-8BA0-A296676B8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C66961-491E-4180-9921-A5AFE567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752B-6DBB-490C-B28E-F9CC9DF247A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20DDCB-6FD8-406A-8669-5228A997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D1D509-297A-474B-A548-78810D3C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9360-03A1-4C1A-BC94-96BC9FEA36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8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CA718D9-0CD2-47B8-ABE4-1418FA622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EBD746-6ACD-446F-B551-A593A5777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2A1C55-B477-4355-A5D6-60677C19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752B-6DBB-490C-B28E-F9CC9DF247A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6C11CE-C9A0-411E-B63D-4092DA42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3E1955-8171-4558-8DDB-5DCC4991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9360-03A1-4C1A-BC94-96BC9FEA36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5500F4-DBEB-4815-B57E-555E17CA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BED2CD-7A7D-491D-BD50-5253112A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7D3301-D09F-427C-8C30-E204C881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752B-6DBB-490C-B28E-F9CC9DF247A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153699-6263-4F11-94E7-10BD0922D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34103A-DBDF-4B65-B9EC-0791225E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9360-03A1-4C1A-BC94-96BC9FEA36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23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5834E6-F0A2-47ED-9B30-452D474F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BD06E7-BE58-493F-AB26-2A0F73B5E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235A15-1C58-4BFB-97AD-790B5826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752B-6DBB-490C-B28E-F9CC9DF247A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3935E4-2426-4770-B891-BE0155393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52A52E-0B2B-48AD-ACF2-613ACDE1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9360-03A1-4C1A-BC94-96BC9FEA36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56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FC0B0B-03C7-4B30-AA57-C7C3E5E1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B2A62C-3355-475E-AC9C-0747A4184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BA3869-1474-4386-8896-295AA1C89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186C0B-E47F-4B6A-8D84-56CA5363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752B-6DBB-490C-B28E-F9CC9DF247A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B7F8E1-2FF0-420B-988B-A9388FAA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ECA6B3-DA70-4504-A91E-28A23C0B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9360-03A1-4C1A-BC94-96BC9FEA36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96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90415B-1D4F-4E60-9DD3-0E68287B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8FACEC-F187-49FF-9B82-CA7B1B52A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C49882-04B0-4A8D-BE18-8D71499EB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2EDCAFA-794A-42BB-95C9-CA88DD0A6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B5F0ED0-1D24-4A51-A611-E1A9E0D97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C0CAEF7-92B2-4A5B-9AD4-72BE29AD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752B-6DBB-490C-B28E-F9CC9DF247A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5375D4E-CA81-401C-94DE-57A76DCC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FE8DDDE-CDF5-44ED-833F-80C2B061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9360-03A1-4C1A-BC94-96BC9FEA36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9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87F009-5429-4C40-8EEE-8C3CF882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833E93-80FE-4FDA-83E9-4E070772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752B-6DBB-490C-B28E-F9CC9DF247A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2764BC7-C900-41B0-A4A5-C273E27D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D17B54-D8CD-4945-A035-50C35063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9360-03A1-4C1A-BC94-96BC9FEA36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19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E26574-D3CC-475A-AAFE-C25F6C22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752B-6DBB-490C-B28E-F9CC9DF247A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B328736-4FEB-4A67-95AE-C7517405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509D25-28ED-4ADB-AB1F-DD43D2F7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9360-03A1-4C1A-BC94-96BC9FEA36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67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401087-3E0F-487B-9D0F-BE0992B4A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F4057C-7FCD-4ABF-B690-8D676F3E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31F001-8228-4588-815A-8F79B1C16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9590EE-8F9D-46B4-8AFA-D4CF4044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752B-6DBB-490C-B28E-F9CC9DF247A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427CE2-7E1E-48B1-826A-C3935B24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9CA1B4-5FC6-4851-A54E-9E24D592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9360-03A1-4C1A-BC94-96BC9FEA36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665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3EA8F5-E503-47A9-98CB-D43B2CD4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362EBB2-D37F-4B00-9BD5-BDC1D31FD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32EEDD-E795-4C75-A152-D804C1987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EA3D17-01F5-4C18-ACAF-8C2F8B54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752B-6DBB-490C-B28E-F9CC9DF247A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6E4776-3A93-4425-8C95-A7770CDF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AE0A96-E9BB-4942-B275-439F311E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9360-03A1-4C1A-BC94-96BC9FEA36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31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1E502EF-0832-4C58-B18C-2165722F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D1C1FB-2B1F-45A3-AE3D-895DD69B9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6FBB0B-37F4-4B57-877F-EF18F2A9C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752B-6DBB-490C-B28E-F9CC9DF247A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C83892-915E-43A5-A0B0-884CA4D39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55831D-8279-444D-956E-70A70481A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D9360-03A1-4C1A-BC94-96BC9FEA36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65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69CD03-BBE2-49BF-8B0E-701A00698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kumimoji="1" lang="ja-JP" altLang="en-US" dirty="0"/>
              <a:t>センター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本試</a:t>
            </a:r>
            <a:br>
              <a:rPr kumimoji="1" lang="en-US" altLang="ja-JP" dirty="0"/>
            </a:br>
            <a:r>
              <a:rPr kumimoji="1" lang="ja-JP" altLang="en-US" dirty="0"/>
              <a:t>リスニング</a:t>
            </a:r>
          </a:p>
        </p:txBody>
      </p:sp>
    </p:spTree>
    <p:extLst>
      <p:ext uri="{BB962C8B-B14F-4D97-AF65-F5344CB8AC3E}">
        <p14:creationId xmlns:p14="http://schemas.microsoft.com/office/powerpoint/2010/main" val="174789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kumimoji="1"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4 </a:t>
            </a:r>
            <a:r>
              <a:rPr lang="ja-JP" altLang="en-US" sz="4000" dirty="0">
                <a:latin typeface="Century" panose="02040604050505020304" pitchFamily="18" charset="0"/>
              </a:rPr>
              <a:t>正解 ③</a:t>
            </a:r>
            <a:endParaRPr lang="en-US" altLang="ja-JP" sz="4000" dirty="0">
              <a:latin typeface="Century" panose="02040604050505020304" pitchFamily="18" charset="0"/>
            </a:endParaRP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Where’s the salt we took on the picnic?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Maybe on the kitchen table, or by the toaster?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I checked there. By the sink, too.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Oh! I didn’t put it back.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04">
            <a:hlinkClick r:id="" action="ppaction://media"/>
            <a:extLst>
              <a:ext uri="{FF2B5EF4-FFF2-40B4-BE49-F238E27FC236}">
                <a16:creationId xmlns:a16="http://schemas.microsoft.com/office/drawing/2014/main" id="{93F219EA-5FDB-418F-A843-7A33A0C2AD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kumimoji="1" lang="ja-JP" altLang="en-US" sz="4000" dirty="0">
                <a:latin typeface="Century" panose="02040604050505020304" pitchFamily="18" charset="0"/>
              </a:rPr>
              <a:t>問</a:t>
            </a:r>
            <a:r>
              <a:rPr kumimoji="1" lang="en-US" altLang="ja-JP" sz="4000" dirty="0">
                <a:latin typeface="Century" panose="02040604050505020304" pitchFamily="18" charset="0"/>
              </a:rPr>
              <a:t>5</a:t>
            </a:r>
            <a:r>
              <a:rPr lang="ja-JP" altLang="en-US" sz="4000" dirty="0">
                <a:latin typeface="Century" panose="02040604050505020304" pitchFamily="18" charset="0"/>
              </a:rPr>
              <a:t> </a:t>
            </a:r>
            <a:r>
              <a:rPr lang="en-US" altLang="ja-JP" sz="4000" dirty="0">
                <a:latin typeface="Century" panose="02040604050505020304" pitchFamily="18" charset="0"/>
              </a:rPr>
              <a:t>How much will the woman have to pay?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① 1,000 yen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② 2,000 yen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③ 3,000 yen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④ 4,000 yen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05">
            <a:hlinkClick r:id="" action="ppaction://media"/>
            <a:extLst>
              <a:ext uri="{FF2B5EF4-FFF2-40B4-BE49-F238E27FC236}">
                <a16:creationId xmlns:a16="http://schemas.microsoft.com/office/drawing/2014/main" id="{160C4C74-1A84-4863-AC9C-E14877A6C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kumimoji="1" lang="ja-JP" altLang="en-US" sz="4000" dirty="0">
                <a:latin typeface="Century" panose="02040604050505020304" pitchFamily="18" charset="0"/>
              </a:rPr>
              <a:t>問</a:t>
            </a:r>
            <a:r>
              <a:rPr kumimoji="1" lang="en-US" altLang="ja-JP" sz="4000" dirty="0">
                <a:latin typeface="Century" panose="02040604050505020304" pitchFamily="18" charset="0"/>
              </a:rPr>
              <a:t>5</a:t>
            </a:r>
            <a:r>
              <a:rPr lang="ja-JP" altLang="en-US" sz="4000" dirty="0">
                <a:latin typeface="Century" panose="02040604050505020304" pitchFamily="18" charset="0"/>
              </a:rPr>
              <a:t> 正解 ④</a:t>
            </a:r>
            <a:endParaRPr lang="en-US" altLang="ja-JP" sz="4000" dirty="0">
              <a:latin typeface="Century" panose="02040604050505020304" pitchFamily="18" charset="0"/>
            </a:endParaRP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We’d like to reserve this tennis court.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The hourly rate is 1,000 yen before 12 and 2,000 yen in the afternoon.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We’ll need it from noon till 2 pm.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OK.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05">
            <a:hlinkClick r:id="" action="ppaction://media"/>
            <a:extLst>
              <a:ext uri="{FF2B5EF4-FFF2-40B4-BE49-F238E27FC236}">
                <a16:creationId xmlns:a16="http://schemas.microsoft.com/office/drawing/2014/main" id="{A6812E58-D363-4336-852E-4947159A04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kumimoji="1" lang="ja-JP" altLang="en-US" sz="3000" dirty="0">
                <a:latin typeface="Century" panose="02040604050505020304" pitchFamily="18" charset="0"/>
              </a:rPr>
              <a:t>問</a:t>
            </a:r>
            <a:r>
              <a:rPr lang="en-US" altLang="ja-JP" sz="3000" dirty="0">
                <a:latin typeface="Century" panose="02040604050505020304" pitchFamily="18" charset="0"/>
              </a:rPr>
              <a:t>6 Which graph best shows the members’ current opinions?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DB43AE2-907F-48A5-89CF-262F5704E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274" y="1043502"/>
            <a:ext cx="7081451" cy="5555005"/>
          </a:xfrm>
          <a:prstGeom prst="rect">
            <a:avLst/>
          </a:prstGeom>
        </p:spPr>
      </p:pic>
      <p:pic>
        <p:nvPicPr>
          <p:cNvPr id="4" name="2019A06">
            <a:hlinkClick r:id="" action="ppaction://media"/>
            <a:extLst>
              <a:ext uri="{FF2B5EF4-FFF2-40B4-BE49-F238E27FC236}">
                <a16:creationId xmlns:a16="http://schemas.microsoft.com/office/drawing/2014/main" id="{9A3F8F9C-D248-46FD-820F-65DD3795AC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0550" y="5988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 fontScale="92500" lnSpcReduction="10000"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kumimoji="1" lang="ja-JP" altLang="en-US" sz="4000" dirty="0">
                <a:latin typeface="Century" panose="02040604050505020304" pitchFamily="18" charset="0"/>
              </a:rPr>
              <a:t>問</a:t>
            </a:r>
            <a:r>
              <a:rPr kumimoji="1" lang="en-US" altLang="ja-JP" sz="4000" dirty="0">
                <a:latin typeface="Century" panose="02040604050505020304" pitchFamily="18" charset="0"/>
              </a:rPr>
              <a:t>6 </a:t>
            </a:r>
            <a:r>
              <a:rPr kumimoji="1" lang="ja-JP" altLang="en-US" sz="4000" dirty="0">
                <a:latin typeface="Century" panose="02040604050505020304" pitchFamily="18" charset="0"/>
              </a:rPr>
              <a:t>正解 ①</a:t>
            </a:r>
            <a:endParaRPr kumimoji="1" lang="en-US" altLang="ja-JP" sz="4000" dirty="0">
              <a:latin typeface="Century" panose="02040604050505020304" pitchFamily="18" charset="0"/>
            </a:endParaRP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More members are against our proposal than for it.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But many haven’t decided yet.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Right. There’s still some hope of getting a majority.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Let’s try to persuade them.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06">
            <a:hlinkClick r:id="" action="ppaction://media"/>
            <a:extLst>
              <a:ext uri="{FF2B5EF4-FFF2-40B4-BE49-F238E27FC236}">
                <a16:creationId xmlns:a16="http://schemas.microsoft.com/office/drawing/2014/main" id="{ACD2D21A-87C9-4738-90BB-7A77161F9C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0551" y="5988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46" y="1544595"/>
            <a:ext cx="11627708" cy="376881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問７～１３は、それぞれの問いについて対話を聞き，最後の発言に対する相手の応答として最も適切なものを，四つの選択肢</a:t>
            </a:r>
            <a:r>
              <a:rPr lang="en-US" altLang="ja-JP" sz="4000" dirty="0">
                <a:latin typeface="Century" panose="02040604050505020304" pitchFamily="18" charset="0"/>
              </a:rPr>
              <a:t>(①</a:t>
            </a:r>
            <a:r>
              <a:rPr lang="ja-JP" altLang="en-US" sz="4000" dirty="0">
                <a:latin typeface="Century" panose="02040604050505020304" pitchFamily="18" charset="0"/>
              </a:rPr>
              <a:t>～④</a:t>
            </a:r>
            <a:r>
              <a:rPr lang="en-US" altLang="ja-JP" sz="4000" dirty="0">
                <a:latin typeface="Century" panose="02040604050505020304" pitchFamily="18" charset="0"/>
              </a:rPr>
              <a:t>)</a:t>
            </a:r>
            <a:r>
              <a:rPr lang="ja-JP" altLang="en-US" sz="4000" dirty="0">
                <a:latin typeface="Century" panose="02040604050505020304" pitchFamily="18" charset="0"/>
              </a:rPr>
              <a:t>のうちから一つずつ選びなさい。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ja-JP" altLang="en-US" sz="4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2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7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① Did you get a new phone?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② Didn’t you change it at the station?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③ No, I wasn’t looking where I was going.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④ Yes, and now I did it again.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07">
            <a:hlinkClick r:id="" action="ppaction://media"/>
            <a:extLst>
              <a:ext uri="{FF2B5EF4-FFF2-40B4-BE49-F238E27FC236}">
                <a16:creationId xmlns:a16="http://schemas.microsoft.com/office/drawing/2014/main" id="{4E3CD1FA-D66D-449A-B099-6612117A1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9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7 </a:t>
            </a:r>
            <a:r>
              <a:rPr lang="ja-JP" altLang="en-US" sz="4000" dirty="0">
                <a:latin typeface="Century" panose="02040604050505020304" pitchFamily="18" charset="0"/>
              </a:rPr>
              <a:t>正解 ④</a:t>
            </a:r>
            <a:endParaRPr lang="en-US" altLang="ja-JP" sz="4000" dirty="0">
              <a:latin typeface="Century" panose="02040604050505020304" pitchFamily="18" charset="0"/>
            </a:endParaRP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Hey, are you OK? You seem depressed.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I dropped my smartphone at the station and the screen cracked.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Oh no. Didn’t you drop your phone a few months ago?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07">
            <a:hlinkClick r:id="" action="ppaction://media"/>
            <a:extLst>
              <a:ext uri="{FF2B5EF4-FFF2-40B4-BE49-F238E27FC236}">
                <a16:creationId xmlns:a16="http://schemas.microsoft.com/office/drawing/2014/main" id="{BCC49AAC-F980-4626-83FE-3C9EF4174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879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 fontScale="92500"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8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① Then it would be nice if your wife doesn’t say no.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② Then you could give it a try and see what he says.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③ Well, I haven’t gotten her passport yet.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④ Well, you should give me a broad selection.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08">
            <a:hlinkClick r:id="" action="ppaction://media"/>
            <a:extLst>
              <a:ext uri="{FF2B5EF4-FFF2-40B4-BE49-F238E27FC236}">
                <a16:creationId xmlns:a16="http://schemas.microsoft.com/office/drawing/2014/main" id="{70F4F64C-9945-4FF8-9343-29B6879446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834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9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8 </a:t>
            </a:r>
            <a:r>
              <a:rPr lang="ja-JP" altLang="en-US" sz="4000" dirty="0">
                <a:latin typeface="Century" panose="02040604050505020304" pitchFamily="18" charset="0"/>
              </a:rPr>
              <a:t>正解 ②</a:t>
            </a:r>
            <a:endParaRPr lang="en-US" altLang="ja-JP" sz="4000" dirty="0">
              <a:latin typeface="Century" panose="02040604050505020304" pitchFamily="18" charset="0"/>
            </a:endParaRP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I’m thinking about asking the boss for 10 days off from next week.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We’re quite busy now. I think it might be difficult.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My wife really wants to go abroad.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08">
            <a:hlinkClick r:id="" action="ppaction://media"/>
            <a:extLst>
              <a:ext uri="{FF2B5EF4-FFF2-40B4-BE49-F238E27FC236}">
                <a16:creationId xmlns:a16="http://schemas.microsoft.com/office/drawing/2014/main" id="{632EB94B-1217-4101-A84F-98855B57CE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0551" y="5797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2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46" y="2267465"/>
            <a:ext cx="11627708" cy="23230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ja-JP" altLang="en-US" sz="4000" dirty="0"/>
              <a:t>第</a:t>
            </a:r>
            <a:r>
              <a:rPr lang="en-US" altLang="ja-JP" sz="4000" dirty="0"/>
              <a:t>1</a:t>
            </a:r>
            <a:r>
              <a:rPr lang="ja-JP" altLang="en-US" sz="4000" dirty="0"/>
              <a:t>問は問</a:t>
            </a:r>
            <a:r>
              <a:rPr lang="en-US" altLang="ja-JP" sz="4000" dirty="0"/>
              <a:t>1</a:t>
            </a:r>
            <a:r>
              <a:rPr lang="ja-JP" altLang="en-US" sz="4000" dirty="0"/>
              <a:t>から問</a:t>
            </a:r>
            <a:r>
              <a:rPr lang="en-US" altLang="ja-JP" sz="4000" dirty="0"/>
              <a:t>6</a:t>
            </a:r>
            <a:r>
              <a:rPr lang="ja-JP" altLang="en-US" sz="4000" dirty="0" err="1"/>
              <a:t>までの</a:t>
            </a:r>
            <a:r>
              <a:rPr lang="en-US" altLang="ja-JP" sz="4000" dirty="0"/>
              <a:t>6</a:t>
            </a:r>
            <a:r>
              <a:rPr lang="ja-JP" altLang="en-US" sz="4000" dirty="0"/>
              <a:t>問です。それぞれの問いについて対話を聞き、答えとして最も適切なものを、四つの選択肢</a:t>
            </a:r>
            <a:r>
              <a:rPr lang="en-US" altLang="ja-JP" sz="4000" dirty="0"/>
              <a:t>(①~④)</a:t>
            </a:r>
            <a:r>
              <a:rPr lang="ja-JP" altLang="en-US" sz="4000" dirty="0"/>
              <a:t>のうちから一つずつ選びなさい。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43456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9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① Better luck next time.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② Talk is cheap.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③ That was too bad.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④ We’d better hurry.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09">
            <a:hlinkClick r:id="" action="ppaction://media"/>
            <a:extLst>
              <a:ext uri="{FF2B5EF4-FFF2-40B4-BE49-F238E27FC236}">
                <a16:creationId xmlns:a16="http://schemas.microsoft.com/office/drawing/2014/main" id="{2847FB9C-38FB-47B8-A34C-067BB8566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7579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9 </a:t>
            </a:r>
            <a:r>
              <a:rPr lang="ja-JP" altLang="en-US" sz="4000" dirty="0">
                <a:latin typeface="Century" panose="02040604050505020304" pitchFamily="18" charset="0"/>
              </a:rPr>
              <a:t>正解 ④</a:t>
            </a:r>
            <a:endParaRPr lang="en-US" altLang="ja-JP" sz="4000" dirty="0">
              <a:latin typeface="Century" panose="02040604050505020304" pitchFamily="18" charset="0"/>
            </a:endParaRP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We have a chance to hear a talk by a diplomat from Germany next week.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Right here in our school auditorium?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Yes. It’s free. There are still some seats left.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09">
            <a:hlinkClick r:id="" action="ppaction://media"/>
            <a:extLst>
              <a:ext uri="{FF2B5EF4-FFF2-40B4-BE49-F238E27FC236}">
                <a16:creationId xmlns:a16="http://schemas.microsoft.com/office/drawing/2014/main" id="{7F39CE48-FBCB-4A0E-A35B-0FCE25674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772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6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10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① No. I don’t think it’s safe.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② No. You can’t go to the game.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③ Yes. It looks like a traffic jam.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④ Yes. We can change places.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10">
            <a:hlinkClick r:id="" action="ppaction://media"/>
            <a:extLst>
              <a:ext uri="{FF2B5EF4-FFF2-40B4-BE49-F238E27FC236}">
                <a16:creationId xmlns:a16="http://schemas.microsoft.com/office/drawing/2014/main" id="{804248BE-4898-4544-BCC4-BA94BA30E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1719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10 </a:t>
            </a:r>
            <a:r>
              <a:rPr lang="ja-JP" altLang="en-US" sz="4000" dirty="0">
                <a:latin typeface="Century" panose="02040604050505020304" pitchFamily="18" charset="0"/>
              </a:rPr>
              <a:t>正解 ①</a:t>
            </a:r>
            <a:endParaRPr lang="en-US" altLang="ja-JP" sz="4000" dirty="0">
              <a:latin typeface="Century" panose="02040604050505020304" pitchFamily="18" charset="0"/>
            </a:endParaRP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Hey! You’re walking so slowly! We’ll be late for the game!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But the traffic light has started to flash.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Come on! We can make it if we run.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10">
            <a:hlinkClick r:id="" action="ppaction://media"/>
            <a:extLst>
              <a:ext uri="{FF2B5EF4-FFF2-40B4-BE49-F238E27FC236}">
                <a16:creationId xmlns:a16="http://schemas.microsoft.com/office/drawing/2014/main" id="{5114092E-8B8A-4E49-A92B-77455635D2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9362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11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① Could you possibly leave after he comes?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② Could you study in the library after 6?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③ I guess I should leave earlier.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④ I guess we could start the party sooner.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11">
            <a:hlinkClick r:id="" action="ppaction://media"/>
            <a:extLst>
              <a:ext uri="{FF2B5EF4-FFF2-40B4-BE49-F238E27FC236}">
                <a16:creationId xmlns:a16="http://schemas.microsoft.com/office/drawing/2014/main" id="{8DD7543C-E6C6-496A-AA33-550AEFD8C7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0551" y="5988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4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11 </a:t>
            </a:r>
            <a:r>
              <a:rPr lang="ja-JP" altLang="en-US" sz="4000" dirty="0">
                <a:latin typeface="Century" panose="02040604050505020304" pitchFamily="18" charset="0"/>
              </a:rPr>
              <a:t>正解 ③</a:t>
            </a:r>
            <a:endParaRPr lang="en-US" altLang="ja-JP" sz="4000" dirty="0">
              <a:latin typeface="Century" panose="02040604050505020304" pitchFamily="18" charset="0"/>
            </a:endParaRP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Remember, tonight is the surprise party for Shota at my house.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OK, I’m planning to study at the library until 7, so ….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Actually …, the party starts at 6.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11">
            <a:hlinkClick r:id="" action="ppaction://media"/>
            <a:extLst>
              <a:ext uri="{FF2B5EF4-FFF2-40B4-BE49-F238E27FC236}">
                <a16:creationId xmlns:a16="http://schemas.microsoft.com/office/drawing/2014/main" id="{2B07BDDB-6C1D-4856-8FFD-119AAB36F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8173" y="5970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12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① Sounds good. I’ll be there in 30 minutes.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② Sounds good. So please deliver it.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③ Well, I don’t need another pizza.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④ Well, I haven’t decided my order.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12">
            <a:hlinkClick r:id="" action="ppaction://media"/>
            <a:extLst>
              <a:ext uri="{FF2B5EF4-FFF2-40B4-BE49-F238E27FC236}">
                <a16:creationId xmlns:a16="http://schemas.microsoft.com/office/drawing/2014/main" id="{897BEE30-D4D3-4D95-A34D-9DBFD39EDA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8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12 </a:t>
            </a:r>
            <a:r>
              <a:rPr lang="ja-JP" altLang="en-US" sz="4000" dirty="0">
                <a:latin typeface="Century" panose="02040604050505020304" pitchFamily="18" charset="0"/>
              </a:rPr>
              <a:t>正解 ①</a:t>
            </a:r>
            <a:endParaRPr lang="en-US" altLang="ja-JP" sz="4000" dirty="0">
              <a:latin typeface="Century" panose="02040604050505020304" pitchFamily="18" charset="0"/>
            </a:endParaRP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Hello, ABC Pizza. Can I take your order?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I’d like a large seafood pizza delivered.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OK. By the way, customers who pick up their order receive 20% off.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12">
            <a:hlinkClick r:id="" action="ppaction://media"/>
            <a:extLst>
              <a:ext uri="{FF2B5EF4-FFF2-40B4-BE49-F238E27FC236}">
                <a16:creationId xmlns:a16="http://schemas.microsoft.com/office/drawing/2014/main" id="{0E2F64AB-E6C7-4050-B793-B16370D370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13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① Yes, just change platforms at the first station.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② Yes, just choose a different way.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③ Yes, just get on the next express night bus.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④ Yes, just take the elevator up one floor.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13">
            <a:hlinkClick r:id="" action="ppaction://media"/>
            <a:extLst>
              <a:ext uri="{FF2B5EF4-FFF2-40B4-BE49-F238E27FC236}">
                <a16:creationId xmlns:a16="http://schemas.microsoft.com/office/drawing/2014/main" id="{33039B3D-0FC7-4211-860C-2FA2B4E69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13 </a:t>
            </a:r>
            <a:r>
              <a:rPr lang="ja-JP" altLang="en-US" sz="4000" dirty="0">
                <a:latin typeface="Century" panose="02040604050505020304" pitchFamily="18" charset="0"/>
              </a:rPr>
              <a:t>正解 ④</a:t>
            </a:r>
            <a:endParaRPr lang="en-US" altLang="ja-JP" sz="4000" dirty="0">
              <a:latin typeface="Century" panose="02040604050505020304" pitchFamily="18" charset="0"/>
            </a:endParaRP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Sir, where can I get the night bus?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Continue on this train to the final station. The bus stop is right above it.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Thanks. Is it easy to find?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13">
            <a:hlinkClick r:id="" action="ppaction://media"/>
            <a:extLst>
              <a:ext uri="{FF2B5EF4-FFF2-40B4-BE49-F238E27FC236}">
                <a16:creationId xmlns:a16="http://schemas.microsoft.com/office/drawing/2014/main" id="{F6210783-A507-4029-9E5E-1A87E2192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1719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3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 What might the character look like?</a:t>
            </a:r>
          </a:p>
          <a:p>
            <a:pPr marL="0" indent="0">
              <a:buNone/>
            </a:pPr>
            <a:endParaRPr lang="en-US" altLang="ja-JP" sz="40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51AF353-1678-4B40-A801-3F8DD2098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432" y="903783"/>
            <a:ext cx="6343135" cy="5694724"/>
          </a:xfrm>
          <a:prstGeom prst="rect">
            <a:avLst/>
          </a:prstGeom>
        </p:spPr>
      </p:pic>
      <p:pic>
        <p:nvPicPr>
          <p:cNvPr id="6" name="2019A01">
            <a:hlinkClick r:id="" action="ppaction://media"/>
            <a:extLst>
              <a:ext uri="{FF2B5EF4-FFF2-40B4-BE49-F238E27FC236}">
                <a16:creationId xmlns:a16="http://schemas.microsoft.com/office/drawing/2014/main" id="{25C62B8B-1088-40A4-975C-AE7D1E06D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0550" y="6019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4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14 Why was the woman late?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① Her phone was lost.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② Her watch was slow.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③ She forgot the time.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④ She was in a different place.</a:t>
            </a:r>
          </a:p>
          <a:p>
            <a:pPr marL="360000" indent="-360000" algn="just">
              <a:lnSpc>
                <a:spcPct val="150000"/>
              </a:lnSpc>
              <a:buNone/>
            </a:pP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14">
            <a:hlinkClick r:id="" action="ppaction://media"/>
            <a:extLst>
              <a:ext uri="{FF2B5EF4-FFF2-40B4-BE49-F238E27FC236}">
                <a16:creationId xmlns:a16="http://schemas.microsoft.com/office/drawing/2014/main" id="{A8EF59D5-29D8-4E8D-9F08-AC4C73CC2D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6389" y="5822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 fontScale="85000" lnSpcReduction="20000"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14 </a:t>
            </a:r>
            <a:r>
              <a:rPr lang="ja-JP" altLang="en-US" sz="4000" dirty="0">
                <a:latin typeface="Century" panose="02040604050505020304" pitchFamily="18" charset="0"/>
              </a:rPr>
              <a:t>正解 ④</a:t>
            </a:r>
            <a:endParaRPr lang="en-US" altLang="ja-JP" sz="4000" dirty="0">
              <a:latin typeface="Century" panose="02040604050505020304" pitchFamily="18" charset="0"/>
            </a:endParaRP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There you are. Have you been waiting long?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Yes, for 30 minutes! Where’ve you been?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Well, I was waiting on the other side. I didn’t see you so I came around here.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I’ve been calling your phone, but I couldn’t get through.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Sorry, my battery died. Anyway, I’m here now.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14">
            <a:hlinkClick r:id="" action="ppaction://media"/>
            <a:extLst>
              <a:ext uri="{FF2B5EF4-FFF2-40B4-BE49-F238E27FC236}">
                <a16:creationId xmlns:a16="http://schemas.microsoft.com/office/drawing/2014/main" id="{4B79AAD8-0D83-424E-8154-7BE1AF4A59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15 What is the woman going to do next?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① Help the man design a skirt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② Help the man go to India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③ Introduce someone to buy some cloth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④ Introduce someone who can sew a skirt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15">
            <a:hlinkClick r:id="" action="ppaction://media"/>
            <a:extLst>
              <a:ext uri="{FF2B5EF4-FFF2-40B4-BE49-F238E27FC236}">
                <a16:creationId xmlns:a16="http://schemas.microsoft.com/office/drawing/2014/main" id="{CB1214B1-4CDB-4F7D-8D53-2F982D61C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4649" y="5988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3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 fontScale="85000" lnSpcReduction="20000"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15 </a:t>
            </a:r>
            <a:r>
              <a:rPr lang="ja-JP" altLang="en-US" sz="4000" dirty="0">
                <a:latin typeface="Century" panose="02040604050505020304" pitchFamily="18" charset="0"/>
              </a:rPr>
              <a:t>正解 ④</a:t>
            </a:r>
            <a:endParaRPr lang="en-US" altLang="ja-JP" sz="4000" dirty="0">
              <a:latin typeface="Century" panose="02040604050505020304" pitchFamily="18" charset="0"/>
            </a:endParaRP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How do you like this traditional fabric I bought in India?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It’s beautiful! I love the design. What are you going to do with it?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I want to have a skirt made for my wife.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Oh, I have a friend who could help you.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Really? That sounds great.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15">
            <a:hlinkClick r:id="" action="ppaction://media"/>
            <a:extLst>
              <a:ext uri="{FF2B5EF4-FFF2-40B4-BE49-F238E27FC236}">
                <a16:creationId xmlns:a16="http://schemas.microsoft.com/office/drawing/2014/main" id="{D7B9DDC1-201D-4C25-B63E-F4593E0DB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988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9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16</a:t>
            </a:r>
            <a:r>
              <a:rPr lang="ja-JP" altLang="en-US" sz="4000" dirty="0">
                <a:latin typeface="Century" panose="02040604050505020304" pitchFamily="18" charset="0"/>
              </a:rPr>
              <a:t> </a:t>
            </a:r>
            <a:r>
              <a:rPr lang="en-US" altLang="ja-JP" sz="4000" dirty="0">
                <a:latin typeface="Century" panose="02040604050505020304" pitchFamily="18" charset="0"/>
              </a:rPr>
              <a:t>What will the man prepare?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① Coffee and lemon ginger tea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② Lemon ginger and green tea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③ Two cups of coffee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④ Two cups of lemon ginger tea</a:t>
            </a:r>
          </a:p>
        </p:txBody>
      </p:sp>
      <p:pic>
        <p:nvPicPr>
          <p:cNvPr id="2" name="2019A16">
            <a:hlinkClick r:id="" action="ppaction://media"/>
            <a:extLst>
              <a:ext uri="{FF2B5EF4-FFF2-40B4-BE49-F238E27FC236}">
                <a16:creationId xmlns:a16="http://schemas.microsoft.com/office/drawing/2014/main" id="{7EC989DD-9505-42FD-B005-3C835DE30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 numCol="1" spcCol="180000">
            <a:normAutofit fontScale="85000" lnSpcReduction="20000"/>
          </a:bodyPr>
          <a:lstStyle/>
          <a:p>
            <a:pPr marL="360000" indent="-360000" algn="just">
              <a:lnSpc>
                <a:spcPct val="12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16</a:t>
            </a:r>
            <a:r>
              <a:rPr lang="ja-JP" altLang="en-US" sz="4000" dirty="0">
                <a:latin typeface="Century" panose="02040604050505020304" pitchFamily="18" charset="0"/>
              </a:rPr>
              <a:t> 正解 ③</a:t>
            </a:r>
            <a:endParaRPr lang="en-US" altLang="ja-JP" sz="4000" dirty="0">
              <a:latin typeface="Century" panose="02040604050505020304" pitchFamily="18" charset="0"/>
            </a:endParaRPr>
          </a:p>
          <a:p>
            <a:pPr marL="360000" indent="-360000" algn="just">
              <a:lnSpc>
                <a:spcPct val="12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Shall we take a break?</a:t>
            </a:r>
          </a:p>
          <a:p>
            <a:pPr marL="360000" indent="-360000" algn="just">
              <a:lnSpc>
                <a:spcPct val="12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Good idea.</a:t>
            </a:r>
          </a:p>
          <a:p>
            <a:pPr marL="360000" indent="-360000" algn="just">
              <a:lnSpc>
                <a:spcPct val="12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Do you want coffee or tea?</a:t>
            </a:r>
          </a:p>
          <a:p>
            <a:pPr marL="360000" indent="-360000" algn="just">
              <a:lnSpc>
                <a:spcPct val="12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What kind of tea do you have?</a:t>
            </a:r>
          </a:p>
          <a:p>
            <a:pPr marL="360000" indent="-360000" algn="just">
              <a:lnSpc>
                <a:spcPct val="12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I have green tea and lemon ginger.</a:t>
            </a:r>
          </a:p>
          <a:p>
            <a:pPr marL="360000" indent="-360000" algn="just">
              <a:lnSpc>
                <a:spcPct val="12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Lemon ginger sounds good.</a:t>
            </a:r>
          </a:p>
          <a:p>
            <a:pPr marL="360000" indent="-360000" algn="just">
              <a:lnSpc>
                <a:spcPct val="12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Well, actually, I think I need some coffee.</a:t>
            </a:r>
          </a:p>
          <a:p>
            <a:pPr marL="360000" indent="-360000" algn="just">
              <a:lnSpc>
                <a:spcPct val="12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You know, on second thought, I’ll have the same.</a:t>
            </a:r>
          </a:p>
        </p:txBody>
      </p:sp>
      <p:pic>
        <p:nvPicPr>
          <p:cNvPr id="2" name="2019A16">
            <a:hlinkClick r:id="" action="ppaction://media"/>
            <a:extLst>
              <a:ext uri="{FF2B5EF4-FFF2-40B4-BE49-F238E27FC236}">
                <a16:creationId xmlns:a16="http://schemas.microsoft.com/office/drawing/2014/main" id="{AB5AEEF5-5CFF-4847-B9A6-06BAA8088D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 numCol="2" spcCol="18000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ja-JP" altLang="en-US" sz="2200" dirty="0">
                <a:latin typeface="Century" panose="02040604050505020304" pitchFamily="18" charset="0"/>
              </a:rPr>
              <a:t>問</a:t>
            </a:r>
            <a:r>
              <a:rPr lang="en-US" altLang="ja-JP" sz="2200" dirty="0">
                <a:latin typeface="Century" panose="02040604050505020304" pitchFamily="18" charset="0"/>
              </a:rPr>
              <a:t>17</a:t>
            </a:r>
            <a:r>
              <a:rPr lang="ja-JP" altLang="en-US" sz="2200" dirty="0">
                <a:latin typeface="Century" panose="02040604050505020304" pitchFamily="18" charset="0"/>
              </a:rPr>
              <a:t>～</a:t>
            </a:r>
            <a:r>
              <a:rPr lang="en-US" altLang="ja-JP" sz="2200" dirty="0">
                <a:latin typeface="Century" panose="02040604050505020304" pitchFamily="18" charset="0"/>
              </a:rPr>
              <a:t>19 </a:t>
            </a:r>
            <a:r>
              <a:rPr lang="ja-JP" altLang="en-US" sz="2200" u="sng" dirty="0">
                <a:latin typeface="Century" panose="02040604050505020304" pitchFamily="18" charset="0"/>
              </a:rPr>
              <a:t>対話の場面</a:t>
            </a:r>
            <a:r>
              <a:rPr lang="ja-JP" altLang="en-US" sz="2200" dirty="0">
                <a:latin typeface="Century" panose="02040604050505020304" pitchFamily="18" charset="0"/>
              </a:rPr>
              <a:t> 博物館の入場券売り場で，来館者が展示について質問をしています。</a:t>
            </a:r>
            <a:endParaRPr lang="en-US" altLang="ja-JP" sz="2200" dirty="0">
              <a:latin typeface="Century" panose="020406040505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altLang="ja-JP" sz="2200" dirty="0">
              <a:latin typeface="Century" panose="020406040505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altLang="ja-JP" sz="2200" dirty="0">
              <a:latin typeface="Century" panose="020406040505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altLang="ja-JP" sz="2200" dirty="0">
              <a:latin typeface="Century" panose="020406040505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altLang="ja-JP" sz="2200" dirty="0">
              <a:latin typeface="Century" panose="020406040505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altLang="ja-JP" sz="2200" dirty="0">
              <a:latin typeface="Century" panose="020406040505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altLang="ja-JP" sz="2200" dirty="0">
              <a:latin typeface="Century" panose="020406040505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altLang="ja-JP" sz="2200" dirty="0">
              <a:latin typeface="Century" panose="020406040505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altLang="ja-JP" sz="2200" dirty="0">
              <a:latin typeface="Century" panose="020406040505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altLang="ja-JP" sz="2200" dirty="0">
              <a:latin typeface="Century" panose="020406040505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altLang="ja-JP" sz="2200" dirty="0">
              <a:latin typeface="Century" panose="02040604050505020304" pitchFamily="18" charset="0"/>
            </a:endParaRPr>
          </a:p>
          <a:p>
            <a:pPr marL="216000" indent="-216000" algn="just">
              <a:lnSpc>
                <a:spcPct val="120000"/>
              </a:lnSpc>
              <a:buNone/>
            </a:pPr>
            <a:r>
              <a:rPr lang="ja-JP" altLang="en-US" sz="2200" dirty="0">
                <a:latin typeface="Century" panose="02040604050505020304" pitchFamily="18" charset="0"/>
              </a:rPr>
              <a:t>問</a:t>
            </a:r>
            <a:r>
              <a:rPr lang="en-US" altLang="ja-JP" sz="2200" dirty="0">
                <a:latin typeface="Century" panose="02040604050505020304" pitchFamily="18" charset="0"/>
              </a:rPr>
              <a:t>17 On what day of the week is the man at the museum?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ja-JP" sz="2200" dirty="0">
                <a:latin typeface="Century" panose="02040604050505020304" pitchFamily="18" charset="0"/>
              </a:rPr>
              <a:t>① Monday	② Wednesday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ja-JP" sz="2200" dirty="0">
                <a:latin typeface="Century" panose="02040604050505020304" pitchFamily="18" charset="0"/>
              </a:rPr>
              <a:t>③ Friday	④ Saturday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ja-JP" altLang="en-US" sz="2200" dirty="0">
                <a:latin typeface="Century" panose="02040604050505020304" pitchFamily="18" charset="0"/>
              </a:rPr>
              <a:t>問</a:t>
            </a:r>
            <a:r>
              <a:rPr lang="en-US" altLang="ja-JP" sz="2200" dirty="0">
                <a:latin typeface="Century" panose="02040604050505020304" pitchFamily="18" charset="0"/>
              </a:rPr>
              <a:t>18</a:t>
            </a:r>
            <a:r>
              <a:rPr lang="ja-JP" altLang="en-US" sz="2200" dirty="0">
                <a:latin typeface="Century" panose="02040604050505020304" pitchFamily="18" charset="0"/>
              </a:rPr>
              <a:t> </a:t>
            </a:r>
            <a:r>
              <a:rPr lang="en-US" altLang="ja-JP" sz="2200" dirty="0">
                <a:latin typeface="Century" panose="02040604050505020304" pitchFamily="18" charset="0"/>
              </a:rPr>
              <a:t>Which lecture will the man go to first?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ja-JP" sz="2200" dirty="0">
                <a:latin typeface="Century" panose="02040604050505020304" pitchFamily="18" charset="0"/>
              </a:rPr>
              <a:t>① 11:00 lecture at The Age of Dinosaurs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ja-JP" sz="2200" dirty="0">
                <a:latin typeface="Century" panose="02040604050505020304" pitchFamily="18" charset="0"/>
              </a:rPr>
              <a:t>② 12:00 lecture at Greek and Roman Art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ja-JP" sz="2200" dirty="0">
                <a:latin typeface="Century" panose="02040604050505020304" pitchFamily="18" charset="0"/>
              </a:rPr>
              <a:t>③ 13:00 lecture at The Age of Dinosaurs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ja-JP" sz="2200" dirty="0">
                <a:latin typeface="Century" panose="02040604050505020304" pitchFamily="18" charset="0"/>
              </a:rPr>
              <a:t>④ 14:00 lecture at Greek and Roman Art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ja-JP" altLang="en-US" sz="2200" dirty="0">
                <a:latin typeface="Century" panose="02040604050505020304" pitchFamily="18" charset="0"/>
              </a:rPr>
              <a:t>問</a:t>
            </a:r>
            <a:r>
              <a:rPr lang="en-US" altLang="ja-JP" sz="2200" dirty="0">
                <a:latin typeface="Century" panose="02040604050505020304" pitchFamily="18" charset="0"/>
              </a:rPr>
              <a:t>19 How much will the man pay in total?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ja-JP" sz="2200" dirty="0">
                <a:latin typeface="Century" panose="02040604050505020304" pitchFamily="18" charset="0"/>
              </a:rPr>
              <a:t>① $20</a:t>
            </a:r>
            <a:r>
              <a:rPr lang="ja-JP" altLang="en-US" sz="2200" dirty="0">
                <a:latin typeface="Century" panose="02040604050505020304" pitchFamily="18" charset="0"/>
              </a:rPr>
              <a:t>　</a:t>
            </a:r>
            <a:r>
              <a:rPr lang="en-US" altLang="ja-JP" sz="2200" dirty="0">
                <a:latin typeface="Century" panose="02040604050505020304" pitchFamily="18" charset="0"/>
              </a:rPr>
              <a:t>② $22</a:t>
            </a:r>
            <a:r>
              <a:rPr lang="ja-JP" altLang="en-US" sz="2200" dirty="0">
                <a:latin typeface="Century" panose="02040604050505020304" pitchFamily="18" charset="0"/>
              </a:rPr>
              <a:t>　</a:t>
            </a:r>
            <a:r>
              <a:rPr lang="en-US" altLang="ja-JP" sz="2200" dirty="0">
                <a:latin typeface="Century" panose="02040604050505020304" pitchFamily="18" charset="0"/>
              </a:rPr>
              <a:t>③ $42</a:t>
            </a:r>
            <a:r>
              <a:rPr lang="ja-JP" altLang="en-US" sz="2200" dirty="0">
                <a:latin typeface="Century" panose="02040604050505020304" pitchFamily="18" charset="0"/>
              </a:rPr>
              <a:t>　</a:t>
            </a:r>
            <a:r>
              <a:rPr lang="en-US" altLang="ja-JP" sz="2200" dirty="0">
                <a:latin typeface="Century" panose="02040604050505020304" pitchFamily="18" charset="0"/>
              </a:rPr>
              <a:t>④ $57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C4882C7-A13B-40F2-AF5C-4B3F3A7F41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876" t="77264" r="4367" b="4154"/>
          <a:stretch/>
        </p:blipFill>
        <p:spPr>
          <a:xfrm>
            <a:off x="4111091" y="4949959"/>
            <a:ext cx="1606379" cy="1050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C693F2-3AE1-4D00-ABE0-50DF66D762E8}"/>
              </a:ext>
            </a:extLst>
          </p:cNvPr>
          <p:cNvSpPr txBox="1"/>
          <p:nvPr/>
        </p:nvSpPr>
        <p:spPr>
          <a:xfrm>
            <a:off x="292443" y="1677432"/>
            <a:ext cx="3031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u="sng" dirty="0"/>
              <a:t>Greek and Roman Art</a:t>
            </a:r>
          </a:p>
          <a:p>
            <a:r>
              <a:rPr lang="en-US" altLang="ja-JP" sz="1600" dirty="0"/>
              <a:t>Hours:10:00</a:t>
            </a:r>
            <a:r>
              <a:rPr lang="ja-JP" altLang="en-US" sz="1600" dirty="0"/>
              <a:t>－</a:t>
            </a:r>
            <a:r>
              <a:rPr lang="en-US" altLang="ja-JP" sz="1600" dirty="0"/>
              <a:t>17:00</a:t>
            </a:r>
          </a:p>
          <a:p>
            <a:r>
              <a:rPr kumimoji="1" lang="en-US" altLang="ja-JP" sz="1600" dirty="0"/>
              <a:t>    </a:t>
            </a:r>
            <a:r>
              <a:rPr lang="en-US" altLang="ja-JP" sz="1600" dirty="0"/>
              <a:t>(Friday:11:30</a:t>
            </a:r>
            <a:r>
              <a:rPr lang="ja-JP" altLang="en-US" sz="1600" dirty="0"/>
              <a:t>－</a:t>
            </a:r>
            <a:r>
              <a:rPr lang="en-US" altLang="ja-JP" sz="1600" dirty="0"/>
              <a:t>20:00)</a:t>
            </a:r>
          </a:p>
          <a:p>
            <a:r>
              <a:rPr kumimoji="1" lang="en-US" altLang="ja-JP" sz="1600" dirty="0"/>
              <a:t>Lecture:12:00/14:00</a:t>
            </a:r>
          </a:p>
          <a:p>
            <a:r>
              <a:rPr lang="en-US" altLang="ja-JP" sz="1600" dirty="0"/>
              <a:t>    (Monday, Friday &amp; Sunday)</a:t>
            </a:r>
            <a:endParaRPr kumimoji="1" lang="ja-JP" altLang="en-US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B50DD8-8475-4E92-85B1-C494000F2047}"/>
              </a:ext>
            </a:extLst>
          </p:cNvPr>
          <p:cNvSpPr txBox="1"/>
          <p:nvPr/>
        </p:nvSpPr>
        <p:spPr>
          <a:xfrm>
            <a:off x="3565174" y="1801002"/>
            <a:ext cx="2087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u="sng" dirty="0"/>
              <a:t>East Asian Pottery</a:t>
            </a:r>
          </a:p>
          <a:p>
            <a:r>
              <a:rPr lang="en-US" altLang="ja-JP" sz="1600" dirty="0"/>
              <a:t>Hours:10:00</a:t>
            </a:r>
            <a:r>
              <a:rPr lang="ja-JP" altLang="en-US" sz="1600" dirty="0"/>
              <a:t>－</a:t>
            </a:r>
            <a:r>
              <a:rPr lang="en-US" altLang="ja-JP" sz="1600" dirty="0"/>
              <a:t>17:00</a:t>
            </a:r>
          </a:p>
          <a:p>
            <a:r>
              <a:rPr kumimoji="1" lang="en-US" altLang="ja-JP" sz="1600" dirty="0"/>
              <a:t>    (Closed Monday)</a:t>
            </a:r>
          </a:p>
          <a:p>
            <a:r>
              <a:rPr lang="en-US" altLang="ja-JP" sz="1600" dirty="0"/>
              <a:t>Additional Fee: $22</a:t>
            </a:r>
            <a:endParaRPr kumimoji="1" lang="ja-JP" altLang="en-US" sz="1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6B19BB-2F3D-4926-BF05-62F8D2E136B0}"/>
              </a:ext>
            </a:extLst>
          </p:cNvPr>
          <p:cNvSpPr txBox="1"/>
          <p:nvPr/>
        </p:nvSpPr>
        <p:spPr>
          <a:xfrm>
            <a:off x="251255" y="3773525"/>
            <a:ext cx="3031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u="sng" dirty="0"/>
              <a:t>The Age of Dinosaurs</a:t>
            </a:r>
          </a:p>
          <a:p>
            <a:r>
              <a:rPr lang="en-US" altLang="ja-JP" sz="1600" dirty="0"/>
              <a:t>Hours:10:00</a:t>
            </a:r>
            <a:r>
              <a:rPr lang="ja-JP" altLang="en-US" sz="1600" dirty="0"/>
              <a:t>－</a:t>
            </a:r>
            <a:r>
              <a:rPr lang="en-US" altLang="ja-JP" sz="1600" dirty="0"/>
              <a:t>17:00</a:t>
            </a:r>
          </a:p>
          <a:p>
            <a:r>
              <a:rPr kumimoji="1" lang="en-US" altLang="ja-JP" sz="1600" dirty="0"/>
              <a:t>Lecture:11:00/1</a:t>
            </a:r>
            <a:r>
              <a:rPr lang="en-US" altLang="ja-JP" sz="1600" dirty="0"/>
              <a:t>3:00</a:t>
            </a:r>
          </a:p>
          <a:p>
            <a:r>
              <a:rPr kumimoji="1" lang="en-US" altLang="ja-JP" sz="1600" dirty="0"/>
              <a:t>    (Monday, Friday &amp; Sunday)</a:t>
            </a:r>
            <a:endParaRPr kumimoji="1" lang="ja-JP" altLang="en-US" sz="1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1AADA1-2FCE-4F15-9F40-3CB2746ADBDD}"/>
              </a:ext>
            </a:extLst>
          </p:cNvPr>
          <p:cNvSpPr txBox="1"/>
          <p:nvPr/>
        </p:nvSpPr>
        <p:spPr>
          <a:xfrm>
            <a:off x="3163331" y="3772396"/>
            <a:ext cx="3031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u="sng" dirty="0"/>
              <a:t>Butterflies of the Amazon</a:t>
            </a:r>
          </a:p>
          <a:p>
            <a:r>
              <a:rPr lang="en-US" altLang="ja-JP" sz="1600" dirty="0"/>
              <a:t>Hours:10:00</a:t>
            </a:r>
            <a:r>
              <a:rPr lang="ja-JP" altLang="en-US" sz="1600" dirty="0"/>
              <a:t>－</a:t>
            </a:r>
            <a:r>
              <a:rPr lang="en-US" altLang="ja-JP" sz="1600" dirty="0"/>
              <a:t>17:00</a:t>
            </a:r>
          </a:p>
          <a:p>
            <a:r>
              <a:rPr kumimoji="1" lang="en-US" altLang="ja-JP" sz="1600" dirty="0"/>
              <a:t>    (Closed Friday)</a:t>
            </a:r>
          </a:p>
          <a:p>
            <a:r>
              <a:rPr lang="en-US" altLang="ja-JP" sz="1600" dirty="0"/>
              <a:t>Additional Fee: $15</a:t>
            </a:r>
            <a:endParaRPr kumimoji="1" lang="ja-JP" altLang="en-US" sz="1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9D42A2-FE65-492B-99F8-1C2DD07036EC}"/>
              </a:ext>
            </a:extLst>
          </p:cNvPr>
          <p:cNvSpPr txBox="1"/>
          <p:nvPr/>
        </p:nvSpPr>
        <p:spPr>
          <a:xfrm>
            <a:off x="2236573" y="1173892"/>
            <a:ext cx="217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Century" panose="02040604050505020304" pitchFamily="18" charset="0"/>
              </a:rPr>
              <a:t>The City Museum</a:t>
            </a:r>
            <a:endParaRPr kumimoji="1" lang="ja-JP" altLang="en-US" b="1" dirty="0">
              <a:latin typeface="Century" panose="020406040505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047690B-61C2-4061-A284-5149DB99C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63" t="30892" r="56151" b="55092"/>
          <a:stretch/>
        </p:blipFill>
        <p:spPr>
          <a:xfrm>
            <a:off x="2388087" y="2961163"/>
            <a:ext cx="704323" cy="79220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9FC3E88-2E66-48E9-B2D8-6D3E40E806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63" t="36746" r="2918" b="46421"/>
          <a:stretch/>
        </p:blipFill>
        <p:spPr>
          <a:xfrm>
            <a:off x="4856832" y="2923883"/>
            <a:ext cx="860638" cy="77545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308C98F-116B-4DAD-ADBF-FF8FD56287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3" t="76678" r="53248" b="6640"/>
          <a:stretch/>
        </p:blipFill>
        <p:spPr>
          <a:xfrm>
            <a:off x="840260" y="4949959"/>
            <a:ext cx="2323071" cy="942891"/>
          </a:xfrm>
          <a:prstGeom prst="rect">
            <a:avLst/>
          </a:prstGeom>
        </p:spPr>
      </p:pic>
      <p:pic>
        <p:nvPicPr>
          <p:cNvPr id="13" name="2019A17-19">
            <a:hlinkClick r:id="" action="ppaction://media"/>
            <a:extLst>
              <a:ext uri="{FF2B5EF4-FFF2-40B4-BE49-F238E27FC236}">
                <a16:creationId xmlns:a16="http://schemas.microsoft.com/office/drawing/2014/main" id="{08989898-B41B-467E-A217-5A403E5A86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9957" y="5988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 numCol="2" spcCol="180000">
            <a:noAutofit/>
          </a:bodyPr>
          <a:lstStyle/>
          <a:p>
            <a:pPr marL="216000" indent="-216000" algn="just">
              <a:lnSpc>
                <a:spcPct val="100000"/>
              </a:lnSpc>
              <a:buNone/>
            </a:pPr>
            <a:r>
              <a:rPr lang="ja-JP" altLang="en-US" sz="2400" dirty="0">
                <a:latin typeface="Century" panose="02040604050505020304" pitchFamily="18" charset="0"/>
              </a:rPr>
              <a:t>問</a:t>
            </a:r>
            <a:r>
              <a:rPr lang="en-US" altLang="ja-JP" sz="2400" dirty="0">
                <a:latin typeface="Century" panose="02040604050505020304" pitchFamily="18" charset="0"/>
              </a:rPr>
              <a:t>17 </a:t>
            </a:r>
            <a:r>
              <a:rPr lang="ja-JP" altLang="en-US" sz="2400" dirty="0">
                <a:latin typeface="Century" panose="02040604050505020304" pitchFamily="18" charset="0"/>
              </a:rPr>
              <a:t>正解 ③  問</a:t>
            </a:r>
            <a:r>
              <a:rPr lang="en-US" altLang="ja-JP" sz="2400" dirty="0">
                <a:latin typeface="Century" panose="02040604050505020304" pitchFamily="18" charset="0"/>
              </a:rPr>
              <a:t>18 </a:t>
            </a:r>
            <a:r>
              <a:rPr lang="ja-JP" altLang="en-US" sz="2400" dirty="0">
                <a:latin typeface="Century" panose="02040604050505020304" pitchFamily="18" charset="0"/>
              </a:rPr>
              <a:t>正解 ①  問</a:t>
            </a:r>
            <a:r>
              <a:rPr lang="en-US" altLang="ja-JP" sz="2400" dirty="0">
                <a:latin typeface="Century" panose="02040604050505020304" pitchFamily="18" charset="0"/>
              </a:rPr>
              <a:t>19 </a:t>
            </a:r>
            <a:r>
              <a:rPr lang="ja-JP" altLang="en-US" sz="2400" dirty="0">
                <a:latin typeface="Century" panose="02040604050505020304" pitchFamily="18" charset="0"/>
              </a:rPr>
              <a:t>正解 ③</a:t>
            </a:r>
            <a:endParaRPr lang="en-US" altLang="ja-JP" sz="2400" dirty="0">
              <a:latin typeface="Century" panose="02040604050505020304" pitchFamily="18" charset="0"/>
            </a:endParaRP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M: Morning. One adult, please.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W: That’ll be 20 dollars for the permanent exhibitions, and ….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M: Ah, what are the permanent ones?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W: One is Greek and Roman Art, and the other is the Age of Dinosaurs. The two special exhibitions cost extra.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M: What are they?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W: Butterflies of the Amazon and East Asian Pottery.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M: Maybe I’ll go to both of them.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W: Oh, sorry. I forgot to mention that the butterfly exhibition is closed today.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M: Too bad. Then, I guess I’ll check out the Greek sculptures first.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W: They’re in the Greek and Roman Art section, but it’s not open yet. However, you might enjoy the dinosaur exhibition. There’s a lecture in 15 minutes.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M: Good. I’ll do that.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W: You can see the sculptures after the dinosaurs. The special exhibition on East Asian Pottery is nice, too.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M: OK, I’ll go there before the sculptures. Can I pay by credit card?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W: Sure.</a:t>
            </a:r>
          </a:p>
        </p:txBody>
      </p:sp>
      <p:pic>
        <p:nvPicPr>
          <p:cNvPr id="4" name="2019A17-19">
            <a:hlinkClick r:id="" action="ppaction://media"/>
            <a:extLst>
              <a:ext uri="{FF2B5EF4-FFF2-40B4-BE49-F238E27FC236}">
                <a16:creationId xmlns:a16="http://schemas.microsoft.com/office/drawing/2014/main" id="{FA4D4AB2-EF58-4F6F-B2B6-0ECB2981C8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7006" y="5988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 numCol="2" spcCol="180000">
            <a:noAutofit/>
          </a:bodyPr>
          <a:lstStyle/>
          <a:p>
            <a:pPr marL="216000" indent="-216000" algn="just">
              <a:lnSpc>
                <a:spcPct val="100000"/>
              </a:lnSpc>
              <a:buNone/>
            </a:pPr>
            <a:r>
              <a:rPr lang="ja-JP" altLang="en-US" sz="2500" dirty="0">
                <a:latin typeface="Century" panose="02040604050505020304" pitchFamily="18" charset="0"/>
              </a:rPr>
              <a:t>問</a:t>
            </a:r>
            <a:r>
              <a:rPr lang="en-US" altLang="ja-JP" sz="2500" dirty="0">
                <a:latin typeface="Century" panose="02040604050505020304" pitchFamily="18" charset="0"/>
              </a:rPr>
              <a:t>20 Why was it important for the girl to know how to ride a bicycle?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500" dirty="0">
                <a:latin typeface="Century" panose="02040604050505020304" pitchFamily="18" charset="0"/>
              </a:rPr>
              <a:t>① So that her friends would not make fun of her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500" dirty="0">
                <a:latin typeface="Century" panose="02040604050505020304" pitchFamily="18" charset="0"/>
              </a:rPr>
              <a:t>② So that her parents could buy her a bicycle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500" dirty="0">
                <a:latin typeface="Century" panose="02040604050505020304" pitchFamily="18" charset="0"/>
              </a:rPr>
              <a:t>③ So that she could go on rides with her brothers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500" dirty="0">
                <a:latin typeface="Century" panose="02040604050505020304" pitchFamily="18" charset="0"/>
              </a:rPr>
              <a:t>④ So that she could ride her bicycle to school</a:t>
            </a:r>
          </a:p>
          <a:p>
            <a:pPr marL="216000" indent="-216000" algn="just">
              <a:lnSpc>
                <a:spcPct val="100000"/>
              </a:lnSpc>
              <a:buNone/>
            </a:pPr>
            <a:endParaRPr lang="en-US" altLang="ja-JP" sz="2500" dirty="0">
              <a:latin typeface="Century" panose="02040604050505020304" pitchFamily="18" charset="0"/>
            </a:endParaRPr>
          </a:p>
          <a:p>
            <a:pPr marL="216000" indent="-216000" algn="just">
              <a:lnSpc>
                <a:spcPct val="100000"/>
              </a:lnSpc>
              <a:buNone/>
            </a:pPr>
            <a:endParaRPr lang="en-US" altLang="ja-JP" sz="2500" dirty="0">
              <a:latin typeface="Century" panose="02040604050505020304" pitchFamily="18" charset="0"/>
            </a:endParaRPr>
          </a:p>
          <a:p>
            <a:pPr marL="216000" indent="-216000" algn="just">
              <a:lnSpc>
                <a:spcPct val="100000"/>
              </a:lnSpc>
              <a:buNone/>
            </a:pPr>
            <a:endParaRPr lang="en-US" altLang="ja-JP" sz="2500" dirty="0">
              <a:latin typeface="Century" panose="02040604050505020304" pitchFamily="18" charset="0"/>
            </a:endParaRP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ja-JP" altLang="en-US" sz="2500" dirty="0">
                <a:latin typeface="Century" panose="02040604050505020304" pitchFamily="18" charset="0"/>
              </a:rPr>
              <a:t>問</a:t>
            </a:r>
            <a:r>
              <a:rPr lang="en-US" altLang="ja-JP" sz="2500" dirty="0">
                <a:latin typeface="Century" panose="02040604050505020304" pitchFamily="18" charset="0"/>
              </a:rPr>
              <a:t>21 What made Brad and Marc laugh?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500" dirty="0">
                <a:latin typeface="Century" panose="02040604050505020304" pitchFamily="18" charset="0"/>
              </a:rPr>
              <a:t>① Their sister ran into the garage.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500" dirty="0">
                <a:latin typeface="Century" panose="02040604050505020304" pitchFamily="18" charset="0"/>
              </a:rPr>
              <a:t>② Their sister told a joke.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500" dirty="0">
                <a:latin typeface="Century" panose="02040604050505020304" pitchFamily="18" charset="0"/>
              </a:rPr>
              <a:t>③ Their sister was pedaling slowly.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500" dirty="0">
                <a:latin typeface="Century" panose="02040604050505020304" pitchFamily="18" charset="0"/>
              </a:rPr>
              <a:t>④ Their sister was spinning around.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ja-JP" altLang="en-US" sz="2500" dirty="0">
                <a:latin typeface="Century" panose="02040604050505020304" pitchFamily="18" charset="0"/>
              </a:rPr>
              <a:t>問</a:t>
            </a:r>
            <a:r>
              <a:rPr lang="en-US" altLang="ja-JP" sz="2500" dirty="0">
                <a:latin typeface="Century" panose="02040604050505020304" pitchFamily="18" charset="0"/>
              </a:rPr>
              <a:t>22 What did the girl learn through this childhood experience?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500" dirty="0">
                <a:latin typeface="Century" panose="02040604050505020304" pitchFamily="18" charset="0"/>
              </a:rPr>
              <a:t>① To be tough and to keep on going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500" dirty="0">
                <a:latin typeface="Century" panose="02040604050505020304" pitchFamily="18" charset="0"/>
              </a:rPr>
              <a:t>② To find the humor in bad situations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500" dirty="0">
                <a:latin typeface="Century" panose="02040604050505020304" pitchFamily="18" charset="0"/>
              </a:rPr>
              <a:t>③ To support her older brothers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2500" dirty="0">
                <a:latin typeface="Century" panose="02040604050505020304" pitchFamily="18" charset="0"/>
              </a:rPr>
              <a:t>④ To work hard and have fun</a:t>
            </a:r>
          </a:p>
        </p:txBody>
      </p:sp>
      <p:pic>
        <p:nvPicPr>
          <p:cNvPr id="2" name="2019A20-22">
            <a:hlinkClick r:id="" action="ppaction://media"/>
            <a:extLst>
              <a:ext uri="{FF2B5EF4-FFF2-40B4-BE49-F238E27FC236}">
                <a16:creationId xmlns:a16="http://schemas.microsoft.com/office/drawing/2014/main" id="{3BA28B7A-4DFF-4C4E-9976-BDFD86A0D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995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 numCol="2" spcCol="18000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ja-JP" altLang="en-US" sz="2400" dirty="0">
                <a:latin typeface="Century" panose="02040604050505020304" pitchFamily="18" charset="0"/>
              </a:rPr>
              <a:t>問</a:t>
            </a:r>
            <a:r>
              <a:rPr lang="en-US" altLang="ja-JP" sz="2400" dirty="0">
                <a:latin typeface="Century" panose="02040604050505020304" pitchFamily="18" charset="0"/>
              </a:rPr>
              <a:t>20 </a:t>
            </a:r>
            <a:r>
              <a:rPr lang="ja-JP" altLang="en-US" sz="2400" dirty="0">
                <a:latin typeface="Century" panose="02040604050505020304" pitchFamily="18" charset="0"/>
              </a:rPr>
              <a:t>正解 ①  問</a:t>
            </a:r>
            <a:r>
              <a:rPr lang="en-US" altLang="ja-JP" sz="2400" dirty="0">
                <a:latin typeface="Century" panose="02040604050505020304" pitchFamily="18" charset="0"/>
              </a:rPr>
              <a:t>21 </a:t>
            </a:r>
            <a:r>
              <a:rPr lang="ja-JP" altLang="en-US" sz="2400" dirty="0">
                <a:latin typeface="Century" panose="02040604050505020304" pitchFamily="18" charset="0"/>
              </a:rPr>
              <a:t>正解 ①  問</a:t>
            </a:r>
            <a:r>
              <a:rPr lang="en-US" altLang="ja-JP" sz="2400" dirty="0">
                <a:latin typeface="Century" panose="02040604050505020304" pitchFamily="18" charset="0"/>
              </a:rPr>
              <a:t>22 </a:t>
            </a:r>
            <a:r>
              <a:rPr lang="ja-JP" altLang="en-US" sz="2400" dirty="0">
                <a:latin typeface="Century" panose="02040604050505020304" pitchFamily="18" charset="0"/>
              </a:rPr>
              <a:t>正解 ①</a:t>
            </a:r>
            <a:endParaRPr lang="en-US" altLang="ja-JP" sz="2400" dirty="0">
              <a:latin typeface="Century" panose="020406040505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I sat nervously on my bicycle. My brothers Brad and Marc were holding on to the handlebars and seat on both sides. I gripped the handles. This was my first time riding without the training wheels. I was scared but ready. My friends could no longer tease me for not being able to ride a bicycle. My brothers assured me that they would not let go. They both shouted, “Ready, set . . .” and smiled at each other. At that moment, I realized that they had a plan. They shouted, “Go!” and pushed me forward. Then suddenly, they let go of the bicycle. I screamed. I was pedaling hard but had no control. In horror, I saw our neighbor’s garage up ahead and closed my eyes tightly. Crash! I hit the garage. I found myself on the ground with my head spinning. I was confused but unhurt. My brothers ran to me and helped me up, but they were laughing so hard that they were in tears. I was also in tears, but not because I thought it was funny. Growing up as the only girl with two older brothers was hard, but this experience taught me to be strong and not to give up.</a:t>
            </a:r>
          </a:p>
        </p:txBody>
      </p:sp>
      <p:pic>
        <p:nvPicPr>
          <p:cNvPr id="2" name="2019A20-22">
            <a:hlinkClick r:id="" action="ppaction://media"/>
            <a:extLst>
              <a:ext uri="{FF2B5EF4-FFF2-40B4-BE49-F238E27FC236}">
                <a16:creationId xmlns:a16="http://schemas.microsoft.com/office/drawing/2014/main" id="{83FBBD48-3287-42A9-9CD2-999BDC723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970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1 </a:t>
            </a:r>
            <a:r>
              <a:rPr lang="ja-JP" altLang="en-US" sz="4000" dirty="0">
                <a:latin typeface="Century" panose="02040604050505020304" pitchFamily="18" charset="0"/>
              </a:rPr>
              <a:t>正解 ②</a:t>
            </a:r>
            <a:endParaRPr lang="en-US" altLang="ja-JP" sz="4000" dirty="0">
              <a:latin typeface="Century" panose="02040604050505020304" pitchFamily="18" charset="0"/>
            </a:endParaRPr>
          </a:p>
          <a:p>
            <a:pPr marL="360000" indent="-360000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We need an idea for a new cartoon character.</a:t>
            </a:r>
          </a:p>
          <a:p>
            <a:pPr marL="360000" indent="-360000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I agree. How about a vegetable?</a:t>
            </a:r>
          </a:p>
          <a:p>
            <a:pPr marL="360000" indent="-360000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That sounds OK. But, for a stronger impact, give it wings to fly.</a:t>
            </a:r>
          </a:p>
          <a:p>
            <a:pPr marL="360000" indent="-360000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Good idea.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4" name="2019A01">
            <a:hlinkClick r:id="" action="ppaction://media"/>
            <a:extLst>
              <a:ext uri="{FF2B5EF4-FFF2-40B4-BE49-F238E27FC236}">
                <a16:creationId xmlns:a16="http://schemas.microsoft.com/office/drawing/2014/main" id="{92A75AFB-BE7E-4432-84C7-45708F4F1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0551" y="5988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7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 numCol="2" spcCol="18000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ja-JP" altLang="en-US" sz="2400" u="sng" dirty="0">
                <a:latin typeface="Century" panose="02040604050505020304" pitchFamily="18" charset="0"/>
              </a:rPr>
              <a:t>会話の場面</a:t>
            </a:r>
            <a:r>
              <a:rPr lang="ja-JP" altLang="en-US" sz="2400" dirty="0">
                <a:latin typeface="Century" panose="02040604050505020304" pitchFamily="18" charset="0"/>
              </a:rPr>
              <a:t> </a:t>
            </a:r>
            <a:r>
              <a:rPr lang="en-US" altLang="ja-JP" sz="2400" dirty="0">
                <a:latin typeface="Century" panose="02040604050505020304" pitchFamily="18" charset="0"/>
              </a:rPr>
              <a:t>Ken, Nicholas, Janet</a:t>
            </a:r>
            <a:r>
              <a:rPr lang="ja-JP" altLang="en-US" sz="2400" dirty="0">
                <a:latin typeface="Century" panose="02040604050505020304" pitchFamily="18" charset="0"/>
              </a:rPr>
              <a:t>が，新しく飼う犬をどのように探せば良いのか話し合いをしています。</a:t>
            </a:r>
          </a:p>
          <a:p>
            <a:pPr marL="360000" indent="-360000" algn="just">
              <a:lnSpc>
                <a:spcPct val="100000"/>
              </a:lnSpc>
              <a:buNone/>
            </a:pPr>
            <a:r>
              <a:rPr lang="ja-JP" altLang="en-US" sz="2400" dirty="0">
                <a:latin typeface="Century" panose="02040604050505020304" pitchFamily="18" charset="0"/>
              </a:rPr>
              <a:t>問</a:t>
            </a:r>
            <a:r>
              <a:rPr lang="en-US" altLang="ja-JP" sz="2400" dirty="0">
                <a:latin typeface="Century" panose="02040604050505020304" pitchFamily="18" charset="0"/>
              </a:rPr>
              <a:t>23 According to Janet, what is the main reason for adopting dogs?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① Shelter dogs need a health check.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② Shelter dogs need a loving home.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③ Shelter dogs need to be given up.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④ Shelter dogs need to be trained.</a:t>
            </a:r>
          </a:p>
          <a:p>
            <a:pPr marL="360000" indent="-360000" algn="just">
              <a:lnSpc>
                <a:spcPct val="100000"/>
              </a:lnSpc>
              <a:buNone/>
            </a:pPr>
            <a:r>
              <a:rPr lang="ja-JP" altLang="en-US" sz="2400" dirty="0">
                <a:latin typeface="Century" panose="02040604050505020304" pitchFamily="18" charset="0"/>
              </a:rPr>
              <a:t>問</a:t>
            </a:r>
            <a:r>
              <a:rPr lang="en-US" altLang="ja-JP" sz="2400" dirty="0">
                <a:latin typeface="Century" panose="02040604050505020304" pitchFamily="18" charset="0"/>
              </a:rPr>
              <a:t>24 Which of these concerns does Nicholas have with shelter dogs?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① They might be too young.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② They might be unwanted.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③ They might have been abandoned.</a:t>
            </a:r>
          </a:p>
          <a:p>
            <a:pPr marL="360000" indent="-360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④ They might have behavioral problems.</a:t>
            </a:r>
          </a:p>
          <a:p>
            <a:pPr marL="360000" indent="-360000" algn="just">
              <a:lnSpc>
                <a:spcPct val="100000"/>
              </a:lnSpc>
              <a:buNone/>
            </a:pPr>
            <a:r>
              <a:rPr lang="ja-JP" altLang="en-US" sz="2400" dirty="0">
                <a:latin typeface="Century" panose="02040604050505020304" pitchFamily="18" charset="0"/>
              </a:rPr>
              <a:t>問</a:t>
            </a:r>
            <a:r>
              <a:rPr lang="en-US" altLang="ja-JP" sz="2400" dirty="0">
                <a:latin typeface="Century" panose="02040604050505020304" pitchFamily="18" charset="0"/>
              </a:rPr>
              <a:t>25 What is the result of this conversation?</a:t>
            </a:r>
          </a:p>
          <a:p>
            <a:pPr marL="360000" indent="-360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① Nicholas will get a young dog from the pet shop.</a:t>
            </a:r>
          </a:p>
          <a:p>
            <a:pPr marL="360000" indent="-360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② Nicholas will get an older dog from the shelter.</a:t>
            </a:r>
          </a:p>
          <a:p>
            <a:pPr marL="360000" indent="-360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③ They will all visit the animal shelter.</a:t>
            </a:r>
          </a:p>
          <a:p>
            <a:pPr marL="360000" indent="-360000" algn="just">
              <a:lnSpc>
                <a:spcPct val="100000"/>
              </a:lnSpc>
              <a:buNone/>
            </a:pPr>
            <a:r>
              <a:rPr lang="en-US" altLang="ja-JP" sz="2400" dirty="0">
                <a:latin typeface="Century" panose="02040604050505020304" pitchFamily="18" charset="0"/>
              </a:rPr>
              <a:t>④ They will all visit the pet shop downtown.</a:t>
            </a:r>
          </a:p>
        </p:txBody>
      </p:sp>
      <p:pic>
        <p:nvPicPr>
          <p:cNvPr id="2" name="2019A23-25">
            <a:hlinkClick r:id="" action="ppaction://media"/>
            <a:extLst>
              <a:ext uri="{FF2B5EF4-FFF2-40B4-BE49-F238E27FC236}">
                <a16:creationId xmlns:a16="http://schemas.microsoft.com/office/drawing/2014/main" id="{8A454762-73C4-4F99-946C-7D3909EDEC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9935" y="5988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3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 numCol="2" spcCol="180000">
            <a:noAutofit/>
          </a:bodyPr>
          <a:lstStyle/>
          <a:p>
            <a:pPr marL="216000" indent="-216000" algn="just">
              <a:lnSpc>
                <a:spcPct val="100000"/>
              </a:lnSpc>
              <a:buNone/>
            </a:pPr>
            <a:r>
              <a:rPr lang="ja-JP" altLang="en-US" sz="1800" dirty="0">
                <a:latin typeface="Century" panose="02040604050505020304" pitchFamily="18" charset="0"/>
              </a:rPr>
              <a:t>問</a:t>
            </a:r>
            <a:r>
              <a:rPr lang="en-US" altLang="ja-JP" sz="1800" dirty="0">
                <a:latin typeface="Century" panose="02040604050505020304" pitchFamily="18" charset="0"/>
              </a:rPr>
              <a:t>23 </a:t>
            </a:r>
            <a:r>
              <a:rPr lang="ja-JP" altLang="en-US" sz="1800" dirty="0">
                <a:latin typeface="Century" panose="02040604050505020304" pitchFamily="18" charset="0"/>
              </a:rPr>
              <a:t>正解 ②  問</a:t>
            </a:r>
            <a:r>
              <a:rPr lang="en-US" altLang="ja-JP" sz="1800" dirty="0">
                <a:latin typeface="Century" panose="02040604050505020304" pitchFamily="18" charset="0"/>
              </a:rPr>
              <a:t>24 </a:t>
            </a:r>
            <a:r>
              <a:rPr lang="ja-JP" altLang="en-US" sz="1800" dirty="0">
                <a:latin typeface="Century" panose="02040604050505020304" pitchFamily="18" charset="0"/>
              </a:rPr>
              <a:t>正解 ④  問</a:t>
            </a:r>
            <a:r>
              <a:rPr lang="en-US" altLang="ja-JP" sz="1800" dirty="0">
                <a:latin typeface="Century" panose="02040604050505020304" pitchFamily="18" charset="0"/>
              </a:rPr>
              <a:t>25 </a:t>
            </a:r>
            <a:r>
              <a:rPr lang="ja-JP" altLang="en-US" sz="1800" dirty="0">
                <a:latin typeface="Century" panose="02040604050505020304" pitchFamily="18" charset="0"/>
              </a:rPr>
              <a:t>正解 ③</a:t>
            </a:r>
            <a:endParaRPr lang="en-US" altLang="ja-JP" sz="1800" dirty="0">
              <a:latin typeface="Century" panose="02040604050505020304" pitchFamily="18" charset="0"/>
            </a:endParaRP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1800" dirty="0">
                <a:latin typeface="Century" panose="02040604050505020304" pitchFamily="18" charset="0"/>
              </a:rPr>
              <a:t>Ken : Hi, Nicholas. How are you?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1800" dirty="0">
                <a:latin typeface="Century" panose="02040604050505020304" pitchFamily="18" charset="0"/>
              </a:rPr>
              <a:t>Nicholas : Hey, Ken, I’m good. I was just telling Janet that I’m thinking about getting a new pet―a dog―and she was giving me some advice. She thinks I should go to the animal shelter . . ., you know, the place where they take animals that are wild or are not wanted. Right, Janet?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1800" dirty="0">
                <a:latin typeface="Century" panose="02040604050505020304" pitchFamily="18" charset="0"/>
              </a:rPr>
              <a:t>Janet : Yeah. I think Nicholas should adopt one of the dogs from the shelter. They are usually given away. And most importantly, all the dogs need a new home and family to love them. But I’m not sure that Nicholas thinks it’s a good idea.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1800" dirty="0">
                <a:latin typeface="Century" panose="02040604050505020304" pitchFamily="18" charset="0"/>
              </a:rPr>
              <a:t>Nicholas : Well, Janet, I think it’s a kind thing to do, but if I get one from the pet store I can be sure that it’s healthy. I also worry that shelter dogs might have some kind of problem. They might bite people or bark too much. What do you think, Ken?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1800" dirty="0">
                <a:latin typeface="Century" panose="02040604050505020304" pitchFamily="18" charset="0"/>
              </a:rPr>
              <a:t>Ken : Yeah, I agree. That might be why they were abandoned.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1800" dirty="0">
                <a:latin typeface="Century" panose="02040604050505020304" pitchFamily="18" charset="0"/>
              </a:rPr>
              <a:t>Janet : Not necessarily, guys. I think many dogs in shelters are well-trained, but unfortunately had to be given up because their families had to move to places that don’t allow pets.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1800" dirty="0">
                <a:latin typeface="Century" panose="02040604050505020304" pitchFamily="18" charset="0"/>
              </a:rPr>
              <a:t>Nicholas : Right. But many of the dogs at the shelter are older, and I want a puppy. They’re really cute when they’re young.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1800" dirty="0">
                <a:latin typeface="Century" panose="02040604050505020304" pitchFamily="18" charset="0"/>
              </a:rPr>
              <a:t>Ken : Well, you might have a better chance of getting a puppy at a pet store, but sometimes there are unwanted puppies taken to shelters as well. And the shelter will make sure that the dogs they give away are in good health.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1800" dirty="0">
                <a:latin typeface="Century" panose="02040604050505020304" pitchFamily="18" charset="0"/>
              </a:rPr>
              <a:t>Janet : Yeah, and dogs can also be quite expensive in pet shops. Why don’t we all go to the shelter downtown after school today and take a look? What do you think, guys?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1800" dirty="0">
                <a:latin typeface="Century" panose="02040604050505020304" pitchFamily="18" charset="0"/>
              </a:rPr>
              <a:t>Ken : Yeah!</a:t>
            </a:r>
          </a:p>
          <a:p>
            <a:pPr marL="216000" indent="-216000" algn="just">
              <a:lnSpc>
                <a:spcPct val="100000"/>
              </a:lnSpc>
              <a:buNone/>
            </a:pPr>
            <a:r>
              <a:rPr lang="en-US" altLang="ja-JP" sz="1800" dirty="0">
                <a:latin typeface="Century" panose="02040604050505020304" pitchFamily="18" charset="0"/>
              </a:rPr>
              <a:t>Nicholas : Sure, I guess we could.</a:t>
            </a:r>
          </a:p>
        </p:txBody>
      </p:sp>
      <p:pic>
        <p:nvPicPr>
          <p:cNvPr id="2" name="2019A23-25">
            <a:hlinkClick r:id="" action="ppaction://media"/>
            <a:extLst>
              <a:ext uri="{FF2B5EF4-FFF2-40B4-BE49-F238E27FC236}">
                <a16:creationId xmlns:a16="http://schemas.microsoft.com/office/drawing/2014/main" id="{8F7B2538-9D1D-4B17-9E5D-2CD18165E2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0551" y="5988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2 For how many days will they be on their trip?</a:t>
            </a:r>
          </a:p>
          <a:p>
            <a:pPr marL="360000" indent="-360000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① 5 days</a:t>
            </a:r>
          </a:p>
          <a:p>
            <a:pPr marL="360000" indent="-360000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② 7 days</a:t>
            </a:r>
          </a:p>
          <a:p>
            <a:pPr marL="360000" indent="-360000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③ 8 days</a:t>
            </a:r>
          </a:p>
          <a:p>
            <a:pPr marL="360000" indent="-360000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④ 10 days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02">
            <a:hlinkClick r:id="" action="ppaction://media"/>
            <a:extLst>
              <a:ext uri="{FF2B5EF4-FFF2-40B4-BE49-F238E27FC236}">
                <a16:creationId xmlns:a16="http://schemas.microsoft.com/office/drawing/2014/main" id="{2E02867B-7EF5-4525-BF82-CF482FB95D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9935" y="5760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 fontScale="92500"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kumimoji="1" lang="ja-JP" altLang="en-US" sz="4000" dirty="0">
                <a:latin typeface="Century" panose="02040604050505020304" pitchFamily="18" charset="0"/>
              </a:rPr>
              <a:t>問</a:t>
            </a:r>
            <a:r>
              <a:rPr kumimoji="1" lang="en-US" altLang="ja-JP" sz="4000" dirty="0">
                <a:latin typeface="Century" panose="02040604050505020304" pitchFamily="18" charset="0"/>
              </a:rPr>
              <a:t>2 </a:t>
            </a:r>
            <a:r>
              <a:rPr kumimoji="1" lang="ja-JP" altLang="en-US" sz="4000" dirty="0">
                <a:latin typeface="Century" panose="02040604050505020304" pitchFamily="18" charset="0"/>
              </a:rPr>
              <a:t>正解 ③</a:t>
            </a:r>
            <a:endParaRPr kumimoji="1" lang="en-US" altLang="ja-JP" sz="4000" dirty="0">
              <a:latin typeface="Century" panose="02040604050505020304" pitchFamily="18" charset="0"/>
            </a:endParaRP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What’s the plan for our trip?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Rome for five days, and two or three days in either Vienna or Istanbul.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I’d prefer Vienna. Let’s stay there for three days.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Sure.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02">
            <a:hlinkClick r:id="" action="ppaction://media"/>
            <a:extLst>
              <a:ext uri="{FF2B5EF4-FFF2-40B4-BE49-F238E27FC236}">
                <a16:creationId xmlns:a16="http://schemas.microsoft.com/office/drawing/2014/main" id="{E57BD9F0-AE27-4DBA-8D87-FDBF00B2E0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7600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3</a:t>
            </a:r>
            <a:r>
              <a:rPr lang="ja-JP" altLang="en-US" sz="4000" dirty="0">
                <a:latin typeface="Century" panose="02040604050505020304" pitchFamily="18" charset="0"/>
              </a:rPr>
              <a:t> </a:t>
            </a:r>
            <a:r>
              <a:rPr lang="en-US" altLang="ja-JP" sz="4000" dirty="0">
                <a:latin typeface="Century" panose="02040604050505020304" pitchFamily="18" charset="0"/>
              </a:rPr>
              <a:t>What activities did the woman do during the summer?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① Hiking and fishing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② Hiking and playing golf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③ Surfing and fishing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④ Surfing and playing golf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03">
            <a:hlinkClick r:id="" action="ppaction://media"/>
            <a:extLst>
              <a:ext uri="{FF2B5EF4-FFF2-40B4-BE49-F238E27FC236}">
                <a16:creationId xmlns:a16="http://schemas.microsoft.com/office/drawing/2014/main" id="{79F84D18-1B45-4226-AF58-1D60EFA64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9957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kumimoji="1" lang="ja-JP" altLang="en-US" sz="4000" dirty="0">
                <a:latin typeface="Century" panose="02040604050505020304" pitchFamily="18" charset="0"/>
              </a:rPr>
              <a:t>問</a:t>
            </a:r>
            <a:r>
              <a:rPr kumimoji="1" lang="en-US" altLang="ja-JP" sz="4000" dirty="0">
                <a:latin typeface="Century" panose="02040604050505020304" pitchFamily="18" charset="0"/>
              </a:rPr>
              <a:t>3 </a:t>
            </a:r>
            <a:r>
              <a:rPr kumimoji="1" lang="ja-JP" altLang="en-US" sz="4000" dirty="0">
                <a:latin typeface="Century" panose="02040604050505020304" pitchFamily="18" charset="0"/>
              </a:rPr>
              <a:t>正解 ②</a:t>
            </a:r>
            <a:endParaRPr kumimoji="1" lang="en-US" altLang="ja-JP" sz="4000" dirty="0">
              <a:latin typeface="Century" panose="02040604050505020304" pitchFamily="18" charset="0"/>
            </a:endParaRP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I went surfing and fishing over the summer.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I wish I had. I went hiking, though.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M: I also played golf with some friends.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W: Really? So did I.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03">
            <a:hlinkClick r:id="" action="ppaction://media"/>
            <a:extLst>
              <a:ext uri="{FF2B5EF4-FFF2-40B4-BE49-F238E27FC236}">
                <a16:creationId xmlns:a16="http://schemas.microsoft.com/office/drawing/2014/main" id="{EADE965A-102A-415A-BCA7-8455E91062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0551" y="5988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AAAF4-E3AE-40B2-A3C3-E525FA59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59493"/>
            <a:ext cx="11627708" cy="610423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50000"/>
              </a:lnSpc>
              <a:buNone/>
            </a:pPr>
            <a:r>
              <a:rPr kumimoji="1" lang="ja-JP" altLang="en-US" sz="4000" dirty="0">
                <a:latin typeface="Century" panose="02040604050505020304" pitchFamily="18" charset="0"/>
              </a:rPr>
              <a:t>問</a:t>
            </a:r>
            <a:r>
              <a:rPr lang="en-US" altLang="ja-JP" sz="4000" dirty="0">
                <a:latin typeface="Century" panose="02040604050505020304" pitchFamily="18" charset="0"/>
              </a:rPr>
              <a:t>4 Where will the woman probably find the salt?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① Beside the sink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② By the toaster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③ In the picnic basket</a:t>
            </a:r>
          </a:p>
          <a:p>
            <a:pPr marL="360000" indent="-360000" algn="just">
              <a:lnSpc>
                <a:spcPct val="150000"/>
              </a:lnSpc>
              <a:buNone/>
            </a:pPr>
            <a:r>
              <a:rPr lang="en-US" altLang="ja-JP" sz="4000" dirty="0">
                <a:latin typeface="Century" panose="02040604050505020304" pitchFamily="18" charset="0"/>
              </a:rPr>
              <a:t>④ On the kitchen table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2" name="2019A04">
            <a:hlinkClick r:id="" action="ppaction://media"/>
            <a:extLst>
              <a:ext uri="{FF2B5EF4-FFF2-40B4-BE49-F238E27FC236}">
                <a16:creationId xmlns:a16="http://schemas.microsoft.com/office/drawing/2014/main" id="{D38F92FC-F5F9-4C01-807F-2F87296CFF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4670" y="575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2788</Words>
  <Application>Microsoft Office PowerPoint</Application>
  <PresentationFormat>ワイド画面</PresentationFormat>
  <Paragraphs>256</Paragraphs>
  <Slides>41</Slides>
  <Notes>0</Notes>
  <HiddenSlides>0</HiddenSlides>
  <MMClips>38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游ゴシック</vt:lpstr>
      <vt:lpstr>游ゴシック Light</vt:lpstr>
      <vt:lpstr>Arial</vt:lpstr>
      <vt:lpstr>Century</vt:lpstr>
      <vt:lpstr>Office テーマ</vt:lpstr>
      <vt:lpstr>センター2019本試 リスニング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センター2019本試 リスニング</dc:title>
  <dc:creator>mmsankosho.com</dc:creator>
  <cp:lastModifiedBy>user</cp:lastModifiedBy>
  <cp:revision>191</cp:revision>
  <dcterms:created xsi:type="dcterms:W3CDTF">2020-04-16T08:36:58Z</dcterms:created>
  <dcterms:modified xsi:type="dcterms:W3CDTF">2020-04-20T16:49:30Z</dcterms:modified>
</cp:coreProperties>
</file>