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78" d="100"/>
          <a:sy n="78" d="100"/>
        </p:scale>
        <p:origin x="258"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338D1-027C-4D2E-9D2F-88F44D4537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CE1EDCE-7FB2-4DA0-BE45-D6314FEB3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43B2D85-0871-415D-9ADD-639BC3CEF849}"/>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5984DB92-9488-4CEB-A3DF-387C99ACE2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5D49F2-1934-4DDB-B13E-55E35BC3F4C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762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98BEA-9B0D-4E2A-89E3-0EDD297D0B6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2571DD-4870-4F97-8BA0-A296676B843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66961-491E-4180-9921-A5AFE5674FDC}"/>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EA20DDCB-6FD8-406A-8669-5228A9976B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D1D509-297A-474B-A548-78810D3CD87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837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CA718D9-0CD2-47B8-ABE4-1418FA6227C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EBD746-6ACD-446F-B551-A593A577730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2A1C55-B477-4355-A5D6-60677C19E85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4A6C11CE-C9A0-411E-B63D-4092DA42E5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3E1955-8171-4558-8DDB-5DCC49919EF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4299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5500F4-DBEB-4815-B57E-555E17CA6E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BED2CD-7A7D-491D-BD50-5253112AEC3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7D3301-D09F-427C-8C30-E204C881EAC4}"/>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3D153699-6263-4F11-94E7-10BD0922DD0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34103A-DBDF-4B65-B9EC-0791225E494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22723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5834E6-F0A2-47ED-9B30-452D474F736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BD06E7-BE58-493F-AB26-2A0F73B5EE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2235A15-1C58-4BFB-97AD-790B58269EB7}"/>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FC3935E4-2426-4770-B891-BE0155393C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152A52E-0B2B-48AD-ACF2-613ACDE1BC2B}"/>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20256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FC0B0B-03C7-4B30-AA57-C7C3E5E10D4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B2A62C-3355-475E-AC9C-0747A41848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A3869-1474-4386-8896-295AA1C89A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0186C0B-E47F-4B6A-8D84-56CA53637736}"/>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A6B7F8E1-2FF0-420B-988B-A9388FAA4FA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CECA6B3-DA70-4504-A91E-28A23C0BBD9F}"/>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179965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0415B-1D4F-4E60-9DD3-0E68287B512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8FACEC-F187-49FF-9B82-CA7B1B52A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BC49882-04B0-4A8D-BE18-8D71499EBC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2EDCAFA-794A-42BB-95C9-CA88DD0A6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5F0ED0-1D24-4A51-A611-E1A9E0D971D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0CAEF7-92B2-4A5B-9AD4-72BE29AD2325}"/>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8" name="フッター プレースホルダー 7">
            <a:extLst>
              <a:ext uri="{FF2B5EF4-FFF2-40B4-BE49-F238E27FC236}">
                <a16:creationId xmlns:a16="http://schemas.microsoft.com/office/drawing/2014/main" id="{E5375D4E-CA81-401C-94DE-57A76DCCBAF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FE8DDDE-CDF5-44ED-833F-80C2B061A99D}"/>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334995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7F009-5429-4C40-8EEE-8C3CF882F6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D833E93-80FE-4FDA-83E9-4E070772832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4" name="フッター プレースホルダー 3">
            <a:extLst>
              <a:ext uri="{FF2B5EF4-FFF2-40B4-BE49-F238E27FC236}">
                <a16:creationId xmlns:a16="http://schemas.microsoft.com/office/drawing/2014/main" id="{02764BC7-C900-41B0-A4A5-C273E27D3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2D17B54-D8CD-4945-A035-50C3506305A1}"/>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898197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E26574-D3CC-475A-AAFE-C25F6C223C21}"/>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3" name="フッター プレースホルダー 2">
            <a:extLst>
              <a:ext uri="{FF2B5EF4-FFF2-40B4-BE49-F238E27FC236}">
                <a16:creationId xmlns:a16="http://schemas.microsoft.com/office/drawing/2014/main" id="{EB328736-4FEB-4A67-95AE-C751740594A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F509D25-28ED-4ADB-AB1F-DD43D2F7304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67267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401087-3E0F-487B-9D0F-BE0992B4A1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F4057C-7FCD-4ABF-B690-8D676F3EE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31F001-8228-4588-815A-8F79B1C1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9590EE-8F9D-46B4-8AFA-D4CF4044A3F7}"/>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68427CE2-7E1E-48B1-826A-C3935B242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9CA1B4-5FC6-4851-A54E-9E24D592FBC5}"/>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9856650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EA8F5-E503-47A9-98CB-D43B2CD4BB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62EBB2-D37F-4B00-9BD5-BDC1D31FD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332EEDD-E795-4C75-A152-D804C1987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5EA3D17-01F5-4C18-ACAF-8C2F8B544259}"/>
              </a:ext>
            </a:extLst>
          </p:cNvPr>
          <p:cNvSpPr>
            <a:spLocks noGrp="1"/>
          </p:cNvSpPr>
          <p:nvPr>
            <p:ph type="dt" sz="half" idx="10"/>
          </p:nvPr>
        </p:nvSpPr>
        <p:spPr/>
        <p:txBody>
          <a:bodyPr/>
          <a:lstStyle/>
          <a:p>
            <a:fld id="{AC8A752B-6DBB-490C-B28E-F9CC9DF247A1}" type="datetimeFigureOut">
              <a:rPr kumimoji="1" lang="ja-JP" altLang="en-US" smtClean="0"/>
              <a:t>2020/4/19</a:t>
            </a:fld>
            <a:endParaRPr kumimoji="1" lang="ja-JP" altLang="en-US"/>
          </a:p>
        </p:txBody>
      </p:sp>
      <p:sp>
        <p:nvSpPr>
          <p:cNvPr id="6" name="フッター プレースホルダー 5">
            <a:extLst>
              <a:ext uri="{FF2B5EF4-FFF2-40B4-BE49-F238E27FC236}">
                <a16:creationId xmlns:a16="http://schemas.microsoft.com/office/drawing/2014/main" id="{A66E4776-3A93-4425-8C95-A7770CDFE8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E0A96-E9BB-4942-B275-439F311E8CF9}"/>
              </a:ext>
            </a:extLst>
          </p:cNvPr>
          <p:cNvSpPr>
            <a:spLocks noGrp="1"/>
          </p:cNvSpPr>
          <p:nvPr>
            <p:ph type="sldNum" sz="quarter" idx="12"/>
          </p:nvPr>
        </p:nvSpPr>
        <p:spPr/>
        <p:txBody>
          <a:body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272731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E502EF-0832-4C58-B18C-2165722F0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D1C1FB-2B1F-45A3-AE3D-895DD69B9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E6FBB0B-37F4-4B57-877F-EF18F2A9CE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A752B-6DBB-490C-B28E-F9CC9DF247A1}" type="datetimeFigureOut">
              <a:rPr kumimoji="1" lang="ja-JP" altLang="en-US" smtClean="0"/>
              <a:t>2020/4/19</a:t>
            </a:fld>
            <a:endParaRPr kumimoji="1" lang="ja-JP" altLang="en-US"/>
          </a:p>
        </p:txBody>
      </p:sp>
      <p:sp>
        <p:nvSpPr>
          <p:cNvPr id="5" name="フッター プレースホルダー 4">
            <a:extLst>
              <a:ext uri="{FF2B5EF4-FFF2-40B4-BE49-F238E27FC236}">
                <a16:creationId xmlns:a16="http://schemas.microsoft.com/office/drawing/2014/main" id="{5FC83892-915E-43A5-A0B0-884CA4D39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55831D-8279-444D-956E-70A70481A1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D9360-03A1-4C1A-BC94-96BC9FEA36C3}" type="slidenum">
              <a:rPr kumimoji="1" lang="ja-JP" altLang="en-US" smtClean="0"/>
              <a:t>‹#›</a:t>
            </a:fld>
            <a:endParaRPr kumimoji="1" lang="ja-JP" altLang="en-US"/>
          </a:p>
        </p:txBody>
      </p:sp>
    </p:spTree>
    <p:extLst>
      <p:ext uri="{BB962C8B-B14F-4D97-AF65-F5344CB8AC3E}">
        <p14:creationId xmlns:p14="http://schemas.microsoft.com/office/powerpoint/2010/main" val="1521653533"/>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p3"/><Relationship Id="rId1" Type="http://schemas.microsoft.com/office/2007/relationships/media" Target="../media/media18.mp3"/><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p3"/><Relationship Id="rId1" Type="http://schemas.microsoft.com/office/2007/relationships/media" Target="../media/media19.mp3"/><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9CD03-BBE2-49BF-8B0E-701A00698A48}"/>
              </a:ext>
            </a:extLst>
          </p:cNvPr>
          <p:cNvSpPr>
            <a:spLocks noGrp="1"/>
          </p:cNvSpPr>
          <p:nvPr>
            <p:ph type="ctrTitle"/>
          </p:nvPr>
        </p:nvSpPr>
        <p:spPr>
          <a:xfrm>
            <a:off x="1524000" y="2235200"/>
            <a:ext cx="9144000" cy="2387600"/>
          </a:xfrm>
        </p:spPr>
        <p:txBody>
          <a:bodyPr/>
          <a:lstStyle/>
          <a:p>
            <a:r>
              <a:rPr kumimoji="1" lang="ja-JP" altLang="en-US" dirty="0"/>
              <a:t>センター</a:t>
            </a:r>
            <a:r>
              <a:rPr kumimoji="1" lang="en-US" altLang="ja-JP" dirty="0"/>
              <a:t>2019</a:t>
            </a:r>
            <a:r>
              <a:rPr kumimoji="1" lang="ja-JP" altLang="en-US" dirty="0"/>
              <a:t>追試</a:t>
            </a:r>
            <a:br>
              <a:rPr kumimoji="1" lang="en-US" altLang="ja-JP" dirty="0"/>
            </a:br>
            <a:r>
              <a:rPr kumimoji="1" lang="ja-JP" altLang="en-US" dirty="0"/>
              <a:t>リスニング</a:t>
            </a:r>
          </a:p>
        </p:txBody>
      </p:sp>
    </p:spTree>
    <p:extLst>
      <p:ext uri="{BB962C8B-B14F-4D97-AF65-F5344CB8AC3E}">
        <p14:creationId xmlns:p14="http://schemas.microsoft.com/office/powerpoint/2010/main" val="1747898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4 </a:t>
            </a:r>
            <a:r>
              <a:rPr kumimoji="1" lang="ja-JP" altLang="en-US" sz="4000" dirty="0">
                <a:latin typeface="Century" panose="02040604050505020304" pitchFamily="18" charset="0"/>
              </a:rPr>
              <a:t>正解 ③</a:t>
            </a:r>
            <a:endParaRPr kumimoji="1"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W: Will you go to Laos on your trip?</a:t>
            </a:r>
          </a:p>
          <a:p>
            <a:pPr marL="360000" indent="-360000" algn="just">
              <a:lnSpc>
                <a:spcPct val="150000"/>
              </a:lnSpc>
              <a:buNone/>
            </a:pPr>
            <a:r>
              <a:rPr lang="en-US" altLang="ja-JP" sz="4000" dirty="0">
                <a:latin typeface="Century" panose="02040604050505020304" pitchFamily="18" charset="0"/>
              </a:rPr>
              <a:t>M: Only if there’s enough time after Thailand.</a:t>
            </a:r>
          </a:p>
          <a:p>
            <a:pPr marL="360000" indent="-360000" algn="just">
              <a:lnSpc>
                <a:spcPct val="150000"/>
              </a:lnSpc>
              <a:buNone/>
            </a:pPr>
            <a:r>
              <a:rPr lang="en-US" altLang="ja-JP" sz="4000" dirty="0">
                <a:latin typeface="Century" panose="02040604050505020304" pitchFamily="18" charset="0"/>
              </a:rPr>
              <a:t>W: How about Cambodia? Or Vietnam?</a:t>
            </a:r>
          </a:p>
          <a:p>
            <a:pPr marL="360000" indent="-360000" algn="just">
              <a:lnSpc>
                <a:spcPct val="150000"/>
              </a:lnSpc>
              <a:buNone/>
            </a:pPr>
            <a:r>
              <a:rPr lang="en-US" altLang="ja-JP" sz="4000" dirty="0">
                <a:latin typeface="Century" panose="02040604050505020304" pitchFamily="18" charset="0"/>
              </a:rPr>
              <a:t>M: I’ve been to Cambodia before, but I’ll think about Vietnam.</a:t>
            </a:r>
            <a:endParaRPr kumimoji="1" lang="ja-JP" altLang="en-US" sz="4000" dirty="0">
              <a:latin typeface="Century" panose="02040604050505020304" pitchFamily="18" charset="0"/>
            </a:endParaRPr>
          </a:p>
        </p:txBody>
      </p:sp>
      <p:pic>
        <p:nvPicPr>
          <p:cNvPr id="2" name="2019B04">
            <a:hlinkClick r:id="" action="ppaction://media"/>
            <a:extLst>
              <a:ext uri="{FF2B5EF4-FFF2-40B4-BE49-F238E27FC236}">
                <a16:creationId xmlns:a16="http://schemas.microsoft.com/office/drawing/2014/main" id="{F0CBA58B-EF36-4DFD-B10D-96A1FE06A9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14296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5 How many packages will they need?</a:t>
            </a:r>
          </a:p>
          <a:p>
            <a:pPr marL="360000" indent="-360000" algn="just">
              <a:lnSpc>
                <a:spcPct val="150000"/>
              </a:lnSpc>
              <a:buNone/>
            </a:pPr>
            <a:r>
              <a:rPr lang="en-US" altLang="ja-JP" sz="4000" dirty="0">
                <a:latin typeface="Century" panose="02040604050505020304" pitchFamily="18" charset="0"/>
              </a:rPr>
              <a:t>① 2</a:t>
            </a:r>
          </a:p>
          <a:p>
            <a:pPr marL="360000" indent="-360000" algn="just">
              <a:lnSpc>
                <a:spcPct val="150000"/>
              </a:lnSpc>
              <a:buNone/>
            </a:pPr>
            <a:r>
              <a:rPr lang="en-US" altLang="ja-JP" sz="4000" dirty="0">
                <a:latin typeface="Century" panose="02040604050505020304" pitchFamily="18" charset="0"/>
              </a:rPr>
              <a:t>② 4</a:t>
            </a:r>
          </a:p>
          <a:p>
            <a:pPr marL="360000" indent="-360000" algn="just">
              <a:lnSpc>
                <a:spcPct val="150000"/>
              </a:lnSpc>
              <a:buNone/>
            </a:pPr>
            <a:r>
              <a:rPr lang="en-US" altLang="ja-JP" sz="4000" dirty="0">
                <a:latin typeface="Century" panose="02040604050505020304" pitchFamily="18" charset="0"/>
              </a:rPr>
              <a:t>③ 6</a:t>
            </a:r>
          </a:p>
          <a:p>
            <a:pPr marL="360000" indent="-360000" algn="just">
              <a:lnSpc>
                <a:spcPct val="150000"/>
              </a:lnSpc>
              <a:buNone/>
            </a:pPr>
            <a:r>
              <a:rPr lang="en-US" altLang="ja-JP" sz="4000" dirty="0">
                <a:latin typeface="Century" panose="02040604050505020304" pitchFamily="18" charset="0"/>
              </a:rPr>
              <a:t>④ 12</a:t>
            </a:r>
            <a:endParaRPr kumimoji="1" lang="ja-JP" altLang="en-US" sz="4000" dirty="0">
              <a:latin typeface="Century" panose="02040604050505020304" pitchFamily="18" charset="0"/>
            </a:endParaRPr>
          </a:p>
        </p:txBody>
      </p:sp>
      <p:pic>
        <p:nvPicPr>
          <p:cNvPr id="2" name="2019B05">
            <a:hlinkClick r:id="" action="ppaction://media"/>
            <a:extLst>
              <a:ext uri="{FF2B5EF4-FFF2-40B4-BE49-F238E27FC236}">
                <a16:creationId xmlns:a16="http://schemas.microsoft.com/office/drawing/2014/main" id="{ACD2AA5D-E768-4D6A-8550-5822F46BA1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9568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5 </a:t>
            </a:r>
            <a:r>
              <a:rPr kumimoji="1" lang="ja-JP" altLang="en-US" sz="4000" dirty="0">
                <a:latin typeface="Century" panose="02040604050505020304" pitchFamily="18" charset="0"/>
              </a:rPr>
              <a:t>正解 ②</a:t>
            </a:r>
            <a:endParaRPr kumimoji="1"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W: The total number of participants will be twelve.</a:t>
            </a:r>
          </a:p>
          <a:p>
            <a:pPr marL="360000" indent="-360000" algn="just">
              <a:lnSpc>
                <a:spcPct val="150000"/>
              </a:lnSpc>
              <a:buNone/>
            </a:pPr>
            <a:r>
              <a:rPr lang="en-US" altLang="ja-JP" sz="4000" dirty="0">
                <a:latin typeface="Century" panose="02040604050505020304" pitchFamily="18" charset="0"/>
              </a:rPr>
              <a:t>M: And each person gets two plastic cups?</a:t>
            </a:r>
          </a:p>
          <a:p>
            <a:pPr marL="360000" indent="-360000" algn="just">
              <a:lnSpc>
                <a:spcPct val="150000"/>
              </a:lnSpc>
              <a:buNone/>
            </a:pPr>
            <a:r>
              <a:rPr lang="en-US" altLang="ja-JP" sz="4000" dirty="0">
                <a:latin typeface="Century" panose="02040604050505020304" pitchFamily="18" charset="0"/>
              </a:rPr>
              <a:t>W: Yes. One for breakfast and one for lunch.</a:t>
            </a:r>
          </a:p>
          <a:p>
            <a:pPr marL="360000" indent="-360000" algn="just">
              <a:lnSpc>
                <a:spcPct val="150000"/>
              </a:lnSpc>
              <a:buNone/>
            </a:pPr>
            <a:r>
              <a:rPr lang="en-US" altLang="ja-JP" sz="4000" dirty="0">
                <a:latin typeface="Century" panose="02040604050505020304" pitchFamily="18" charset="0"/>
              </a:rPr>
              <a:t>M: Well, these packages have six cups each.</a:t>
            </a:r>
            <a:endParaRPr kumimoji="1" lang="ja-JP" altLang="en-US" sz="4000" dirty="0">
              <a:latin typeface="Century" panose="02040604050505020304" pitchFamily="18" charset="0"/>
            </a:endParaRPr>
          </a:p>
        </p:txBody>
      </p:sp>
      <p:pic>
        <p:nvPicPr>
          <p:cNvPr id="2" name="2019B05">
            <a:hlinkClick r:id="" action="ppaction://media"/>
            <a:extLst>
              <a:ext uri="{FF2B5EF4-FFF2-40B4-BE49-F238E27FC236}">
                <a16:creationId xmlns:a16="http://schemas.microsoft.com/office/drawing/2014/main" id="{2EEB9A1C-8A95-4383-A88E-44C411BF86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1719" y="5988907"/>
            <a:ext cx="609600" cy="609600"/>
          </a:xfrm>
          <a:prstGeom prst="rect">
            <a:avLst/>
          </a:prstGeom>
        </p:spPr>
      </p:pic>
    </p:spTree>
    <p:extLst>
      <p:ext uri="{BB962C8B-B14F-4D97-AF65-F5344CB8AC3E}">
        <p14:creationId xmlns:p14="http://schemas.microsoft.com/office/powerpoint/2010/main" val="20098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Which graph are they looking at?</a:t>
            </a:r>
          </a:p>
          <a:p>
            <a:pPr marL="360000" indent="-360000" algn="just">
              <a:lnSpc>
                <a:spcPct val="150000"/>
              </a:lnSpc>
              <a:buNone/>
            </a:pPr>
            <a:endParaRPr lang="en-US" altLang="ja-JP" sz="4000" dirty="0">
              <a:latin typeface="Century" panose="02040604050505020304" pitchFamily="18" charset="0"/>
            </a:endParaRPr>
          </a:p>
        </p:txBody>
      </p:sp>
      <p:pic>
        <p:nvPicPr>
          <p:cNvPr id="2" name="図 1">
            <a:extLst>
              <a:ext uri="{FF2B5EF4-FFF2-40B4-BE49-F238E27FC236}">
                <a16:creationId xmlns:a16="http://schemas.microsoft.com/office/drawing/2014/main" id="{CBBD6F3F-D4DF-48EB-B557-A0B870077DA9}"/>
              </a:ext>
            </a:extLst>
          </p:cNvPr>
          <p:cNvPicPr>
            <a:picLocks noChangeAspect="1"/>
          </p:cNvPicPr>
          <p:nvPr/>
        </p:nvPicPr>
        <p:blipFill>
          <a:blip r:embed="rId4"/>
          <a:stretch>
            <a:fillRect/>
          </a:stretch>
        </p:blipFill>
        <p:spPr>
          <a:xfrm>
            <a:off x="3699819" y="1197576"/>
            <a:ext cx="4792362" cy="5271598"/>
          </a:xfrm>
          <a:prstGeom prst="rect">
            <a:avLst/>
          </a:prstGeom>
        </p:spPr>
      </p:pic>
      <p:pic>
        <p:nvPicPr>
          <p:cNvPr id="4" name="2019B06">
            <a:hlinkClick r:id="" action="ppaction://media"/>
            <a:extLst>
              <a:ext uri="{FF2B5EF4-FFF2-40B4-BE49-F238E27FC236}">
                <a16:creationId xmlns:a16="http://schemas.microsoft.com/office/drawing/2014/main" id="{60782430-41A0-4126-A378-4510A156E5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21577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6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M: In 2018, there was less rainfall than usual in September.</a:t>
            </a:r>
          </a:p>
          <a:p>
            <a:pPr marL="360000" indent="-360000" algn="just">
              <a:lnSpc>
                <a:spcPct val="150000"/>
              </a:lnSpc>
              <a:buNone/>
            </a:pPr>
            <a:r>
              <a:rPr lang="en-US" altLang="ja-JP" sz="4000" dirty="0">
                <a:latin typeface="Century" panose="02040604050505020304" pitchFamily="18" charset="0"/>
              </a:rPr>
              <a:t>W: And in October?</a:t>
            </a:r>
          </a:p>
          <a:p>
            <a:pPr marL="360000" indent="-360000" algn="just">
              <a:lnSpc>
                <a:spcPct val="150000"/>
              </a:lnSpc>
              <a:buNone/>
            </a:pPr>
            <a:r>
              <a:rPr lang="en-US" altLang="ja-JP" sz="4000" dirty="0">
                <a:latin typeface="Century" panose="02040604050505020304" pitchFamily="18" charset="0"/>
              </a:rPr>
              <a:t>M: Yes. It also rained less than usual.</a:t>
            </a:r>
          </a:p>
          <a:p>
            <a:pPr marL="360000" indent="-360000" algn="just">
              <a:lnSpc>
                <a:spcPct val="150000"/>
              </a:lnSpc>
              <a:buNone/>
            </a:pPr>
            <a:r>
              <a:rPr lang="en-US" altLang="ja-JP" sz="4000" dirty="0">
                <a:latin typeface="Century" panose="02040604050505020304" pitchFamily="18" charset="0"/>
              </a:rPr>
              <a:t>W: But more than in September, I see.</a:t>
            </a:r>
          </a:p>
        </p:txBody>
      </p:sp>
      <p:pic>
        <p:nvPicPr>
          <p:cNvPr id="4" name="2019B06">
            <a:hlinkClick r:id="" action="ppaction://media"/>
            <a:extLst>
              <a:ext uri="{FF2B5EF4-FFF2-40B4-BE49-F238E27FC236}">
                <a16:creationId xmlns:a16="http://schemas.microsoft.com/office/drawing/2014/main" id="{D287CE36-B652-4864-83C8-6E2406E79C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03631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2</a:t>
            </a:r>
            <a:r>
              <a:rPr lang="ja-JP" altLang="en-US" sz="4000" dirty="0">
                <a:latin typeface="Century" panose="02040604050505020304" pitchFamily="18" charset="0"/>
              </a:rPr>
              <a:t>問</a:t>
            </a:r>
            <a:endParaRPr lang="en-US" altLang="ja-JP" sz="4000" dirty="0">
              <a:latin typeface="Century" panose="02040604050505020304" pitchFamily="18" charset="0"/>
            </a:endParaRPr>
          </a:p>
          <a:p>
            <a:pPr marL="0" indent="0" algn="just">
              <a:lnSpc>
                <a:spcPct val="150000"/>
              </a:lnSpc>
              <a:buNone/>
            </a:pPr>
            <a:r>
              <a:rPr lang="ja-JP" altLang="en-US" sz="4000" dirty="0">
                <a:latin typeface="Century" panose="02040604050505020304" pitchFamily="18" charset="0"/>
              </a:rPr>
              <a:t>第２問は問７から問</a:t>
            </a:r>
            <a:r>
              <a:rPr lang="en-US" altLang="ja-JP" sz="4000" dirty="0">
                <a:latin typeface="Century" panose="02040604050505020304" pitchFamily="18" charset="0"/>
              </a:rPr>
              <a:t>13</a:t>
            </a:r>
            <a:r>
              <a:rPr lang="ja-JP" altLang="en-US" sz="4000" dirty="0" err="1">
                <a:latin typeface="Century" panose="02040604050505020304" pitchFamily="18" charset="0"/>
              </a:rPr>
              <a:t>までの</a:t>
            </a:r>
            <a:r>
              <a:rPr lang="ja-JP" altLang="en-US" sz="4000" dirty="0">
                <a:latin typeface="Century" panose="02040604050505020304" pitchFamily="18" charset="0"/>
              </a:rPr>
              <a:t>７問です。それぞれの問いについて対話を聞き，最後の発言に対する相手の応答として最も適切なものを，四つの選択肢</a:t>
            </a:r>
            <a:r>
              <a:rPr lang="en-US" altLang="ja-JP" sz="4000" dirty="0">
                <a:latin typeface="Century" panose="02040604050505020304" pitchFamily="18" charset="0"/>
              </a:rPr>
              <a:t>(①</a:t>
            </a:r>
            <a:r>
              <a:rPr lang="ja-JP" altLang="en-US" sz="4000" dirty="0">
                <a:latin typeface="Century" panose="02040604050505020304" pitchFamily="18" charset="0"/>
              </a:rPr>
              <a:t>～④</a:t>
            </a:r>
            <a:r>
              <a:rPr lang="en-US" altLang="ja-JP" sz="4000" dirty="0">
                <a:latin typeface="Century" panose="02040604050505020304" pitchFamily="18" charset="0"/>
              </a:rPr>
              <a:t>)</a:t>
            </a:r>
            <a:r>
              <a:rPr lang="ja-JP" altLang="en-US" sz="4000" dirty="0">
                <a:latin typeface="Century" panose="02040604050505020304" pitchFamily="18" charset="0"/>
              </a:rPr>
              <a:t>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137653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a:t>
            </a:r>
          </a:p>
          <a:p>
            <a:pPr marL="360000" indent="-360000" algn="just">
              <a:lnSpc>
                <a:spcPct val="150000"/>
              </a:lnSpc>
              <a:buNone/>
            </a:pPr>
            <a:r>
              <a:rPr lang="en-US" altLang="ja-JP" sz="4000" dirty="0">
                <a:latin typeface="Century" panose="02040604050505020304" pitchFamily="18" charset="0"/>
              </a:rPr>
              <a:t>① Well, it’ll take a while to travel.</a:t>
            </a:r>
          </a:p>
          <a:p>
            <a:pPr marL="360000" indent="-360000" algn="just">
              <a:lnSpc>
                <a:spcPct val="150000"/>
              </a:lnSpc>
              <a:buNone/>
            </a:pPr>
            <a:r>
              <a:rPr lang="en-US" altLang="ja-JP" sz="4000" dirty="0">
                <a:latin typeface="Century" panose="02040604050505020304" pitchFamily="18" charset="0"/>
              </a:rPr>
              <a:t>② Well, it’s too bad that I’m busy.</a:t>
            </a:r>
          </a:p>
          <a:p>
            <a:pPr marL="360000" indent="-360000" algn="just">
              <a:lnSpc>
                <a:spcPct val="150000"/>
              </a:lnSpc>
              <a:buNone/>
            </a:pPr>
            <a:r>
              <a:rPr lang="en-US" altLang="ja-JP" sz="4000" dirty="0">
                <a:latin typeface="Century" panose="02040604050505020304" pitchFamily="18" charset="0"/>
              </a:rPr>
              <a:t>③ Well, we have 10 minutes there.</a:t>
            </a:r>
          </a:p>
          <a:p>
            <a:pPr marL="360000" indent="-360000" algn="just">
              <a:lnSpc>
                <a:spcPct val="150000"/>
              </a:lnSpc>
              <a:buNone/>
            </a:pPr>
            <a:r>
              <a:rPr lang="en-US" altLang="ja-JP" sz="4000" dirty="0">
                <a:latin typeface="Century" panose="02040604050505020304" pitchFamily="18" charset="0"/>
              </a:rPr>
              <a:t>④ Well, we must take the local train.</a:t>
            </a:r>
          </a:p>
        </p:txBody>
      </p:sp>
      <p:pic>
        <p:nvPicPr>
          <p:cNvPr id="2" name="2019B07">
            <a:hlinkClick r:id="" action="ppaction://media"/>
            <a:extLst>
              <a:ext uri="{FF2B5EF4-FFF2-40B4-BE49-F238E27FC236}">
                <a16:creationId xmlns:a16="http://schemas.microsoft.com/office/drawing/2014/main" id="{1E48D13B-2C1A-4A03-99E6-0B70767D10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57006" y="5982729"/>
            <a:ext cx="609600" cy="609600"/>
          </a:xfrm>
          <a:prstGeom prst="rect">
            <a:avLst/>
          </a:prstGeom>
        </p:spPr>
      </p:pic>
    </p:spTree>
    <p:extLst>
      <p:ext uri="{BB962C8B-B14F-4D97-AF65-F5344CB8AC3E}">
        <p14:creationId xmlns:p14="http://schemas.microsoft.com/office/powerpoint/2010/main" val="34828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7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W: We’ll change from the local train to the monorail at about 12, right?</a:t>
            </a:r>
          </a:p>
          <a:p>
            <a:pPr marL="360000" indent="-360000" algn="just">
              <a:lnSpc>
                <a:spcPct val="150000"/>
              </a:lnSpc>
              <a:buNone/>
            </a:pPr>
            <a:r>
              <a:rPr lang="en-US" altLang="ja-JP" sz="4000" dirty="0">
                <a:latin typeface="Century" panose="02040604050505020304" pitchFamily="18" charset="0"/>
              </a:rPr>
              <a:t>M: Let me see. I’m checking the monorail schedule online now.</a:t>
            </a:r>
          </a:p>
          <a:p>
            <a:pPr marL="360000" indent="-360000" algn="just">
              <a:lnSpc>
                <a:spcPct val="150000"/>
              </a:lnSpc>
              <a:buNone/>
            </a:pPr>
            <a:r>
              <a:rPr lang="en-US" altLang="ja-JP" sz="4000" dirty="0">
                <a:latin typeface="Century" panose="02040604050505020304" pitchFamily="18" charset="0"/>
              </a:rPr>
              <a:t>W: Do we have enough time to transfer?</a:t>
            </a:r>
          </a:p>
        </p:txBody>
      </p:sp>
      <p:pic>
        <p:nvPicPr>
          <p:cNvPr id="2" name="2019B07">
            <a:hlinkClick r:id="" action="ppaction://media"/>
            <a:extLst>
              <a:ext uri="{FF2B5EF4-FFF2-40B4-BE49-F238E27FC236}">
                <a16:creationId xmlns:a16="http://schemas.microsoft.com/office/drawing/2014/main" id="{6B1B0402-4B32-4690-A614-23E478533C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3459" y="5988907"/>
            <a:ext cx="609600" cy="609600"/>
          </a:xfrm>
          <a:prstGeom prst="rect">
            <a:avLst/>
          </a:prstGeom>
        </p:spPr>
      </p:pic>
    </p:spTree>
    <p:extLst>
      <p:ext uri="{BB962C8B-B14F-4D97-AF65-F5344CB8AC3E}">
        <p14:creationId xmlns:p14="http://schemas.microsoft.com/office/powerpoint/2010/main" val="28753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a:t>
            </a:r>
          </a:p>
          <a:p>
            <a:pPr marL="360000" indent="-360000" algn="just">
              <a:lnSpc>
                <a:spcPct val="150000"/>
              </a:lnSpc>
              <a:buNone/>
            </a:pPr>
            <a:r>
              <a:rPr lang="en-US" altLang="ja-JP" sz="4000" dirty="0">
                <a:latin typeface="Century" panose="02040604050505020304" pitchFamily="18" charset="0"/>
              </a:rPr>
              <a:t>① I can use your dictionary.</a:t>
            </a:r>
          </a:p>
          <a:p>
            <a:pPr marL="360000" indent="-360000" algn="just">
              <a:lnSpc>
                <a:spcPct val="150000"/>
              </a:lnSpc>
              <a:buNone/>
            </a:pPr>
            <a:r>
              <a:rPr lang="en-US" altLang="ja-JP" sz="4000" dirty="0">
                <a:latin typeface="Century" panose="02040604050505020304" pitchFamily="18" charset="0"/>
              </a:rPr>
              <a:t>② I don’t have any words in mind.</a:t>
            </a:r>
          </a:p>
          <a:p>
            <a:pPr marL="360000" indent="-360000" algn="just">
              <a:lnSpc>
                <a:spcPct val="150000"/>
              </a:lnSpc>
              <a:buNone/>
            </a:pPr>
            <a:r>
              <a:rPr lang="en-US" altLang="ja-JP" sz="4000" dirty="0">
                <a:latin typeface="Century" panose="02040604050505020304" pitchFamily="18" charset="0"/>
              </a:rPr>
              <a:t>③ That’s the reason you shouldn’t.</a:t>
            </a:r>
          </a:p>
          <a:p>
            <a:pPr marL="360000" indent="-360000" algn="just">
              <a:lnSpc>
                <a:spcPct val="150000"/>
              </a:lnSpc>
              <a:buNone/>
            </a:pPr>
            <a:r>
              <a:rPr lang="en-US" altLang="ja-JP" sz="4000" dirty="0">
                <a:latin typeface="Century" panose="02040604050505020304" pitchFamily="18" charset="0"/>
              </a:rPr>
              <a:t>④ That’s why I use them.</a:t>
            </a:r>
          </a:p>
        </p:txBody>
      </p:sp>
      <p:pic>
        <p:nvPicPr>
          <p:cNvPr id="2" name="2019B08">
            <a:hlinkClick r:id="" action="ppaction://media"/>
            <a:extLst>
              <a:ext uri="{FF2B5EF4-FFF2-40B4-BE49-F238E27FC236}">
                <a16:creationId xmlns:a16="http://schemas.microsoft.com/office/drawing/2014/main" id="{94A4B97E-16C0-45BB-A03F-20A7AAB263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2729"/>
            <a:ext cx="609600" cy="609600"/>
          </a:xfrm>
          <a:prstGeom prst="rect">
            <a:avLst/>
          </a:prstGeom>
        </p:spPr>
      </p:pic>
    </p:spTree>
    <p:extLst>
      <p:ext uri="{BB962C8B-B14F-4D97-AF65-F5344CB8AC3E}">
        <p14:creationId xmlns:p14="http://schemas.microsoft.com/office/powerpoint/2010/main" val="320046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8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M: What are these sticking out of your dictionary?</a:t>
            </a:r>
          </a:p>
          <a:p>
            <a:pPr marL="360000" indent="-360000" algn="just">
              <a:lnSpc>
                <a:spcPct val="150000"/>
              </a:lnSpc>
              <a:buNone/>
            </a:pPr>
            <a:r>
              <a:rPr lang="en-US" altLang="ja-JP" sz="4000" dirty="0">
                <a:latin typeface="Century" panose="02040604050505020304" pitchFamily="18" charset="0"/>
              </a:rPr>
              <a:t>W: I use them whenever I look up a word.</a:t>
            </a:r>
          </a:p>
          <a:p>
            <a:pPr marL="360000" indent="-360000" algn="just">
              <a:lnSpc>
                <a:spcPct val="150000"/>
              </a:lnSpc>
              <a:buNone/>
            </a:pPr>
            <a:r>
              <a:rPr lang="en-US" altLang="ja-JP" sz="4000" dirty="0">
                <a:latin typeface="Century" panose="02040604050505020304" pitchFamily="18" charset="0"/>
              </a:rPr>
              <a:t>M: Great idea! It must help you remember new words.</a:t>
            </a:r>
          </a:p>
        </p:txBody>
      </p:sp>
      <p:pic>
        <p:nvPicPr>
          <p:cNvPr id="2" name="2019B08">
            <a:hlinkClick r:id="" action="ppaction://media"/>
            <a:extLst>
              <a:ext uri="{FF2B5EF4-FFF2-40B4-BE49-F238E27FC236}">
                <a16:creationId xmlns:a16="http://schemas.microsoft.com/office/drawing/2014/main" id="{388D375E-0AA6-47AA-BA98-6B1C1A7F8C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06018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82146" y="2267465"/>
            <a:ext cx="11627708" cy="2323069"/>
          </a:xfrm>
        </p:spPr>
        <p:txBody>
          <a:bodyPr>
            <a:normAutofit/>
          </a:bodyPr>
          <a:lstStyle/>
          <a:p>
            <a:pPr marL="0" indent="0" algn="just">
              <a:buNone/>
            </a:pPr>
            <a:r>
              <a:rPr lang="ja-JP" altLang="en-US" sz="4000" dirty="0"/>
              <a:t>第</a:t>
            </a:r>
            <a:r>
              <a:rPr lang="en-US" altLang="ja-JP" sz="4000" dirty="0"/>
              <a:t>1</a:t>
            </a:r>
            <a:r>
              <a:rPr lang="ja-JP" altLang="en-US" sz="4000" dirty="0"/>
              <a:t>問は問</a:t>
            </a:r>
            <a:r>
              <a:rPr lang="en-US" altLang="ja-JP" sz="4000" dirty="0"/>
              <a:t>1</a:t>
            </a:r>
            <a:r>
              <a:rPr lang="ja-JP" altLang="en-US" sz="4000" dirty="0"/>
              <a:t>から問</a:t>
            </a:r>
            <a:r>
              <a:rPr lang="en-US" altLang="ja-JP" sz="4000" dirty="0"/>
              <a:t>6</a:t>
            </a:r>
            <a:r>
              <a:rPr lang="ja-JP" altLang="en-US" sz="4000" dirty="0" err="1"/>
              <a:t>までの</a:t>
            </a:r>
            <a:r>
              <a:rPr lang="en-US" altLang="ja-JP" sz="4000" dirty="0"/>
              <a:t>6</a:t>
            </a:r>
            <a:r>
              <a:rPr lang="ja-JP" altLang="en-US" sz="4000" dirty="0"/>
              <a:t>問です。それぞれの問いについて対話を聞き、答えとして最も適切なものを、四つの選択肢</a:t>
            </a:r>
            <a:r>
              <a:rPr lang="en-US" altLang="ja-JP" sz="4000" dirty="0"/>
              <a:t>(①~④)</a:t>
            </a:r>
            <a:r>
              <a:rPr lang="ja-JP" altLang="en-US" sz="4000" dirty="0"/>
              <a:t>のうちから一つずつ選びなさい。</a:t>
            </a:r>
            <a:endParaRPr kumimoji="1" lang="ja-JP" altLang="en-US" sz="4000" dirty="0"/>
          </a:p>
        </p:txBody>
      </p:sp>
    </p:spTree>
    <p:extLst>
      <p:ext uri="{BB962C8B-B14F-4D97-AF65-F5344CB8AC3E}">
        <p14:creationId xmlns:p14="http://schemas.microsoft.com/office/powerpoint/2010/main" val="3643456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a:t>
            </a:r>
          </a:p>
          <a:p>
            <a:pPr marL="360000" indent="-360000" algn="just">
              <a:lnSpc>
                <a:spcPct val="150000"/>
              </a:lnSpc>
              <a:buNone/>
            </a:pPr>
            <a:r>
              <a:rPr lang="en-US" altLang="ja-JP" sz="4000" dirty="0">
                <a:latin typeface="Century" panose="02040604050505020304" pitchFamily="18" charset="0"/>
              </a:rPr>
              <a:t>① That’s why I always park my car outside.</a:t>
            </a:r>
          </a:p>
          <a:p>
            <a:pPr marL="360000" indent="-360000" algn="just">
              <a:lnSpc>
                <a:spcPct val="150000"/>
              </a:lnSpc>
              <a:buNone/>
            </a:pPr>
            <a:r>
              <a:rPr lang="en-US" altLang="ja-JP" sz="4000" dirty="0">
                <a:latin typeface="Century" panose="02040604050505020304" pitchFamily="18" charset="0"/>
              </a:rPr>
              <a:t>② That’s why I never remember to do that.</a:t>
            </a:r>
          </a:p>
          <a:p>
            <a:pPr marL="360000" indent="-360000" algn="just">
              <a:lnSpc>
                <a:spcPct val="150000"/>
              </a:lnSpc>
              <a:buNone/>
            </a:pPr>
            <a:r>
              <a:rPr lang="en-US" altLang="ja-JP" sz="4000" dirty="0">
                <a:latin typeface="Century" panose="02040604050505020304" pitchFamily="18" charset="0"/>
              </a:rPr>
              <a:t>③ You should write a note to remind yourself.</a:t>
            </a:r>
          </a:p>
          <a:p>
            <a:pPr marL="360000" indent="-360000" algn="just">
              <a:lnSpc>
                <a:spcPct val="150000"/>
              </a:lnSpc>
              <a:buNone/>
            </a:pPr>
            <a:r>
              <a:rPr lang="en-US" altLang="ja-JP" sz="4000" dirty="0">
                <a:latin typeface="Century" panose="02040604050505020304" pitchFamily="18" charset="0"/>
              </a:rPr>
              <a:t>④ You shouldn’t get ready the day before.</a:t>
            </a:r>
          </a:p>
        </p:txBody>
      </p:sp>
      <p:pic>
        <p:nvPicPr>
          <p:cNvPr id="2" name="2019B09">
            <a:hlinkClick r:id="" action="ppaction://media"/>
            <a:extLst>
              <a:ext uri="{FF2B5EF4-FFF2-40B4-BE49-F238E27FC236}">
                <a16:creationId xmlns:a16="http://schemas.microsoft.com/office/drawing/2014/main" id="{A5D810DD-B00C-4CCF-939D-C10B1C538B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5428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9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M: Oh no, it’s Tuesday already. I missed the trash collection.</a:t>
            </a:r>
          </a:p>
          <a:p>
            <a:pPr marL="360000" indent="-360000" algn="just">
              <a:lnSpc>
                <a:spcPct val="150000"/>
              </a:lnSpc>
              <a:buNone/>
            </a:pPr>
            <a:r>
              <a:rPr lang="en-US" altLang="ja-JP" sz="4000" dirty="0">
                <a:latin typeface="Century" panose="02040604050505020304" pitchFamily="18" charset="0"/>
              </a:rPr>
              <a:t>W: Good morning, Tom. What were you saying?</a:t>
            </a:r>
          </a:p>
          <a:p>
            <a:pPr marL="360000" indent="-360000" algn="just">
              <a:lnSpc>
                <a:spcPct val="150000"/>
              </a:lnSpc>
              <a:buNone/>
            </a:pPr>
            <a:r>
              <a:rPr lang="en-US" altLang="ja-JP" sz="4000" dirty="0">
                <a:latin typeface="Century" panose="02040604050505020304" pitchFamily="18" charset="0"/>
              </a:rPr>
              <a:t>M: Oh, the garbage truck’s just left and now I missed it again.</a:t>
            </a:r>
          </a:p>
        </p:txBody>
      </p:sp>
      <p:pic>
        <p:nvPicPr>
          <p:cNvPr id="2" name="2019B09">
            <a:hlinkClick r:id="" action="ppaction://media"/>
            <a:extLst>
              <a:ext uri="{FF2B5EF4-FFF2-40B4-BE49-F238E27FC236}">
                <a16:creationId xmlns:a16="http://schemas.microsoft.com/office/drawing/2014/main" id="{C4C1D964-4624-435A-8EEE-1488964236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9110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a:t>
            </a:r>
          </a:p>
          <a:p>
            <a:pPr marL="360000" indent="-360000" algn="just">
              <a:lnSpc>
                <a:spcPct val="150000"/>
              </a:lnSpc>
              <a:buNone/>
            </a:pPr>
            <a:r>
              <a:rPr lang="en-US" altLang="ja-JP" sz="4000" dirty="0">
                <a:latin typeface="Century" panose="02040604050505020304" pitchFamily="18" charset="0"/>
              </a:rPr>
              <a:t>① How will you pay for this?</a:t>
            </a:r>
          </a:p>
          <a:p>
            <a:pPr marL="360000" indent="-360000" algn="just">
              <a:lnSpc>
                <a:spcPct val="150000"/>
              </a:lnSpc>
              <a:buNone/>
            </a:pPr>
            <a:r>
              <a:rPr lang="en-US" altLang="ja-JP" sz="4000" dirty="0">
                <a:latin typeface="Century" panose="02040604050505020304" pitchFamily="18" charset="0"/>
              </a:rPr>
              <a:t>② Shall I wrap it up for you?</a:t>
            </a:r>
          </a:p>
          <a:p>
            <a:pPr marL="360000" indent="-360000" algn="just">
              <a:lnSpc>
                <a:spcPct val="150000"/>
              </a:lnSpc>
              <a:buNone/>
            </a:pPr>
            <a:r>
              <a:rPr lang="en-US" altLang="ja-JP" sz="4000" dirty="0">
                <a:latin typeface="Century" panose="02040604050505020304" pitchFamily="18" charset="0"/>
              </a:rPr>
              <a:t>③ What about keeping it?</a:t>
            </a:r>
          </a:p>
          <a:p>
            <a:pPr marL="360000" indent="-360000" algn="just">
              <a:lnSpc>
                <a:spcPct val="150000"/>
              </a:lnSpc>
              <a:buNone/>
            </a:pPr>
            <a:r>
              <a:rPr lang="en-US" altLang="ja-JP" sz="4000" dirty="0">
                <a:latin typeface="Century" panose="02040604050505020304" pitchFamily="18" charset="0"/>
              </a:rPr>
              <a:t>④ Would you prefer to exchange it?</a:t>
            </a:r>
          </a:p>
        </p:txBody>
      </p:sp>
      <p:pic>
        <p:nvPicPr>
          <p:cNvPr id="2" name="2019B10">
            <a:hlinkClick r:id="" action="ppaction://media"/>
            <a:extLst>
              <a:ext uri="{FF2B5EF4-FFF2-40B4-BE49-F238E27FC236}">
                <a16:creationId xmlns:a16="http://schemas.microsoft.com/office/drawing/2014/main" id="{647016DD-DA68-4AFA-BBB9-FF95301960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79153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10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W: Excuse me, is it possible to return this? Here’s the receipt.</a:t>
            </a:r>
          </a:p>
          <a:p>
            <a:pPr marL="360000" indent="-360000" algn="just">
              <a:lnSpc>
                <a:spcPct val="150000"/>
              </a:lnSpc>
              <a:buNone/>
            </a:pPr>
            <a:r>
              <a:rPr lang="en-US" altLang="ja-JP" sz="4000" dirty="0">
                <a:latin typeface="Century" panose="02040604050505020304" pitchFamily="18" charset="0"/>
              </a:rPr>
              <a:t>M: Of course. No problem. May I ask the reason?</a:t>
            </a:r>
          </a:p>
          <a:p>
            <a:pPr marL="360000" indent="-360000" algn="just">
              <a:lnSpc>
                <a:spcPct val="150000"/>
              </a:lnSpc>
              <a:buNone/>
            </a:pPr>
            <a:r>
              <a:rPr lang="en-US" altLang="ja-JP" sz="4000" dirty="0">
                <a:latin typeface="Century" panose="02040604050505020304" pitchFamily="18" charset="0"/>
              </a:rPr>
              <a:t>W: I don’t like this color on me.</a:t>
            </a:r>
          </a:p>
        </p:txBody>
      </p:sp>
      <p:pic>
        <p:nvPicPr>
          <p:cNvPr id="2" name="2019B10">
            <a:hlinkClick r:id="" action="ppaction://media"/>
            <a:extLst>
              <a:ext uri="{FF2B5EF4-FFF2-40B4-BE49-F238E27FC236}">
                <a16:creationId xmlns:a16="http://schemas.microsoft.com/office/drawing/2014/main" id="{9C5F5CA3-0990-42FA-9E92-6313CEDDBD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92349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a:t>
            </a:r>
          </a:p>
          <a:p>
            <a:pPr marL="360000" indent="-360000" algn="just">
              <a:lnSpc>
                <a:spcPct val="150000"/>
              </a:lnSpc>
              <a:buNone/>
            </a:pPr>
            <a:r>
              <a:rPr lang="en-US" altLang="ja-JP" sz="4000" dirty="0">
                <a:latin typeface="Century" panose="02040604050505020304" pitchFamily="18" charset="0"/>
              </a:rPr>
              <a:t>① I see. The TV stand is on the side of the room.</a:t>
            </a:r>
          </a:p>
          <a:p>
            <a:pPr marL="360000" indent="-360000" algn="just">
              <a:lnSpc>
                <a:spcPct val="150000"/>
              </a:lnSpc>
              <a:buNone/>
            </a:pPr>
            <a:r>
              <a:rPr lang="en-US" altLang="ja-JP" sz="4000" dirty="0">
                <a:latin typeface="Century" panose="02040604050505020304" pitchFamily="18" charset="0"/>
              </a:rPr>
              <a:t>② I see. We’ll send someone up right away.</a:t>
            </a:r>
          </a:p>
          <a:p>
            <a:pPr marL="360000" indent="-360000" algn="just">
              <a:lnSpc>
                <a:spcPct val="150000"/>
              </a:lnSpc>
              <a:buNone/>
            </a:pPr>
            <a:r>
              <a:rPr lang="en-US" altLang="ja-JP" sz="4000" dirty="0">
                <a:latin typeface="Century" panose="02040604050505020304" pitchFamily="18" charset="0"/>
              </a:rPr>
              <a:t>③ I’m sorry. I did it exactly that way.</a:t>
            </a:r>
          </a:p>
          <a:p>
            <a:pPr marL="360000" indent="-360000" algn="just">
              <a:lnSpc>
                <a:spcPct val="150000"/>
              </a:lnSpc>
              <a:buNone/>
            </a:pPr>
            <a:r>
              <a:rPr lang="en-US" altLang="ja-JP" sz="4000" dirty="0">
                <a:latin typeface="Century" panose="02040604050505020304" pitchFamily="18" charset="0"/>
              </a:rPr>
              <a:t>④ I’m sorry. I’ll come to the front desk.</a:t>
            </a:r>
          </a:p>
        </p:txBody>
      </p:sp>
      <p:pic>
        <p:nvPicPr>
          <p:cNvPr id="2" name="2019B11">
            <a:hlinkClick r:id="" action="ppaction://media"/>
            <a:extLst>
              <a:ext uri="{FF2B5EF4-FFF2-40B4-BE49-F238E27FC236}">
                <a16:creationId xmlns:a16="http://schemas.microsoft.com/office/drawing/2014/main" id="{B3607397-1587-4E70-8628-55882B8184F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1561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11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W: Hello. Front desk? I’m in Room 302, and the TV doesn’t work.</a:t>
            </a:r>
          </a:p>
          <a:p>
            <a:pPr marL="360000" indent="-360000" algn="just">
              <a:lnSpc>
                <a:spcPct val="150000"/>
              </a:lnSpc>
              <a:buNone/>
            </a:pPr>
            <a:r>
              <a:rPr lang="en-US" altLang="ja-JP" sz="4000" dirty="0">
                <a:latin typeface="Century" panose="02040604050505020304" pitchFamily="18" charset="0"/>
              </a:rPr>
              <a:t>M: Did you check the main power switch on the side of the monitor?</a:t>
            </a:r>
          </a:p>
          <a:p>
            <a:pPr marL="360000" indent="-360000" algn="just">
              <a:lnSpc>
                <a:spcPct val="150000"/>
              </a:lnSpc>
              <a:buNone/>
            </a:pPr>
            <a:r>
              <a:rPr lang="en-US" altLang="ja-JP" sz="4000" dirty="0">
                <a:latin typeface="Century" panose="02040604050505020304" pitchFamily="18" charset="0"/>
              </a:rPr>
              <a:t>W: Yes. It’s on.</a:t>
            </a:r>
          </a:p>
        </p:txBody>
      </p:sp>
      <p:pic>
        <p:nvPicPr>
          <p:cNvPr id="2" name="2019B11">
            <a:hlinkClick r:id="" action="ppaction://media"/>
            <a:extLst>
              <a:ext uri="{FF2B5EF4-FFF2-40B4-BE49-F238E27FC236}">
                <a16:creationId xmlns:a16="http://schemas.microsoft.com/office/drawing/2014/main" id="{B6818B5C-82BB-4CC7-B111-6274FE6AD4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2982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a:t>
            </a:r>
          </a:p>
          <a:p>
            <a:pPr marL="360000" indent="-360000" algn="just">
              <a:lnSpc>
                <a:spcPct val="150000"/>
              </a:lnSpc>
              <a:buNone/>
            </a:pPr>
            <a:r>
              <a:rPr lang="en-US" altLang="ja-JP" sz="4000" dirty="0">
                <a:latin typeface="Century" panose="02040604050505020304" pitchFamily="18" charset="0"/>
              </a:rPr>
              <a:t>① Hmm … for whom?</a:t>
            </a:r>
          </a:p>
          <a:p>
            <a:pPr marL="360000" indent="-360000" algn="just">
              <a:lnSpc>
                <a:spcPct val="150000"/>
              </a:lnSpc>
              <a:buNone/>
            </a:pPr>
            <a:r>
              <a:rPr lang="en-US" altLang="ja-JP" sz="4000" dirty="0">
                <a:latin typeface="Century" panose="02040604050505020304" pitchFamily="18" charset="0"/>
              </a:rPr>
              <a:t>② Hmm … to whom?</a:t>
            </a:r>
          </a:p>
          <a:p>
            <a:pPr marL="360000" indent="-360000" algn="just">
              <a:lnSpc>
                <a:spcPct val="150000"/>
              </a:lnSpc>
              <a:buNone/>
            </a:pPr>
            <a:r>
              <a:rPr lang="en-US" altLang="ja-JP" sz="4000" dirty="0">
                <a:latin typeface="Century" panose="02040604050505020304" pitchFamily="18" charset="0"/>
              </a:rPr>
              <a:t>③ Hmm … who did?</a:t>
            </a:r>
          </a:p>
          <a:p>
            <a:pPr marL="360000" indent="-360000" algn="just">
              <a:lnSpc>
                <a:spcPct val="150000"/>
              </a:lnSpc>
              <a:buNone/>
            </a:pPr>
            <a:r>
              <a:rPr lang="en-US" altLang="ja-JP" sz="4000" dirty="0">
                <a:latin typeface="Century" panose="02040604050505020304" pitchFamily="18" charset="0"/>
              </a:rPr>
              <a:t>④ Hmm … who else?</a:t>
            </a:r>
          </a:p>
        </p:txBody>
      </p:sp>
      <p:pic>
        <p:nvPicPr>
          <p:cNvPr id="2" name="2019B12">
            <a:hlinkClick r:id="" action="ppaction://media"/>
            <a:extLst>
              <a:ext uri="{FF2B5EF4-FFF2-40B4-BE49-F238E27FC236}">
                <a16:creationId xmlns:a16="http://schemas.microsoft.com/office/drawing/2014/main" id="{03F8FE8B-CFEA-4DD8-90DB-1C165ED0DFB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40660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12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W: Good afternoon. We’ll get started as soon as everyone is here.</a:t>
            </a:r>
          </a:p>
          <a:p>
            <a:pPr marL="360000" indent="-360000" algn="just">
              <a:lnSpc>
                <a:spcPct val="150000"/>
              </a:lnSpc>
              <a:buNone/>
            </a:pPr>
            <a:r>
              <a:rPr lang="en-US" altLang="ja-JP" sz="4000" dirty="0">
                <a:latin typeface="Century" panose="02040604050505020304" pitchFamily="18" charset="0"/>
              </a:rPr>
              <a:t>M: Tom and Kate are on their way. They’ll be here soon.</a:t>
            </a:r>
          </a:p>
          <a:p>
            <a:pPr marL="360000" indent="-360000" algn="just">
              <a:lnSpc>
                <a:spcPct val="150000"/>
              </a:lnSpc>
              <a:buNone/>
            </a:pPr>
            <a:r>
              <a:rPr lang="en-US" altLang="ja-JP" sz="4000" dirty="0">
                <a:latin typeface="Century" panose="02040604050505020304" pitchFamily="18" charset="0"/>
              </a:rPr>
              <a:t>W: Umm, that leaves two more.</a:t>
            </a:r>
          </a:p>
        </p:txBody>
      </p:sp>
      <p:pic>
        <p:nvPicPr>
          <p:cNvPr id="2" name="2019B12">
            <a:hlinkClick r:id="" action="ppaction://media"/>
            <a:extLst>
              <a:ext uri="{FF2B5EF4-FFF2-40B4-BE49-F238E27FC236}">
                <a16:creationId xmlns:a16="http://schemas.microsoft.com/office/drawing/2014/main" id="{C999D4D8-886B-4DCC-A3F1-6BE4117061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4959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a:t>
            </a:r>
          </a:p>
          <a:p>
            <a:pPr marL="360000" indent="-360000" algn="just">
              <a:lnSpc>
                <a:spcPct val="150000"/>
              </a:lnSpc>
              <a:buNone/>
            </a:pPr>
            <a:r>
              <a:rPr lang="en-US" altLang="ja-JP" sz="4000" dirty="0">
                <a:latin typeface="Century" panose="02040604050505020304" pitchFamily="18" charset="0"/>
              </a:rPr>
              <a:t>① OK. First, set the table for two.</a:t>
            </a:r>
          </a:p>
          <a:p>
            <a:pPr marL="360000" indent="-360000" algn="just">
              <a:lnSpc>
                <a:spcPct val="150000"/>
              </a:lnSpc>
              <a:buNone/>
            </a:pPr>
            <a:r>
              <a:rPr lang="en-US" altLang="ja-JP" sz="4000" dirty="0">
                <a:latin typeface="Century" panose="02040604050505020304" pitchFamily="18" charset="0"/>
              </a:rPr>
              <a:t>② OK. Let me get ray glasses from the kitchen.</a:t>
            </a:r>
          </a:p>
          <a:p>
            <a:pPr marL="360000" indent="-360000" algn="just">
              <a:lnSpc>
                <a:spcPct val="150000"/>
              </a:lnSpc>
              <a:buNone/>
            </a:pPr>
            <a:r>
              <a:rPr lang="en-US" altLang="ja-JP" sz="4000" dirty="0">
                <a:latin typeface="Century" panose="02040604050505020304" pitchFamily="18" charset="0"/>
              </a:rPr>
              <a:t>③ OK. Thank you very much for reading it.</a:t>
            </a:r>
          </a:p>
          <a:p>
            <a:pPr marL="360000" indent="-360000" algn="just">
              <a:lnSpc>
                <a:spcPct val="150000"/>
              </a:lnSpc>
              <a:buNone/>
            </a:pPr>
            <a:r>
              <a:rPr lang="en-US" altLang="ja-JP" sz="4000" dirty="0">
                <a:latin typeface="Century" panose="02040604050505020304" pitchFamily="18" charset="0"/>
              </a:rPr>
              <a:t>④ OK. Turn the power off before you begin.</a:t>
            </a:r>
          </a:p>
        </p:txBody>
      </p:sp>
      <p:pic>
        <p:nvPicPr>
          <p:cNvPr id="2" name="2019B13">
            <a:hlinkClick r:id="" action="ppaction://media"/>
            <a:extLst>
              <a:ext uri="{FF2B5EF4-FFF2-40B4-BE49-F238E27FC236}">
                <a16:creationId xmlns:a16="http://schemas.microsoft.com/office/drawing/2014/main" id="{C040C061-A1A9-4D4D-81DE-7A06B6D895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8931"/>
            <a:ext cx="609600" cy="609600"/>
          </a:xfrm>
          <a:prstGeom prst="rect">
            <a:avLst/>
          </a:prstGeom>
        </p:spPr>
      </p:pic>
    </p:spTree>
    <p:extLst>
      <p:ext uri="{BB962C8B-B14F-4D97-AF65-F5344CB8AC3E}">
        <p14:creationId xmlns:p14="http://schemas.microsoft.com/office/powerpoint/2010/main" val="27361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13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M: Mom, can you help me put this table together?</a:t>
            </a:r>
          </a:p>
          <a:p>
            <a:pPr marL="360000" indent="-360000" algn="just">
              <a:lnSpc>
                <a:spcPct val="150000"/>
              </a:lnSpc>
              <a:buNone/>
            </a:pPr>
            <a:r>
              <a:rPr lang="en-US" altLang="ja-JP" sz="4000" dirty="0">
                <a:latin typeface="Century" panose="02040604050505020304" pitchFamily="18" charset="0"/>
              </a:rPr>
              <a:t>W: Sure. What would you like me to do?</a:t>
            </a:r>
          </a:p>
          <a:p>
            <a:pPr marL="360000" indent="-360000" algn="just">
              <a:lnSpc>
                <a:spcPct val="150000"/>
              </a:lnSpc>
              <a:buNone/>
            </a:pPr>
            <a:r>
              <a:rPr lang="en-US" altLang="ja-JP" sz="4000" dirty="0">
                <a:latin typeface="Century" panose="02040604050505020304" pitchFamily="18" charset="0"/>
              </a:rPr>
              <a:t>M: Can you read the instructions to me?</a:t>
            </a:r>
          </a:p>
        </p:txBody>
      </p:sp>
      <p:pic>
        <p:nvPicPr>
          <p:cNvPr id="2" name="2019B13">
            <a:hlinkClick r:id="" action="ppaction://media"/>
            <a:extLst>
              <a:ext uri="{FF2B5EF4-FFF2-40B4-BE49-F238E27FC236}">
                <a16:creationId xmlns:a16="http://schemas.microsoft.com/office/drawing/2014/main" id="{747F3A95-F699-41FE-B239-F0A55E79CC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41888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0" indent="0">
              <a:buNone/>
            </a:pPr>
            <a:r>
              <a:rPr lang="ja-JP" altLang="en-US" sz="4000" dirty="0">
                <a:latin typeface="Century" panose="02040604050505020304" pitchFamily="18" charset="0"/>
              </a:rPr>
              <a:t>問</a:t>
            </a:r>
            <a:r>
              <a:rPr lang="en-US" altLang="ja-JP" sz="4000" dirty="0">
                <a:latin typeface="Century" panose="02040604050505020304" pitchFamily="18" charset="0"/>
              </a:rPr>
              <a:t>1 Which book cover will they use?</a:t>
            </a:r>
            <a:endParaRPr kumimoji="1" lang="ja-JP" altLang="en-US" sz="4000" dirty="0">
              <a:latin typeface="Century" panose="02040604050505020304" pitchFamily="18" charset="0"/>
            </a:endParaRPr>
          </a:p>
        </p:txBody>
      </p:sp>
      <p:pic>
        <p:nvPicPr>
          <p:cNvPr id="4" name="図 3">
            <a:extLst>
              <a:ext uri="{FF2B5EF4-FFF2-40B4-BE49-F238E27FC236}">
                <a16:creationId xmlns:a16="http://schemas.microsoft.com/office/drawing/2014/main" id="{0866E282-B134-4C6C-B7AD-BF9AB8DF3614}"/>
              </a:ext>
            </a:extLst>
          </p:cNvPr>
          <p:cNvPicPr>
            <a:picLocks noChangeAspect="1"/>
          </p:cNvPicPr>
          <p:nvPr/>
        </p:nvPicPr>
        <p:blipFill>
          <a:blip r:embed="rId4"/>
          <a:stretch>
            <a:fillRect/>
          </a:stretch>
        </p:blipFill>
        <p:spPr>
          <a:xfrm>
            <a:off x="3650392" y="820952"/>
            <a:ext cx="4891216" cy="5649354"/>
          </a:xfrm>
          <a:prstGeom prst="rect">
            <a:avLst/>
          </a:prstGeom>
        </p:spPr>
      </p:pic>
      <p:pic>
        <p:nvPicPr>
          <p:cNvPr id="5" name="2019B01">
            <a:hlinkClick r:id="" action="ppaction://media"/>
            <a:extLst>
              <a:ext uri="{FF2B5EF4-FFF2-40B4-BE49-F238E27FC236}">
                <a16:creationId xmlns:a16="http://schemas.microsoft.com/office/drawing/2014/main" id="{43873005-B922-4D01-A1FD-AC31C84622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53234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第</a:t>
            </a:r>
            <a:r>
              <a:rPr lang="en-US" altLang="ja-JP" sz="4000" dirty="0">
                <a:latin typeface="Century" panose="02040604050505020304" pitchFamily="18" charset="0"/>
              </a:rPr>
              <a:t>3</a:t>
            </a:r>
            <a:r>
              <a:rPr lang="ja-JP" altLang="en-US" sz="4000" dirty="0">
                <a:latin typeface="Century" panose="02040604050505020304" pitchFamily="18" charset="0"/>
              </a:rPr>
              <a:t>問</a:t>
            </a:r>
            <a:endParaRPr lang="en-US" altLang="ja-JP" sz="4000" dirty="0">
              <a:latin typeface="Century" panose="02040604050505020304" pitchFamily="18" charset="0"/>
            </a:endParaRPr>
          </a:p>
          <a:p>
            <a:pPr marL="0" indent="0" algn="just">
              <a:lnSpc>
                <a:spcPct val="150000"/>
              </a:lnSpc>
              <a:buNone/>
            </a:pPr>
            <a:r>
              <a:rPr lang="ja-JP" altLang="en-US" sz="4000" dirty="0">
                <a:latin typeface="Century" panose="02040604050505020304" pitchFamily="18" charset="0"/>
              </a:rPr>
              <a:t>第３問Ａは問</a:t>
            </a:r>
            <a:r>
              <a:rPr lang="en-US" altLang="ja-JP" sz="4000" dirty="0">
                <a:latin typeface="Century" panose="02040604050505020304" pitchFamily="18" charset="0"/>
              </a:rPr>
              <a:t>14</a:t>
            </a:r>
            <a:r>
              <a:rPr lang="ja-JP" altLang="en-US" sz="4000" dirty="0">
                <a:latin typeface="Century" panose="02040604050505020304" pitchFamily="18" charset="0"/>
              </a:rPr>
              <a:t>から問</a:t>
            </a:r>
            <a:r>
              <a:rPr lang="en-US" altLang="ja-JP" sz="4000" dirty="0">
                <a:latin typeface="Century" panose="02040604050505020304" pitchFamily="18" charset="0"/>
              </a:rPr>
              <a:t>16</a:t>
            </a:r>
            <a:r>
              <a:rPr lang="ja-JP" altLang="en-US" sz="4000" dirty="0" err="1">
                <a:latin typeface="Century" panose="02040604050505020304" pitchFamily="18" charset="0"/>
              </a:rPr>
              <a:t>までの</a:t>
            </a:r>
            <a:r>
              <a:rPr lang="ja-JP" altLang="en-US" sz="4000" dirty="0">
                <a:latin typeface="Century" panose="02040604050505020304" pitchFamily="18" charset="0"/>
              </a:rPr>
              <a:t>３問です。それぞれの問いについて対話を聞き，答えとし７最も適切なものを，四つの選択肢</a:t>
            </a:r>
            <a:r>
              <a:rPr lang="en-US" altLang="ja-JP" sz="4000" dirty="0">
                <a:latin typeface="Century" panose="02040604050505020304" pitchFamily="18" charset="0"/>
              </a:rPr>
              <a:t>(①</a:t>
            </a:r>
            <a:r>
              <a:rPr lang="ja-JP" altLang="en-US" sz="4000" dirty="0">
                <a:latin typeface="Century" panose="02040604050505020304" pitchFamily="18" charset="0"/>
              </a:rPr>
              <a:t>～④</a:t>
            </a:r>
            <a:r>
              <a:rPr lang="en-US" altLang="ja-JP" sz="4000" dirty="0">
                <a:latin typeface="Century" panose="02040604050505020304" pitchFamily="18" charset="0"/>
              </a:rPr>
              <a:t>)</a:t>
            </a:r>
            <a:r>
              <a:rPr lang="ja-JP" altLang="en-US" sz="4000" dirty="0">
                <a:latin typeface="Century" panose="02040604050505020304" pitchFamily="18" charset="0"/>
              </a:rPr>
              <a:t>のうちから一つずつ選びなさい。</a:t>
            </a:r>
            <a:endParaRPr lang="en-US" altLang="ja-JP" sz="4000" dirty="0">
              <a:latin typeface="Century" panose="02040604050505020304" pitchFamily="18" charset="0"/>
            </a:endParaRPr>
          </a:p>
        </p:txBody>
      </p:sp>
    </p:spTree>
    <p:extLst>
      <p:ext uri="{BB962C8B-B14F-4D97-AF65-F5344CB8AC3E}">
        <p14:creationId xmlns:p14="http://schemas.microsoft.com/office/powerpoint/2010/main" val="148782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What does the man say he is going to do?</a:t>
            </a:r>
          </a:p>
          <a:p>
            <a:pPr marL="360000" indent="-360000" algn="just">
              <a:lnSpc>
                <a:spcPct val="150000"/>
              </a:lnSpc>
              <a:buNone/>
            </a:pPr>
            <a:r>
              <a:rPr lang="en-US" altLang="ja-JP" sz="4000" dirty="0">
                <a:latin typeface="Century" panose="02040604050505020304" pitchFamily="18" charset="0"/>
              </a:rPr>
              <a:t>① Study Portuguese</a:t>
            </a:r>
          </a:p>
          <a:p>
            <a:pPr marL="360000" indent="-360000" algn="just">
              <a:lnSpc>
                <a:spcPct val="150000"/>
              </a:lnSpc>
              <a:buNone/>
            </a:pPr>
            <a:r>
              <a:rPr lang="en-US" altLang="ja-JP" sz="4000" dirty="0">
                <a:latin typeface="Century" panose="02040604050505020304" pitchFamily="18" charset="0"/>
              </a:rPr>
              <a:t>② Teach Portuguese</a:t>
            </a:r>
          </a:p>
          <a:p>
            <a:pPr marL="360000" indent="-360000" algn="just">
              <a:lnSpc>
                <a:spcPct val="150000"/>
              </a:lnSpc>
              <a:buNone/>
            </a:pPr>
            <a:r>
              <a:rPr lang="en-US" altLang="ja-JP" sz="4000" dirty="0">
                <a:latin typeface="Century" panose="02040604050505020304" pitchFamily="18" charset="0"/>
              </a:rPr>
              <a:t>③ Visit Brazil</a:t>
            </a:r>
          </a:p>
          <a:p>
            <a:pPr marL="360000" indent="-360000" algn="just">
              <a:lnSpc>
                <a:spcPct val="150000"/>
              </a:lnSpc>
              <a:buNone/>
            </a:pPr>
            <a:r>
              <a:rPr lang="en-US" altLang="ja-JP" sz="4000" dirty="0">
                <a:latin typeface="Century" panose="02040604050505020304" pitchFamily="18" charset="0"/>
              </a:rPr>
              <a:t>④ Visit Portugal</a:t>
            </a:r>
          </a:p>
        </p:txBody>
      </p:sp>
      <p:pic>
        <p:nvPicPr>
          <p:cNvPr id="2" name="2019B14">
            <a:hlinkClick r:id="" action="ppaction://media"/>
            <a:extLst>
              <a:ext uri="{FF2B5EF4-FFF2-40B4-BE49-F238E27FC236}">
                <a16:creationId xmlns:a16="http://schemas.microsoft.com/office/drawing/2014/main" id="{B7688990-A6A4-49EA-A80D-A8CDA486A7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363477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20000"/>
          </a:bodyPr>
          <a:lstStyle/>
          <a:p>
            <a:pPr marL="360000" indent="-360000" algn="just">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14 </a:t>
            </a:r>
            <a:r>
              <a:rPr lang="ja-JP" altLang="en-US" sz="4000" dirty="0">
                <a:latin typeface="Century" panose="02040604050505020304" pitchFamily="18" charset="0"/>
              </a:rPr>
              <a:t>正解 ①</a:t>
            </a:r>
            <a:endParaRPr lang="en-US" altLang="ja-JP" sz="4000" dirty="0">
              <a:latin typeface="Century" panose="02040604050505020304" pitchFamily="18" charset="0"/>
            </a:endParaRPr>
          </a:p>
          <a:p>
            <a:pPr marL="360000" indent="-360000" algn="just">
              <a:lnSpc>
                <a:spcPct val="120000"/>
              </a:lnSpc>
              <a:buNone/>
            </a:pPr>
            <a:r>
              <a:rPr lang="en-US" altLang="ja-JP" sz="4000" dirty="0">
                <a:latin typeface="Century" panose="02040604050505020304" pitchFamily="18" charset="0"/>
              </a:rPr>
              <a:t>W: Are you interested in joining a Portuguese language club?</a:t>
            </a:r>
          </a:p>
          <a:p>
            <a:pPr marL="360000" indent="-360000" algn="just">
              <a:lnSpc>
                <a:spcPct val="120000"/>
              </a:lnSpc>
              <a:buNone/>
            </a:pPr>
            <a:r>
              <a:rPr lang="en-US" altLang="ja-JP" sz="4000" dirty="0">
                <a:latin typeface="Century" panose="02040604050505020304" pitchFamily="18" charset="0"/>
              </a:rPr>
              <a:t>M: Well, I haven’t studied Portuguese in a while.</a:t>
            </a:r>
          </a:p>
          <a:p>
            <a:pPr marL="360000" indent="-360000" algn="just">
              <a:lnSpc>
                <a:spcPct val="120000"/>
              </a:lnSpc>
              <a:buNone/>
            </a:pPr>
            <a:r>
              <a:rPr lang="en-US" altLang="ja-JP" sz="4000" dirty="0">
                <a:latin typeface="Century" panose="02040604050505020304" pitchFamily="18" charset="0"/>
              </a:rPr>
              <a:t>W: Don’t worry. My friend from Brazil has a lot of teaching experience.</a:t>
            </a:r>
          </a:p>
          <a:p>
            <a:pPr marL="360000" indent="-360000" algn="just">
              <a:lnSpc>
                <a:spcPct val="120000"/>
              </a:lnSpc>
              <a:buNone/>
            </a:pPr>
            <a:r>
              <a:rPr lang="en-US" altLang="ja-JP" sz="4000" dirty="0">
                <a:latin typeface="Century" panose="02040604050505020304" pitchFamily="18" charset="0"/>
              </a:rPr>
              <a:t>M: Really? Hmm, I’m not so sure.</a:t>
            </a:r>
          </a:p>
          <a:p>
            <a:pPr marL="360000" indent="-360000" algn="just">
              <a:lnSpc>
                <a:spcPct val="120000"/>
              </a:lnSpc>
              <a:buNone/>
            </a:pPr>
            <a:r>
              <a:rPr lang="en-US" altLang="ja-JP" sz="4000" dirty="0">
                <a:latin typeface="Century" panose="02040604050505020304" pitchFamily="18" charset="0"/>
              </a:rPr>
              <a:t>W: Come on, it’ll be totally casual.</a:t>
            </a:r>
          </a:p>
          <a:p>
            <a:pPr marL="360000" indent="-360000" algn="just">
              <a:lnSpc>
                <a:spcPct val="120000"/>
              </a:lnSpc>
              <a:buNone/>
            </a:pPr>
            <a:r>
              <a:rPr lang="en-US" altLang="ja-JP" sz="4000" dirty="0">
                <a:latin typeface="Century" panose="02040604050505020304" pitchFamily="18" charset="0"/>
              </a:rPr>
              <a:t>M: OK, I’ll give it a try.</a:t>
            </a:r>
          </a:p>
        </p:txBody>
      </p:sp>
      <p:pic>
        <p:nvPicPr>
          <p:cNvPr id="2" name="2019B14">
            <a:hlinkClick r:id="" action="ppaction://media"/>
            <a:extLst>
              <a:ext uri="{FF2B5EF4-FFF2-40B4-BE49-F238E27FC236}">
                <a16:creationId xmlns:a16="http://schemas.microsoft.com/office/drawing/2014/main" id="{C3C780FA-2300-45D0-A340-34C6A0E093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3258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Why did the man give her a present?</a:t>
            </a:r>
          </a:p>
          <a:p>
            <a:pPr marL="360000" indent="-360000" algn="just">
              <a:lnSpc>
                <a:spcPct val="150000"/>
              </a:lnSpc>
              <a:buNone/>
            </a:pPr>
            <a:r>
              <a:rPr lang="en-US" altLang="ja-JP" sz="4000" dirty="0">
                <a:latin typeface="Century" panose="02040604050505020304" pitchFamily="18" charset="0"/>
              </a:rPr>
              <a:t>① It was Christmas Day.</a:t>
            </a:r>
          </a:p>
          <a:p>
            <a:pPr marL="360000" indent="-360000" algn="just">
              <a:lnSpc>
                <a:spcPct val="150000"/>
              </a:lnSpc>
              <a:buNone/>
            </a:pPr>
            <a:r>
              <a:rPr lang="en-US" altLang="ja-JP" sz="4000" dirty="0">
                <a:latin typeface="Century" panose="02040604050505020304" pitchFamily="18" charset="0"/>
              </a:rPr>
              <a:t>② It was her birthday.</a:t>
            </a:r>
          </a:p>
          <a:p>
            <a:pPr marL="360000" indent="-360000" algn="just">
              <a:lnSpc>
                <a:spcPct val="150000"/>
              </a:lnSpc>
              <a:buNone/>
            </a:pPr>
            <a:r>
              <a:rPr lang="en-US" altLang="ja-JP" sz="4000" dirty="0">
                <a:latin typeface="Century" panose="02040604050505020304" pitchFamily="18" charset="0"/>
              </a:rPr>
              <a:t>③ It was her graduation.</a:t>
            </a:r>
          </a:p>
          <a:p>
            <a:pPr marL="360000" indent="-360000" algn="just">
              <a:lnSpc>
                <a:spcPct val="150000"/>
              </a:lnSpc>
              <a:buNone/>
            </a:pPr>
            <a:r>
              <a:rPr lang="en-US" altLang="ja-JP" sz="4000" dirty="0">
                <a:latin typeface="Century" panose="02040604050505020304" pitchFamily="18" charset="0"/>
              </a:rPr>
              <a:t>④ It was their wedding anniversary.</a:t>
            </a:r>
          </a:p>
        </p:txBody>
      </p:sp>
      <p:pic>
        <p:nvPicPr>
          <p:cNvPr id="2" name="2019B15">
            <a:hlinkClick r:id="" action="ppaction://media"/>
            <a:extLst>
              <a:ext uri="{FF2B5EF4-FFF2-40B4-BE49-F238E27FC236}">
                <a16:creationId xmlns:a16="http://schemas.microsoft.com/office/drawing/2014/main" id="{B24881C1-FCBA-4913-9594-22D75ACAB2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85307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85000" lnSpcReduction="20000"/>
          </a:bodyPr>
          <a:lstStyle/>
          <a:p>
            <a:pPr marL="360000" indent="-360000" algn="just">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15 </a:t>
            </a:r>
            <a:r>
              <a:rPr lang="ja-JP" altLang="en-US" sz="4000" dirty="0">
                <a:latin typeface="Century" panose="02040604050505020304" pitchFamily="18" charset="0"/>
              </a:rPr>
              <a:t>正解 ②</a:t>
            </a:r>
            <a:endParaRPr lang="en-US" altLang="ja-JP" sz="4000" dirty="0">
              <a:latin typeface="Century" panose="02040604050505020304" pitchFamily="18" charset="0"/>
            </a:endParaRPr>
          </a:p>
          <a:p>
            <a:pPr marL="360000" indent="-360000" algn="just">
              <a:lnSpc>
                <a:spcPct val="120000"/>
              </a:lnSpc>
              <a:buNone/>
            </a:pPr>
            <a:r>
              <a:rPr lang="en-US" altLang="ja-JP" sz="4000" dirty="0">
                <a:latin typeface="Century" panose="02040604050505020304" pitchFamily="18" charset="0"/>
              </a:rPr>
              <a:t>M: Here’s a little something for you, honey.</a:t>
            </a:r>
          </a:p>
          <a:p>
            <a:pPr marL="360000" indent="-360000" algn="just">
              <a:lnSpc>
                <a:spcPct val="120000"/>
              </a:lnSpc>
              <a:buNone/>
            </a:pPr>
            <a:r>
              <a:rPr lang="en-US" altLang="ja-JP" sz="4000" dirty="0">
                <a:latin typeface="Century" panose="02040604050505020304" pitchFamily="18" charset="0"/>
              </a:rPr>
              <a:t>W: Wow! You remembered this year.</a:t>
            </a:r>
          </a:p>
          <a:p>
            <a:pPr marL="360000" indent="-360000" algn="just">
              <a:lnSpc>
                <a:spcPct val="120000"/>
              </a:lnSpc>
              <a:buNone/>
            </a:pPr>
            <a:r>
              <a:rPr lang="en-US" altLang="ja-JP" sz="4000" dirty="0">
                <a:latin typeface="Century" panose="02040604050505020304" pitchFamily="18" charset="0"/>
              </a:rPr>
              <a:t>M: How could I forget? You’re a half century old today.</a:t>
            </a:r>
          </a:p>
          <a:p>
            <a:pPr marL="360000" indent="-360000" algn="just">
              <a:lnSpc>
                <a:spcPct val="120000"/>
              </a:lnSpc>
              <a:buNone/>
            </a:pPr>
            <a:r>
              <a:rPr lang="en-US" altLang="ja-JP" sz="4000" dirty="0">
                <a:latin typeface="Century" panose="02040604050505020304" pitchFamily="18" charset="0"/>
              </a:rPr>
              <a:t>W: Thanks for reminding me.</a:t>
            </a:r>
          </a:p>
          <a:p>
            <a:pPr marL="360000" indent="-360000" algn="just">
              <a:lnSpc>
                <a:spcPct val="120000"/>
              </a:lnSpc>
              <a:buNone/>
            </a:pPr>
            <a:r>
              <a:rPr lang="en-US" altLang="ja-JP" sz="4000" dirty="0">
                <a:latin typeface="Century" panose="02040604050505020304" pitchFamily="18" charset="0"/>
              </a:rPr>
              <a:t>M: Sorry. Go ahead, open it.</a:t>
            </a:r>
          </a:p>
          <a:p>
            <a:pPr marL="360000" indent="-360000" algn="just">
              <a:lnSpc>
                <a:spcPct val="120000"/>
              </a:lnSpc>
              <a:buNone/>
            </a:pPr>
            <a:r>
              <a:rPr lang="en-US" altLang="ja-JP" sz="4000" dirty="0">
                <a:latin typeface="Century" panose="02040604050505020304" pitchFamily="18" charset="0"/>
              </a:rPr>
              <a:t>W: What could it be?</a:t>
            </a:r>
          </a:p>
          <a:p>
            <a:pPr marL="360000" indent="-360000" algn="just">
              <a:lnSpc>
                <a:spcPct val="120000"/>
              </a:lnSpc>
              <a:buNone/>
            </a:pPr>
            <a:r>
              <a:rPr lang="en-US" altLang="ja-JP" sz="4000" dirty="0">
                <a:latin typeface="Century" panose="02040604050505020304" pitchFamily="18" charset="0"/>
              </a:rPr>
              <a:t>M: I hope you like it.</a:t>
            </a:r>
          </a:p>
          <a:p>
            <a:pPr marL="360000" indent="-360000" algn="just">
              <a:lnSpc>
                <a:spcPct val="120000"/>
              </a:lnSpc>
              <a:buNone/>
            </a:pPr>
            <a:r>
              <a:rPr lang="en-US" altLang="ja-JP" sz="4000" dirty="0">
                <a:latin typeface="Century" panose="02040604050505020304" pitchFamily="18" charset="0"/>
              </a:rPr>
              <a:t>W: A diamond ring! I love it!</a:t>
            </a:r>
          </a:p>
        </p:txBody>
      </p:sp>
      <p:pic>
        <p:nvPicPr>
          <p:cNvPr id="2" name="2019B15">
            <a:hlinkClick r:id="" action="ppaction://media"/>
            <a:extLst>
              <a:ext uri="{FF2B5EF4-FFF2-40B4-BE49-F238E27FC236}">
                <a16:creationId xmlns:a16="http://schemas.microsoft.com/office/drawing/2014/main" id="{B9956AC0-A393-473C-9590-CF1E5DB9BEE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376404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On what day will they go to see the musical?</a:t>
            </a:r>
          </a:p>
          <a:p>
            <a:pPr marL="360000" indent="-360000" algn="just">
              <a:lnSpc>
                <a:spcPct val="150000"/>
              </a:lnSpc>
              <a:buNone/>
            </a:pPr>
            <a:r>
              <a:rPr lang="en-US" altLang="ja-JP" sz="4000" dirty="0">
                <a:latin typeface="Century" panose="02040604050505020304" pitchFamily="18" charset="0"/>
              </a:rPr>
              <a:t>① Thursday</a:t>
            </a:r>
          </a:p>
          <a:p>
            <a:pPr marL="360000" indent="-360000" algn="just">
              <a:lnSpc>
                <a:spcPct val="150000"/>
              </a:lnSpc>
              <a:buNone/>
            </a:pPr>
            <a:r>
              <a:rPr lang="en-US" altLang="ja-JP" sz="4000" dirty="0">
                <a:latin typeface="Century" panose="02040604050505020304" pitchFamily="18" charset="0"/>
              </a:rPr>
              <a:t>② Friday</a:t>
            </a:r>
          </a:p>
          <a:p>
            <a:pPr marL="360000" indent="-360000" algn="just">
              <a:lnSpc>
                <a:spcPct val="150000"/>
              </a:lnSpc>
              <a:buNone/>
            </a:pPr>
            <a:r>
              <a:rPr lang="en-US" altLang="ja-JP" sz="4000" dirty="0">
                <a:latin typeface="Century" panose="02040604050505020304" pitchFamily="18" charset="0"/>
              </a:rPr>
              <a:t>③ Saturday</a:t>
            </a:r>
          </a:p>
          <a:p>
            <a:pPr marL="360000" indent="-360000" algn="just">
              <a:lnSpc>
                <a:spcPct val="150000"/>
              </a:lnSpc>
              <a:buNone/>
            </a:pPr>
            <a:r>
              <a:rPr lang="en-US" altLang="ja-JP" sz="4000" dirty="0">
                <a:latin typeface="Century" panose="02040604050505020304" pitchFamily="18" charset="0"/>
              </a:rPr>
              <a:t>④ Sunday</a:t>
            </a:r>
          </a:p>
        </p:txBody>
      </p:sp>
      <p:pic>
        <p:nvPicPr>
          <p:cNvPr id="2" name="2019B16">
            <a:hlinkClick r:id="" action="ppaction://media"/>
            <a:extLst>
              <a:ext uri="{FF2B5EF4-FFF2-40B4-BE49-F238E27FC236}">
                <a16:creationId xmlns:a16="http://schemas.microsoft.com/office/drawing/2014/main" id="{0BBD84BF-5AA5-4090-B794-34DF357AA4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5249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77500" lnSpcReduction="20000"/>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16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W: Look at this poster. I really want to see this musical. Do you want to go?</a:t>
            </a:r>
          </a:p>
          <a:p>
            <a:pPr marL="360000" indent="-360000" algn="just">
              <a:lnSpc>
                <a:spcPct val="150000"/>
              </a:lnSpc>
              <a:buNone/>
            </a:pPr>
            <a:r>
              <a:rPr lang="en-US" altLang="ja-JP" sz="4000" dirty="0">
                <a:latin typeface="Century" panose="02040604050505020304" pitchFamily="18" charset="0"/>
              </a:rPr>
              <a:t>M: OK. When?</a:t>
            </a:r>
          </a:p>
          <a:p>
            <a:pPr marL="360000" indent="-360000" algn="just">
              <a:lnSpc>
                <a:spcPct val="150000"/>
              </a:lnSpc>
              <a:buNone/>
            </a:pPr>
            <a:r>
              <a:rPr lang="en-US" altLang="ja-JP" sz="4000" dirty="0">
                <a:latin typeface="Century" panose="02040604050505020304" pitchFamily="18" charset="0"/>
              </a:rPr>
              <a:t>W: It starts today …. What about tomorrow?</a:t>
            </a:r>
          </a:p>
          <a:p>
            <a:pPr marL="360000" indent="-360000" algn="just">
              <a:lnSpc>
                <a:spcPct val="150000"/>
              </a:lnSpc>
              <a:buNone/>
            </a:pPr>
            <a:r>
              <a:rPr lang="en-US" altLang="ja-JP" sz="4000" dirty="0">
                <a:latin typeface="Century" panose="02040604050505020304" pitchFamily="18" charset="0"/>
              </a:rPr>
              <a:t>M: Ah, Friday’s not good. But I’m OK on Saturday.</a:t>
            </a:r>
          </a:p>
          <a:p>
            <a:pPr marL="360000" indent="-360000" algn="just">
              <a:lnSpc>
                <a:spcPct val="150000"/>
              </a:lnSpc>
              <a:buNone/>
            </a:pPr>
            <a:r>
              <a:rPr lang="en-US" altLang="ja-JP" sz="4000" dirty="0">
                <a:latin typeface="Century" panose="02040604050505020304" pitchFamily="18" charset="0"/>
              </a:rPr>
              <a:t>W: Oh, I have to work. How about the day after that?</a:t>
            </a:r>
          </a:p>
          <a:p>
            <a:pPr marL="360000" indent="-360000" algn="just">
              <a:lnSpc>
                <a:spcPct val="150000"/>
              </a:lnSpc>
              <a:buNone/>
            </a:pPr>
            <a:r>
              <a:rPr lang="en-US" altLang="ja-JP" sz="4000" dirty="0">
                <a:latin typeface="Century" panose="02040604050505020304" pitchFamily="18" charset="0"/>
              </a:rPr>
              <a:t>M: Sounds good. Call me later?</a:t>
            </a:r>
          </a:p>
        </p:txBody>
      </p:sp>
      <p:pic>
        <p:nvPicPr>
          <p:cNvPr id="2" name="2019B16">
            <a:hlinkClick r:id="" action="ppaction://media"/>
            <a:extLst>
              <a:ext uri="{FF2B5EF4-FFF2-40B4-BE49-F238E27FC236}">
                <a16:creationId xmlns:a16="http://schemas.microsoft.com/office/drawing/2014/main" id="{70D25216-A2A7-4473-9631-DB55C16C05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0916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rmAutofit/>
          </a:bodyPr>
          <a:lstStyle/>
          <a:p>
            <a:pPr marL="360000" indent="-360000" algn="just">
              <a:lnSpc>
                <a:spcPct val="100000"/>
              </a:lnSpc>
              <a:buNone/>
            </a:pPr>
            <a:r>
              <a:rPr lang="ja-JP" altLang="en-US" sz="1800" dirty="0">
                <a:latin typeface="Century" panose="02040604050505020304" pitchFamily="18" charset="0"/>
              </a:rPr>
              <a:t>第</a:t>
            </a:r>
            <a:r>
              <a:rPr lang="en-US" altLang="ja-JP" sz="1800" dirty="0">
                <a:latin typeface="Century" panose="02040604050505020304" pitchFamily="18" charset="0"/>
              </a:rPr>
              <a:t>3</a:t>
            </a:r>
            <a:r>
              <a:rPr lang="ja-JP" altLang="en-US" sz="1800" dirty="0">
                <a:latin typeface="Century" panose="02040604050505020304" pitchFamily="18" charset="0"/>
              </a:rPr>
              <a:t>問 </a:t>
            </a:r>
            <a:r>
              <a:rPr lang="ja-JP" altLang="en-US" sz="1800" u="sng" dirty="0">
                <a:latin typeface="Century" panose="02040604050505020304" pitchFamily="18" charset="0"/>
              </a:rPr>
              <a:t>対話の場面</a:t>
            </a:r>
            <a:r>
              <a:rPr lang="ja-JP" altLang="en-US" sz="1800" dirty="0">
                <a:latin typeface="Century" panose="02040604050505020304" pitchFamily="18" charset="0"/>
              </a:rPr>
              <a:t> ダンス部の部長が，文化祭で使う教室を決めるために予約フォームを見ながら，学校の事務職員と相談をしています。</a:t>
            </a: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endParaRPr lang="en-US" altLang="ja-JP" sz="1800" dirty="0">
              <a:latin typeface="Century" panose="02040604050505020304" pitchFamily="18" charset="0"/>
            </a:endParaRPr>
          </a:p>
          <a:p>
            <a:pPr marL="360000" indent="-360000" algn="just">
              <a:lnSpc>
                <a:spcPct val="100000"/>
              </a:lnSpc>
              <a:buNone/>
            </a:pPr>
            <a:r>
              <a:rPr lang="ja-JP" altLang="en-US" sz="1800" dirty="0">
                <a:latin typeface="Century" panose="02040604050505020304" pitchFamily="18" charset="0"/>
              </a:rPr>
              <a:t>問</a:t>
            </a:r>
            <a:r>
              <a:rPr lang="en-US" altLang="ja-JP" sz="1800" dirty="0">
                <a:latin typeface="Century" panose="02040604050505020304" pitchFamily="18" charset="0"/>
              </a:rPr>
              <a:t>17 In which room will the “Dance Show” most likely be held?</a:t>
            </a:r>
          </a:p>
          <a:p>
            <a:pPr marL="360000" indent="-360000" algn="just">
              <a:lnSpc>
                <a:spcPct val="100000"/>
              </a:lnSpc>
              <a:buNone/>
            </a:pPr>
            <a:r>
              <a:rPr lang="en-US" altLang="ja-JP" sz="1800" dirty="0">
                <a:latin typeface="Century" panose="02040604050505020304" pitchFamily="18" charset="0"/>
              </a:rPr>
              <a:t>① 101</a:t>
            </a:r>
            <a:r>
              <a:rPr lang="ja-JP" altLang="en-US" sz="1800" dirty="0">
                <a:latin typeface="Century" panose="02040604050505020304" pitchFamily="18" charset="0"/>
              </a:rPr>
              <a:t>　</a:t>
            </a:r>
            <a:r>
              <a:rPr lang="en-US" altLang="ja-JP" sz="1800" dirty="0">
                <a:latin typeface="Century" panose="02040604050505020304" pitchFamily="18" charset="0"/>
              </a:rPr>
              <a:t>② 102</a:t>
            </a:r>
            <a:r>
              <a:rPr lang="ja-JP" altLang="en-US" sz="1800" dirty="0">
                <a:latin typeface="Century" panose="02040604050505020304" pitchFamily="18" charset="0"/>
              </a:rPr>
              <a:t>　</a:t>
            </a:r>
            <a:r>
              <a:rPr lang="en-US" altLang="ja-JP" sz="1800" dirty="0">
                <a:latin typeface="Century" panose="02040604050505020304" pitchFamily="18" charset="0"/>
              </a:rPr>
              <a:t>③ 201</a:t>
            </a:r>
            <a:r>
              <a:rPr lang="ja-JP" altLang="en-US" sz="1800" dirty="0">
                <a:latin typeface="Century" panose="02040604050505020304" pitchFamily="18" charset="0"/>
              </a:rPr>
              <a:t>　</a:t>
            </a:r>
            <a:r>
              <a:rPr lang="en-US" altLang="ja-JP" sz="1800" dirty="0">
                <a:latin typeface="Century" panose="02040604050505020304" pitchFamily="18" charset="0"/>
              </a:rPr>
              <a:t>④ 202</a:t>
            </a:r>
          </a:p>
          <a:p>
            <a:pPr marL="360000" indent="-360000" algn="just">
              <a:lnSpc>
                <a:spcPct val="100000"/>
              </a:lnSpc>
              <a:buNone/>
            </a:pPr>
            <a:r>
              <a:rPr lang="ja-JP" altLang="en-US" sz="1800" dirty="0">
                <a:latin typeface="Century" panose="02040604050505020304" pitchFamily="18" charset="0"/>
              </a:rPr>
              <a:t>問</a:t>
            </a:r>
            <a:r>
              <a:rPr lang="en-US" altLang="ja-JP" sz="1800" dirty="0">
                <a:latin typeface="Century" panose="02040604050505020304" pitchFamily="18" charset="0"/>
              </a:rPr>
              <a:t>18 Why is Room 405 unsuitable for the “Dance Along”?</a:t>
            </a:r>
          </a:p>
          <a:p>
            <a:pPr marL="360000" indent="-360000" algn="just">
              <a:lnSpc>
                <a:spcPct val="100000"/>
              </a:lnSpc>
              <a:buNone/>
            </a:pPr>
            <a:r>
              <a:rPr lang="en-US" altLang="ja-JP" sz="1800" dirty="0">
                <a:latin typeface="Century" panose="02040604050505020304" pitchFamily="18" charset="0"/>
              </a:rPr>
              <a:t>① It’s on the fourth floor.	② It’s too small.</a:t>
            </a:r>
          </a:p>
          <a:p>
            <a:pPr marL="360000" indent="-360000" algn="just">
              <a:lnSpc>
                <a:spcPct val="100000"/>
              </a:lnSpc>
              <a:buNone/>
            </a:pPr>
            <a:r>
              <a:rPr lang="en-US" altLang="ja-JP" sz="1800" dirty="0">
                <a:latin typeface="Century" panose="02040604050505020304" pitchFamily="18" charset="0"/>
              </a:rPr>
              <a:t>③ The desks do not move.④ The Wi-Fi may not work.</a:t>
            </a:r>
          </a:p>
          <a:p>
            <a:pPr marL="360000" indent="-360000" algn="just">
              <a:lnSpc>
                <a:spcPct val="100000"/>
              </a:lnSpc>
              <a:buNone/>
            </a:pPr>
            <a:r>
              <a:rPr lang="ja-JP" altLang="en-US" sz="1800" dirty="0">
                <a:latin typeface="Century" panose="02040604050505020304" pitchFamily="18" charset="0"/>
              </a:rPr>
              <a:t>問</a:t>
            </a:r>
            <a:r>
              <a:rPr lang="en-US" altLang="ja-JP" sz="1800" dirty="0">
                <a:latin typeface="Century" panose="02040604050505020304" pitchFamily="18" charset="0"/>
              </a:rPr>
              <a:t>19 How will the rooms on Sunday be changed in the request form?</a:t>
            </a:r>
          </a:p>
          <a:p>
            <a:pPr marL="360000" indent="-360000" algn="just">
              <a:lnSpc>
                <a:spcPct val="100000"/>
              </a:lnSpc>
              <a:buNone/>
            </a:pPr>
            <a:endParaRPr lang="en-US" altLang="ja-JP" sz="1800" dirty="0">
              <a:latin typeface="Century" panose="02040604050505020304" pitchFamily="18" charset="0"/>
            </a:endParaRPr>
          </a:p>
        </p:txBody>
      </p:sp>
      <p:pic>
        <p:nvPicPr>
          <p:cNvPr id="2" name="図 1">
            <a:extLst>
              <a:ext uri="{FF2B5EF4-FFF2-40B4-BE49-F238E27FC236}">
                <a16:creationId xmlns:a16="http://schemas.microsoft.com/office/drawing/2014/main" id="{B9A9F5DE-4C04-47EA-BE6E-DD1369F46D8D}"/>
              </a:ext>
            </a:extLst>
          </p:cNvPr>
          <p:cNvPicPr>
            <a:picLocks noChangeAspect="1"/>
          </p:cNvPicPr>
          <p:nvPr/>
        </p:nvPicPr>
        <p:blipFill>
          <a:blip r:embed="rId4"/>
          <a:stretch>
            <a:fillRect/>
          </a:stretch>
        </p:blipFill>
        <p:spPr>
          <a:xfrm>
            <a:off x="271849" y="1188294"/>
            <a:ext cx="5794992" cy="5027155"/>
          </a:xfrm>
          <a:prstGeom prst="rect">
            <a:avLst/>
          </a:prstGeom>
        </p:spPr>
      </p:pic>
      <p:pic>
        <p:nvPicPr>
          <p:cNvPr id="4" name="図 3">
            <a:extLst>
              <a:ext uri="{FF2B5EF4-FFF2-40B4-BE49-F238E27FC236}">
                <a16:creationId xmlns:a16="http://schemas.microsoft.com/office/drawing/2014/main" id="{F8EA9531-77D3-44ED-B697-73E084DF1F5C}"/>
              </a:ext>
            </a:extLst>
          </p:cNvPr>
          <p:cNvPicPr>
            <a:picLocks noChangeAspect="1"/>
          </p:cNvPicPr>
          <p:nvPr/>
        </p:nvPicPr>
        <p:blipFill>
          <a:blip r:embed="rId5"/>
          <a:stretch>
            <a:fillRect/>
          </a:stretch>
        </p:blipFill>
        <p:spPr>
          <a:xfrm>
            <a:off x="7311596" y="3429000"/>
            <a:ext cx="3129863" cy="2336964"/>
          </a:xfrm>
          <a:prstGeom prst="rect">
            <a:avLst/>
          </a:prstGeom>
        </p:spPr>
      </p:pic>
      <p:pic>
        <p:nvPicPr>
          <p:cNvPr id="5" name="2019B17-19">
            <a:hlinkClick r:id="" action="ppaction://media"/>
            <a:extLst>
              <a:ext uri="{FF2B5EF4-FFF2-40B4-BE49-F238E27FC236}">
                <a16:creationId xmlns:a16="http://schemas.microsoft.com/office/drawing/2014/main" id="{FD3691F9-7FD6-45CC-B3E6-1C195FC2F8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144607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8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rmAutofit fontScale="55000" lnSpcReduction="20000"/>
          </a:bodyPr>
          <a:lstStyle/>
          <a:p>
            <a:pPr marL="360000" indent="-360000" algn="just">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17 </a:t>
            </a:r>
            <a:r>
              <a:rPr lang="ja-JP" altLang="en-US" sz="4000" dirty="0">
                <a:latin typeface="Century" panose="02040604050505020304" pitchFamily="18" charset="0"/>
              </a:rPr>
              <a:t>正解 ② 問</a:t>
            </a:r>
            <a:r>
              <a:rPr lang="en-US" altLang="ja-JP" sz="4000" dirty="0">
                <a:latin typeface="Century" panose="02040604050505020304" pitchFamily="18" charset="0"/>
              </a:rPr>
              <a:t>18 </a:t>
            </a:r>
            <a:r>
              <a:rPr lang="ja-JP" altLang="en-US" sz="4000" dirty="0">
                <a:latin typeface="Century" panose="02040604050505020304" pitchFamily="18" charset="0"/>
              </a:rPr>
              <a:t>正解 ③ 問</a:t>
            </a:r>
            <a:r>
              <a:rPr lang="en-US" altLang="ja-JP" sz="4000" dirty="0">
                <a:latin typeface="Century" panose="02040604050505020304" pitchFamily="18" charset="0"/>
              </a:rPr>
              <a:t>19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gn="just">
              <a:lnSpc>
                <a:spcPct val="120000"/>
              </a:lnSpc>
              <a:buNone/>
            </a:pPr>
            <a:r>
              <a:rPr lang="en-US" altLang="ja-JP" sz="4000" dirty="0">
                <a:latin typeface="Century" panose="02040604050505020304" pitchFamily="18" charset="0"/>
              </a:rPr>
              <a:t>M: OK, have you filled in the request form?</a:t>
            </a:r>
          </a:p>
          <a:p>
            <a:pPr marL="360000" indent="-360000" algn="just">
              <a:lnSpc>
                <a:spcPct val="120000"/>
              </a:lnSpc>
              <a:buNone/>
            </a:pPr>
            <a:r>
              <a:rPr lang="en-US" altLang="ja-JP" sz="4000" dirty="0">
                <a:latin typeface="Century" panose="02040604050505020304" pitchFamily="18" charset="0"/>
              </a:rPr>
              <a:t>W: Yes, but I’m not sure about which rooms to reserve.</a:t>
            </a:r>
          </a:p>
          <a:p>
            <a:pPr marL="360000" indent="-360000" algn="just">
              <a:lnSpc>
                <a:spcPct val="120000"/>
              </a:lnSpc>
              <a:buNone/>
            </a:pPr>
            <a:r>
              <a:rPr lang="en-US" altLang="ja-JP" sz="4000" dirty="0">
                <a:latin typeface="Century" panose="02040604050505020304" pitchFamily="18" charset="0"/>
              </a:rPr>
              <a:t>M: Right. Let’s look at the room chart.</a:t>
            </a:r>
          </a:p>
          <a:p>
            <a:pPr marL="360000" indent="-360000" algn="just">
              <a:lnSpc>
                <a:spcPct val="120000"/>
              </a:lnSpc>
              <a:buNone/>
            </a:pPr>
            <a:r>
              <a:rPr lang="en-US" altLang="ja-JP" sz="4000" dirty="0">
                <a:latin typeface="Century" panose="02040604050505020304" pitchFamily="18" charset="0"/>
              </a:rPr>
              <a:t>W: Sure. We’d like a large room for the “Dance Show,” but we don’t know how many people will come. Maybe, a hundred at most?</a:t>
            </a:r>
          </a:p>
          <a:p>
            <a:pPr marL="360000" indent="-360000" algn="just">
              <a:lnSpc>
                <a:spcPct val="120000"/>
              </a:lnSpc>
              <a:buNone/>
            </a:pPr>
            <a:r>
              <a:rPr lang="en-US" altLang="ja-JP" sz="4000" dirty="0">
                <a:latin typeface="Century" panose="02040604050505020304" pitchFamily="18" charset="0"/>
              </a:rPr>
              <a:t>M: So, a little bit larger than that.</a:t>
            </a:r>
          </a:p>
          <a:p>
            <a:pPr marL="360000" indent="-360000" algn="just">
              <a:lnSpc>
                <a:spcPct val="120000"/>
              </a:lnSpc>
              <a:buNone/>
            </a:pPr>
            <a:r>
              <a:rPr lang="en-US" altLang="ja-JP" sz="4000" dirty="0">
                <a:latin typeface="Century" panose="02040604050505020304" pitchFamily="18" charset="0"/>
              </a:rPr>
              <a:t>W: Ah … this one?</a:t>
            </a:r>
          </a:p>
          <a:p>
            <a:pPr marL="360000" indent="-360000" algn="just">
              <a:lnSpc>
                <a:spcPct val="120000"/>
              </a:lnSpc>
              <a:buNone/>
            </a:pPr>
            <a:r>
              <a:rPr lang="en-US" altLang="ja-JP" sz="4000" dirty="0">
                <a:latin typeface="Century" panose="02040604050505020304" pitchFamily="18" charset="0"/>
              </a:rPr>
              <a:t>M: Uh-huh …. And you’d like the fourth floor rooms on Sunday for the “Dance Along”?</a:t>
            </a:r>
          </a:p>
          <a:p>
            <a:pPr marL="360000" indent="-360000" algn="just">
              <a:lnSpc>
                <a:spcPct val="120000"/>
              </a:lnSpc>
              <a:buNone/>
            </a:pPr>
            <a:r>
              <a:rPr lang="en-US" altLang="ja-JP" sz="4000" dirty="0">
                <a:latin typeface="Century" panose="02040604050505020304" pitchFamily="18" charset="0"/>
              </a:rPr>
              <a:t>W: Yeah, they all look good. Well, not 405, though. We need to make enough space for everyone to dance.</a:t>
            </a:r>
          </a:p>
          <a:p>
            <a:pPr marL="360000" indent="-360000" algn="just">
              <a:lnSpc>
                <a:spcPct val="120000"/>
              </a:lnSpc>
              <a:buNone/>
            </a:pPr>
            <a:r>
              <a:rPr lang="en-US" altLang="ja-JP" sz="4000" dirty="0">
                <a:latin typeface="Century" panose="02040604050505020304" pitchFamily="18" charset="0"/>
              </a:rPr>
              <a:t>M: Ah, of course …. Oh no. 402 and 404 are booked all day.</a:t>
            </a:r>
          </a:p>
          <a:p>
            <a:pPr marL="360000" indent="-360000" algn="just">
              <a:lnSpc>
                <a:spcPct val="120000"/>
              </a:lnSpc>
              <a:buNone/>
            </a:pPr>
            <a:r>
              <a:rPr lang="en-US" altLang="ja-JP" sz="4000" dirty="0">
                <a:latin typeface="Century" panose="02040604050505020304" pitchFamily="18" charset="0"/>
              </a:rPr>
              <a:t>W: Too bad. How about the third floor?</a:t>
            </a:r>
          </a:p>
          <a:p>
            <a:pPr marL="360000" indent="-360000" algn="just">
              <a:lnSpc>
                <a:spcPct val="120000"/>
              </a:lnSpc>
              <a:buNone/>
            </a:pPr>
            <a:r>
              <a:rPr lang="en-US" altLang="ja-JP" sz="4000" dirty="0">
                <a:latin typeface="Century" panose="02040604050505020304" pitchFamily="18" charset="0"/>
              </a:rPr>
              <a:t>M: Those rooms are available, but the Wi-Fi on the third floor is rather unstable. Is that OK?</a:t>
            </a:r>
          </a:p>
          <a:p>
            <a:pPr marL="360000" indent="-360000" algn="just">
              <a:lnSpc>
                <a:spcPct val="120000"/>
              </a:lnSpc>
              <a:buNone/>
            </a:pPr>
            <a:r>
              <a:rPr lang="en-US" altLang="ja-JP" sz="4000" dirty="0">
                <a:latin typeface="Century" panose="02040604050505020304" pitchFamily="18" charset="0"/>
              </a:rPr>
              <a:t>W: Umm, we absolutely need Wi-Fi for “Tango,” so we’ll move “Hula” to the third floor.</a:t>
            </a:r>
          </a:p>
        </p:txBody>
      </p:sp>
      <p:pic>
        <p:nvPicPr>
          <p:cNvPr id="2" name="2019B17-19">
            <a:hlinkClick r:id="" action="ppaction://media"/>
            <a:extLst>
              <a:ext uri="{FF2B5EF4-FFF2-40B4-BE49-F238E27FC236}">
                <a16:creationId xmlns:a16="http://schemas.microsoft.com/office/drawing/2014/main" id="{090295A7-D3BD-4C05-A23E-18502A9532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8206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rmAutofit fontScale="62500" lnSpcReduction="20000"/>
          </a:bodyPr>
          <a:lstStyle/>
          <a:p>
            <a:pPr marL="360000" indent="-360000" algn="just">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20 Why did the speaker begin using social media?</a:t>
            </a:r>
          </a:p>
          <a:p>
            <a:pPr marL="360000" indent="-360000" algn="just">
              <a:lnSpc>
                <a:spcPct val="120000"/>
              </a:lnSpc>
              <a:buNone/>
            </a:pPr>
            <a:r>
              <a:rPr lang="en-US" altLang="ja-JP" sz="4000" dirty="0">
                <a:latin typeface="Century" panose="02040604050505020304" pitchFamily="18" charset="0"/>
              </a:rPr>
              <a:t>① To make many new friends</a:t>
            </a:r>
          </a:p>
          <a:p>
            <a:pPr marL="360000" indent="-360000" algn="just">
              <a:lnSpc>
                <a:spcPct val="120000"/>
              </a:lnSpc>
              <a:buNone/>
            </a:pPr>
            <a:r>
              <a:rPr lang="en-US" altLang="ja-JP" sz="4000" dirty="0">
                <a:latin typeface="Century" panose="02040604050505020304" pitchFamily="18" charset="0"/>
              </a:rPr>
              <a:t>② To stay in contact with people</a:t>
            </a:r>
          </a:p>
          <a:p>
            <a:pPr marL="360000" indent="-360000" algn="just">
              <a:lnSpc>
                <a:spcPct val="120000"/>
              </a:lnSpc>
              <a:buNone/>
            </a:pPr>
            <a:r>
              <a:rPr lang="en-US" altLang="ja-JP" sz="4000" dirty="0">
                <a:latin typeface="Century" panose="02040604050505020304" pitchFamily="18" charset="0"/>
              </a:rPr>
              <a:t>③ To take university classes online</a:t>
            </a:r>
          </a:p>
          <a:p>
            <a:pPr marL="360000" indent="-360000" algn="just">
              <a:lnSpc>
                <a:spcPct val="120000"/>
              </a:lnSpc>
              <a:buNone/>
            </a:pPr>
            <a:r>
              <a:rPr lang="en-US" altLang="ja-JP" sz="4000" dirty="0">
                <a:latin typeface="Century" panose="02040604050505020304" pitchFamily="18" charset="0"/>
              </a:rPr>
              <a:t>④ To watch live videos in her dorm</a:t>
            </a:r>
          </a:p>
          <a:p>
            <a:pPr marL="360000" indent="-360000" algn="just">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21 What event made the biggest impression on the speaker?</a:t>
            </a:r>
          </a:p>
          <a:p>
            <a:pPr marL="360000" indent="-360000" algn="just">
              <a:lnSpc>
                <a:spcPct val="120000"/>
              </a:lnSpc>
              <a:buNone/>
            </a:pPr>
            <a:r>
              <a:rPr lang="en-US" altLang="ja-JP" sz="4000" dirty="0">
                <a:latin typeface="Century" panose="02040604050505020304" pitchFamily="18" charset="0"/>
              </a:rPr>
              <a:t>① A baby walking for the first time</a:t>
            </a:r>
          </a:p>
          <a:p>
            <a:pPr marL="360000" indent="-360000" algn="just">
              <a:lnSpc>
                <a:spcPct val="120000"/>
              </a:lnSpc>
              <a:buNone/>
            </a:pPr>
            <a:r>
              <a:rPr lang="en-US" altLang="ja-JP" sz="4000" dirty="0">
                <a:latin typeface="Century" panose="02040604050505020304" pitchFamily="18" charset="0"/>
              </a:rPr>
              <a:t>② A family member’s travels</a:t>
            </a:r>
          </a:p>
          <a:p>
            <a:pPr marL="360000" indent="-360000" algn="just">
              <a:lnSpc>
                <a:spcPct val="120000"/>
              </a:lnSpc>
              <a:buNone/>
            </a:pPr>
            <a:r>
              <a:rPr lang="en-US" altLang="ja-JP" sz="4000" dirty="0">
                <a:latin typeface="Century" panose="02040604050505020304" pitchFamily="18" charset="0"/>
              </a:rPr>
              <a:t>③ Her going away to university</a:t>
            </a:r>
          </a:p>
          <a:p>
            <a:pPr marL="360000" indent="-360000" algn="just">
              <a:lnSpc>
                <a:spcPct val="120000"/>
              </a:lnSpc>
              <a:buNone/>
            </a:pPr>
            <a:r>
              <a:rPr lang="en-US" altLang="ja-JP" sz="4000" dirty="0">
                <a:latin typeface="Century" panose="02040604050505020304" pitchFamily="18" charset="0"/>
              </a:rPr>
              <a:t>④ The birth of her friend’s baby</a:t>
            </a:r>
          </a:p>
          <a:p>
            <a:pPr marL="360000" indent="-360000" algn="just">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22 What is the main problem discussed in this story?</a:t>
            </a:r>
          </a:p>
          <a:p>
            <a:pPr marL="360000" indent="-360000" algn="just">
              <a:lnSpc>
                <a:spcPct val="120000"/>
              </a:lnSpc>
              <a:buNone/>
            </a:pPr>
            <a:r>
              <a:rPr lang="en-US" altLang="ja-JP" sz="4000" dirty="0">
                <a:latin typeface="Century" panose="02040604050505020304" pitchFamily="18" charset="0"/>
              </a:rPr>
              <a:t>① People can reach you at any time of day.</a:t>
            </a:r>
          </a:p>
          <a:p>
            <a:pPr marL="360000" indent="-360000" algn="just">
              <a:lnSpc>
                <a:spcPct val="120000"/>
              </a:lnSpc>
              <a:buNone/>
            </a:pPr>
            <a:r>
              <a:rPr lang="en-US" altLang="ja-JP" sz="4000" dirty="0">
                <a:latin typeface="Century" panose="02040604050505020304" pitchFamily="18" charset="0"/>
              </a:rPr>
              <a:t>② People feel their lives are inferior to others’.</a:t>
            </a:r>
          </a:p>
          <a:p>
            <a:pPr marL="360000" indent="-360000" algn="just">
              <a:lnSpc>
                <a:spcPct val="120000"/>
              </a:lnSpc>
              <a:buNone/>
            </a:pPr>
            <a:r>
              <a:rPr lang="en-US" altLang="ja-JP" sz="4000" dirty="0">
                <a:latin typeface="Century" panose="02040604050505020304" pitchFamily="18" charset="0"/>
              </a:rPr>
              <a:t>③ People have stopped having many babies.</a:t>
            </a:r>
          </a:p>
          <a:p>
            <a:pPr marL="360000" indent="-360000" algn="just">
              <a:lnSpc>
                <a:spcPct val="120000"/>
              </a:lnSpc>
              <a:buNone/>
            </a:pPr>
            <a:r>
              <a:rPr lang="en-US" altLang="ja-JP" sz="4000" dirty="0">
                <a:latin typeface="Century" panose="02040604050505020304" pitchFamily="18" charset="0"/>
              </a:rPr>
              <a:t>④ People have stopped meeting face-to-face.</a:t>
            </a:r>
          </a:p>
        </p:txBody>
      </p:sp>
      <p:pic>
        <p:nvPicPr>
          <p:cNvPr id="2" name="2019B20-22">
            <a:hlinkClick r:id="" action="ppaction://media"/>
            <a:extLst>
              <a:ext uri="{FF2B5EF4-FFF2-40B4-BE49-F238E27FC236}">
                <a16:creationId xmlns:a16="http://schemas.microsoft.com/office/drawing/2014/main" id="{57A7A854-BE9E-4DE9-A17C-2DE124E56C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430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216000" indent="-216000">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1 </a:t>
            </a:r>
            <a:r>
              <a:rPr kumimoji="1" lang="ja-JP" altLang="en-US" sz="4000" dirty="0">
                <a:latin typeface="Century" panose="02040604050505020304" pitchFamily="18" charset="0"/>
              </a:rPr>
              <a:t>正解 ①</a:t>
            </a:r>
            <a:endParaRPr kumimoji="1" lang="en-US" altLang="ja-JP" sz="4000" dirty="0">
              <a:latin typeface="Century" panose="02040604050505020304" pitchFamily="18" charset="0"/>
            </a:endParaRPr>
          </a:p>
          <a:p>
            <a:pPr marL="216000" indent="-216000">
              <a:lnSpc>
                <a:spcPct val="150000"/>
              </a:lnSpc>
              <a:buNone/>
            </a:pPr>
            <a:r>
              <a:rPr lang="en-US" altLang="ja-JP" sz="4000" dirty="0">
                <a:latin typeface="Century" panose="02040604050505020304" pitchFamily="18" charset="0"/>
              </a:rPr>
              <a:t>M: The title should not be in three lines.</a:t>
            </a:r>
          </a:p>
          <a:p>
            <a:pPr marL="216000" indent="-216000">
              <a:lnSpc>
                <a:spcPct val="150000"/>
              </a:lnSpc>
              <a:buNone/>
            </a:pPr>
            <a:r>
              <a:rPr lang="en-US" altLang="ja-JP" sz="4000" dirty="0">
                <a:latin typeface="Century" panose="02040604050505020304" pitchFamily="18" charset="0"/>
              </a:rPr>
              <a:t>W: OK. And what about the palm trees?</a:t>
            </a:r>
          </a:p>
          <a:p>
            <a:pPr marL="216000" indent="-216000">
              <a:lnSpc>
                <a:spcPct val="150000"/>
              </a:lnSpc>
              <a:buNone/>
            </a:pPr>
            <a:r>
              <a:rPr lang="en-US" altLang="ja-JP" sz="4000" dirty="0">
                <a:latin typeface="Century" panose="02040604050505020304" pitchFamily="18" charset="0"/>
              </a:rPr>
              <a:t>M: Put them on the left rather than on the right.</a:t>
            </a:r>
          </a:p>
          <a:p>
            <a:pPr marL="216000" indent="-216000">
              <a:lnSpc>
                <a:spcPct val="150000"/>
              </a:lnSpc>
              <a:buNone/>
            </a:pPr>
            <a:r>
              <a:rPr lang="en-US" altLang="ja-JP" sz="4000" dirty="0">
                <a:latin typeface="Century" panose="02040604050505020304" pitchFamily="18" charset="0"/>
              </a:rPr>
              <a:t>W: Got it.</a:t>
            </a:r>
            <a:endParaRPr kumimoji="1" lang="ja-JP" altLang="en-US" sz="4000" dirty="0">
              <a:latin typeface="Century" panose="02040604050505020304" pitchFamily="18" charset="0"/>
            </a:endParaRPr>
          </a:p>
        </p:txBody>
      </p:sp>
      <p:pic>
        <p:nvPicPr>
          <p:cNvPr id="5" name="2019B01">
            <a:hlinkClick r:id="" action="ppaction://media"/>
            <a:extLst>
              <a:ext uri="{FF2B5EF4-FFF2-40B4-BE49-F238E27FC236}">
                <a16:creationId xmlns:a16="http://schemas.microsoft.com/office/drawing/2014/main" id="{2617416B-1262-48A2-9082-8940279871C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0715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Autofit/>
          </a:bodyPr>
          <a:lstStyle/>
          <a:p>
            <a:pPr marL="0" indent="0" algn="just">
              <a:lnSpc>
                <a:spcPct val="120000"/>
              </a:lnSpc>
              <a:buNone/>
            </a:pPr>
            <a:r>
              <a:rPr lang="ja-JP" altLang="en-US" sz="2300" dirty="0">
                <a:latin typeface="Century" panose="02040604050505020304" pitchFamily="18" charset="0"/>
              </a:rPr>
              <a:t>問</a:t>
            </a:r>
            <a:r>
              <a:rPr lang="en-US" altLang="ja-JP" sz="2300" dirty="0">
                <a:latin typeface="Century" panose="02040604050505020304" pitchFamily="18" charset="0"/>
              </a:rPr>
              <a:t>20 </a:t>
            </a:r>
            <a:r>
              <a:rPr lang="ja-JP" altLang="en-US" sz="2300" dirty="0">
                <a:latin typeface="Century" panose="02040604050505020304" pitchFamily="18" charset="0"/>
              </a:rPr>
              <a:t>正解 ②　問</a:t>
            </a:r>
            <a:r>
              <a:rPr lang="en-US" altLang="ja-JP" sz="2300" dirty="0">
                <a:latin typeface="Century" panose="02040604050505020304" pitchFamily="18" charset="0"/>
              </a:rPr>
              <a:t>21 </a:t>
            </a:r>
            <a:r>
              <a:rPr lang="ja-JP" altLang="en-US" sz="2300" dirty="0">
                <a:latin typeface="Century" panose="02040604050505020304" pitchFamily="18" charset="0"/>
              </a:rPr>
              <a:t>正解 ②　問</a:t>
            </a:r>
            <a:r>
              <a:rPr lang="en-US" altLang="ja-JP" sz="2300" dirty="0">
                <a:latin typeface="Century" panose="02040604050505020304" pitchFamily="18" charset="0"/>
              </a:rPr>
              <a:t>22 </a:t>
            </a:r>
            <a:r>
              <a:rPr lang="ja-JP" altLang="en-US" sz="2300" dirty="0">
                <a:latin typeface="Century" panose="02040604050505020304" pitchFamily="18" charset="0"/>
              </a:rPr>
              <a:t>正解 ②</a:t>
            </a:r>
            <a:endParaRPr lang="en-US" altLang="ja-JP" sz="2300" dirty="0">
              <a:latin typeface="Century" panose="02040604050505020304" pitchFamily="18" charset="0"/>
            </a:endParaRPr>
          </a:p>
          <a:p>
            <a:pPr marL="0" indent="0" algn="just">
              <a:lnSpc>
                <a:spcPct val="120000"/>
              </a:lnSpc>
              <a:buNone/>
            </a:pPr>
            <a:r>
              <a:rPr lang="en-US" altLang="ja-JP" sz="2300" dirty="0">
                <a:latin typeface="Century" panose="02040604050505020304" pitchFamily="18" charset="0"/>
              </a:rPr>
              <a:t>After high school, I went to a university that was far away from home. I could only visit my friends and family every six months. Of course, I missed them, so I started using social media. It enabled us to keep in touch with each other. When I was in my second year of university, a friend in my hometown and her husband had a baby girl. The very same day, I was able to see pictures of their daughter. A year later, on my dorm room computer, I watched a live video of her taking her first steps. What had the biggest impact on me, however, was following my sister’s adventures while she studied abroad in Spain. I hate to say it, but I started to feel envious of them because their lives seemed so perfect. This is one of the problems with social media. People only post the good things that happen to them, and without thinking about it, we compare ourselves to them. Social media allowed me to experience things I otherwise would have missed. However, it is also necessary to be aware of all the good things in our own lives.</a:t>
            </a:r>
          </a:p>
        </p:txBody>
      </p:sp>
      <p:pic>
        <p:nvPicPr>
          <p:cNvPr id="2" name="2019B20-22">
            <a:hlinkClick r:id="" action="ppaction://media"/>
            <a:extLst>
              <a:ext uri="{FF2B5EF4-FFF2-40B4-BE49-F238E27FC236}">
                <a16:creationId xmlns:a16="http://schemas.microsoft.com/office/drawing/2014/main" id="{BF0AFBC0-971E-4728-B61A-706C1B546F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27027" y="6058931"/>
            <a:ext cx="609600" cy="609600"/>
          </a:xfrm>
          <a:prstGeom prst="rect">
            <a:avLst/>
          </a:prstGeom>
        </p:spPr>
      </p:pic>
    </p:spTree>
    <p:extLst>
      <p:ext uri="{BB962C8B-B14F-4D97-AF65-F5344CB8AC3E}">
        <p14:creationId xmlns:p14="http://schemas.microsoft.com/office/powerpoint/2010/main" val="32317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5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360000">
            <a:normAutofit fontScale="70000" lnSpcReduction="20000"/>
          </a:bodyPr>
          <a:lstStyle/>
          <a:p>
            <a:pPr marL="0" indent="0" algn="just">
              <a:lnSpc>
                <a:spcPct val="120000"/>
              </a:lnSpc>
              <a:buNone/>
            </a:pPr>
            <a:r>
              <a:rPr lang="ja-JP" altLang="en-US" sz="4000" u="sng" dirty="0">
                <a:latin typeface="Century" panose="02040604050505020304" pitchFamily="18" charset="0"/>
              </a:rPr>
              <a:t>会話の場面</a:t>
            </a:r>
            <a:r>
              <a:rPr lang="ja-JP" altLang="en-US" sz="4000" dirty="0">
                <a:latin typeface="Century" panose="02040604050505020304" pitchFamily="18" charset="0"/>
              </a:rPr>
              <a:t>　日本の大学で</a:t>
            </a:r>
            <a:r>
              <a:rPr lang="en-US" altLang="ja-JP" sz="4000" dirty="0">
                <a:latin typeface="Century" panose="02040604050505020304" pitchFamily="18" charset="0"/>
              </a:rPr>
              <a:t>Jason, Bella, Nina</a:t>
            </a:r>
            <a:r>
              <a:rPr lang="ja-JP" altLang="en-US" sz="4000" dirty="0">
                <a:latin typeface="Century" panose="02040604050505020304" pitchFamily="18" charset="0"/>
              </a:rPr>
              <a:t>が，スキー部の合宿に備えて話し合いをしています。</a:t>
            </a:r>
          </a:p>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23 In which season is this conversation taking place?</a:t>
            </a:r>
          </a:p>
          <a:p>
            <a:pPr marL="360000" indent="-360000" algn="just">
              <a:lnSpc>
                <a:spcPct val="120000"/>
              </a:lnSpc>
              <a:buNone/>
            </a:pPr>
            <a:r>
              <a:rPr lang="en-US" altLang="ja-JP" sz="4000" dirty="0">
                <a:latin typeface="Century" panose="02040604050505020304" pitchFamily="18" charset="0"/>
              </a:rPr>
              <a:t>① Spring		② Summer</a:t>
            </a:r>
          </a:p>
          <a:p>
            <a:pPr marL="360000" indent="-360000" algn="just">
              <a:lnSpc>
                <a:spcPct val="120000"/>
              </a:lnSpc>
              <a:buNone/>
            </a:pPr>
            <a:r>
              <a:rPr lang="en-US" altLang="ja-JP" sz="4000" dirty="0">
                <a:latin typeface="Century" panose="02040604050505020304" pitchFamily="18" charset="0"/>
              </a:rPr>
              <a:t>③ Fall		④ Winter</a:t>
            </a:r>
          </a:p>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24 Why does Nina say that being well-conditioned is important?</a:t>
            </a:r>
          </a:p>
          <a:p>
            <a:pPr marL="360000" indent="-360000" algn="just">
              <a:lnSpc>
                <a:spcPct val="120000"/>
              </a:lnSpc>
              <a:buNone/>
            </a:pPr>
            <a:r>
              <a:rPr lang="en-US" altLang="ja-JP" sz="4000" dirty="0">
                <a:latin typeface="Century" panose="02040604050505020304" pitchFamily="18" charset="0"/>
              </a:rPr>
              <a:t>① To maintain energy</a:t>
            </a:r>
          </a:p>
          <a:p>
            <a:pPr marL="360000" indent="-360000" algn="just">
              <a:lnSpc>
                <a:spcPct val="120000"/>
              </a:lnSpc>
              <a:buNone/>
            </a:pPr>
            <a:r>
              <a:rPr lang="en-US" altLang="ja-JP" sz="4000" dirty="0">
                <a:latin typeface="Century" panose="02040604050505020304" pitchFamily="18" charset="0"/>
              </a:rPr>
              <a:t>② To maintain flexibility</a:t>
            </a:r>
          </a:p>
          <a:p>
            <a:pPr marL="360000" indent="-360000" algn="just">
              <a:lnSpc>
                <a:spcPct val="120000"/>
              </a:lnSpc>
              <a:buNone/>
            </a:pPr>
            <a:r>
              <a:rPr lang="en-US" altLang="ja-JP" sz="4000" dirty="0">
                <a:latin typeface="Century" panose="02040604050505020304" pitchFamily="18" charset="0"/>
              </a:rPr>
              <a:t>③ To maintain speed</a:t>
            </a:r>
          </a:p>
          <a:p>
            <a:pPr marL="360000" indent="-360000" algn="just">
              <a:lnSpc>
                <a:spcPct val="120000"/>
              </a:lnSpc>
              <a:buNone/>
            </a:pPr>
            <a:r>
              <a:rPr lang="en-US" altLang="ja-JP" sz="4000" dirty="0">
                <a:latin typeface="Century" panose="02040604050505020304" pitchFamily="18" charset="0"/>
              </a:rPr>
              <a:t>④ To maintain strength</a:t>
            </a:r>
          </a:p>
          <a:p>
            <a:pPr marL="360000" indent="-360000">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25 What is the result of this discussion?</a:t>
            </a:r>
          </a:p>
          <a:p>
            <a:pPr marL="360000" indent="-360000" algn="just">
              <a:lnSpc>
                <a:spcPct val="120000"/>
              </a:lnSpc>
              <a:buNone/>
            </a:pPr>
            <a:r>
              <a:rPr lang="en-US" altLang="ja-JP" sz="4000" dirty="0">
                <a:latin typeface="Century" panose="02040604050505020304" pitchFamily="18" charset="0"/>
              </a:rPr>
              <a:t>① They will focus equally on flexibility and strength.</a:t>
            </a:r>
          </a:p>
          <a:p>
            <a:pPr marL="360000" indent="-360000" algn="just">
              <a:lnSpc>
                <a:spcPct val="120000"/>
              </a:lnSpc>
              <a:buNone/>
            </a:pPr>
            <a:r>
              <a:rPr lang="en-US" altLang="ja-JP" sz="4000" dirty="0">
                <a:latin typeface="Century" panose="02040604050505020304" pitchFamily="18" charset="0"/>
              </a:rPr>
              <a:t>② They will focus equally on stamina and strength.</a:t>
            </a:r>
          </a:p>
          <a:p>
            <a:pPr marL="360000" indent="-360000" algn="just">
              <a:lnSpc>
                <a:spcPct val="120000"/>
              </a:lnSpc>
              <a:buNone/>
            </a:pPr>
            <a:r>
              <a:rPr lang="en-US" altLang="ja-JP" sz="4000" dirty="0">
                <a:latin typeface="Century" panose="02040604050505020304" pitchFamily="18" charset="0"/>
              </a:rPr>
              <a:t>③ They will focus more on flexibility than strength.</a:t>
            </a:r>
          </a:p>
          <a:p>
            <a:pPr marL="360000" indent="-360000" algn="just">
              <a:lnSpc>
                <a:spcPct val="120000"/>
              </a:lnSpc>
              <a:buNone/>
            </a:pPr>
            <a:r>
              <a:rPr lang="en-US" altLang="ja-JP" sz="4000" dirty="0">
                <a:latin typeface="Century" panose="02040604050505020304" pitchFamily="18" charset="0"/>
              </a:rPr>
              <a:t>④ They will focus more on stamina than strength.</a:t>
            </a:r>
          </a:p>
        </p:txBody>
      </p:sp>
      <p:pic>
        <p:nvPicPr>
          <p:cNvPr id="2" name="2019B23-25">
            <a:hlinkClick r:id="" action="ppaction://media"/>
            <a:extLst>
              <a:ext uri="{FF2B5EF4-FFF2-40B4-BE49-F238E27FC236}">
                <a16:creationId xmlns:a16="http://schemas.microsoft.com/office/drawing/2014/main" id="{83A7BB87-4E23-4D8F-B2ED-7F1D05688A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6056869"/>
            <a:ext cx="609600" cy="609600"/>
          </a:xfrm>
          <a:prstGeom prst="rect">
            <a:avLst/>
          </a:prstGeom>
        </p:spPr>
      </p:pic>
    </p:spTree>
    <p:extLst>
      <p:ext uri="{BB962C8B-B14F-4D97-AF65-F5344CB8AC3E}">
        <p14:creationId xmlns:p14="http://schemas.microsoft.com/office/powerpoint/2010/main" val="18816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numCol="2" spcCol="180000">
            <a:normAutofit fontScale="40000" lnSpcReduction="20000"/>
          </a:bodyPr>
          <a:lstStyle/>
          <a:p>
            <a:pPr marL="180000" indent="-180000" algn="just">
              <a:lnSpc>
                <a:spcPct val="12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23 </a:t>
            </a:r>
            <a:r>
              <a:rPr lang="ja-JP" altLang="en-US" sz="4000" dirty="0">
                <a:latin typeface="Century" panose="02040604050505020304" pitchFamily="18" charset="0"/>
              </a:rPr>
              <a:t>正解 ②　問</a:t>
            </a:r>
            <a:r>
              <a:rPr lang="en-US" altLang="ja-JP" sz="4000" dirty="0">
                <a:latin typeface="Century" panose="02040604050505020304" pitchFamily="18" charset="0"/>
              </a:rPr>
              <a:t>24 </a:t>
            </a:r>
            <a:r>
              <a:rPr lang="ja-JP" altLang="en-US" sz="4000" dirty="0">
                <a:latin typeface="Century" panose="02040604050505020304" pitchFamily="18" charset="0"/>
              </a:rPr>
              <a:t>正解 ①　問</a:t>
            </a:r>
            <a:r>
              <a:rPr lang="en-US" altLang="ja-JP" sz="4000" dirty="0">
                <a:latin typeface="Century" panose="02040604050505020304" pitchFamily="18" charset="0"/>
              </a:rPr>
              <a:t>25 </a:t>
            </a:r>
            <a:r>
              <a:rPr lang="ja-JP" altLang="en-US" sz="4000" dirty="0">
                <a:latin typeface="Century" panose="02040604050505020304" pitchFamily="18" charset="0"/>
              </a:rPr>
              <a:t>正解 ④</a:t>
            </a:r>
            <a:endParaRPr lang="en-US" altLang="ja-JP" sz="4000" dirty="0">
              <a:latin typeface="Century" panose="02040604050505020304" pitchFamily="18" charset="0"/>
            </a:endParaRPr>
          </a:p>
          <a:p>
            <a:pPr marL="180000" indent="-180000" algn="just">
              <a:lnSpc>
                <a:spcPct val="120000"/>
              </a:lnSpc>
              <a:buNone/>
            </a:pPr>
            <a:r>
              <a:rPr lang="en-US" altLang="ja-JP" sz="4000" dirty="0">
                <a:latin typeface="Century" panose="02040604050505020304" pitchFamily="18" charset="0"/>
              </a:rPr>
              <a:t>Jason : Hi, Bella. Nina and I were just talking about how excited we are about our ski trip this coming January.</a:t>
            </a:r>
          </a:p>
          <a:p>
            <a:pPr marL="180000" indent="-180000" algn="just">
              <a:lnSpc>
                <a:spcPct val="120000"/>
              </a:lnSpc>
              <a:buNone/>
            </a:pPr>
            <a:r>
              <a:rPr lang="en-US" altLang="ja-JP" sz="4000" dirty="0">
                <a:latin typeface="Century" panose="02040604050505020304" pitchFamily="18" charset="0"/>
              </a:rPr>
              <a:t>Bella : Me too, but I’m worried whether my body can handle skiing for two weeks. I’m stretching every day to improve my flexibility, but I don’t think it’s enough.</a:t>
            </a:r>
          </a:p>
          <a:p>
            <a:pPr marL="180000" indent="-180000" algn="just">
              <a:lnSpc>
                <a:spcPct val="120000"/>
              </a:lnSpc>
              <a:buNone/>
            </a:pPr>
            <a:r>
              <a:rPr lang="en-US" altLang="ja-JP" sz="4000" dirty="0">
                <a:latin typeface="Century" panose="02040604050505020304" pitchFamily="18" charset="0"/>
              </a:rPr>
              <a:t>Nina : Why don’t we start an exercise program to help us prepare?</a:t>
            </a:r>
          </a:p>
          <a:p>
            <a:pPr marL="180000" indent="-180000" algn="just">
              <a:lnSpc>
                <a:spcPct val="120000"/>
              </a:lnSpc>
              <a:buNone/>
            </a:pPr>
            <a:r>
              <a:rPr lang="en-US" altLang="ja-JP" sz="4000" dirty="0">
                <a:latin typeface="Century" panose="02040604050505020304" pitchFamily="18" charset="0"/>
              </a:rPr>
              <a:t>Bella : That’s a great idea, Nina, but what do you recommend? Should we focus on muscle strength or stamina?</a:t>
            </a:r>
          </a:p>
          <a:p>
            <a:pPr marL="180000" indent="-180000" algn="just">
              <a:lnSpc>
                <a:spcPct val="120000"/>
              </a:lnSpc>
              <a:buNone/>
            </a:pPr>
            <a:r>
              <a:rPr lang="en-US" altLang="ja-JP" sz="4000" dirty="0">
                <a:latin typeface="Century" panose="02040604050505020304" pitchFamily="18" charset="0"/>
              </a:rPr>
              <a:t>Nina : Well, I think the most important thing is to improve our stamina. We’ll be skiing on some of the most challenging mountains in Canada. If we’re not well-conditioned, we’ll run out of energy quickly. What do you think, Jason?</a:t>
            </a:r>
          </a:p>
          <a:p>
            <a:pPr marL="180000" indent="-180000" algn="just">
              <a:lnSpc>
                <a:spcPct val="120000"/>
              </a:lnSpc>
              <a:buNone/>
            </a:pPr>
            <a:r>
              <a:rPr lang="en-US" altLang="ja-JP" sz="4000" dirty="0">
                <a:latin typeface="Century" panose="02040604050505020304" pitchFamily="18" charset="0"/>
              </a:rPr>
              <a:t>Jason : Exactly. I think we should start jogging … maybe five kilometers a day, and gradually work our way up to ten. What do you think, Bella?</a:t>
            </a:r>
          </a:p>
          <a:p>
            <a:pPr marL="180000" indent="-180000" algn="just">
              <a:lnSpc>
                <a:spcPct val="120000"/>
              </a:lnSpc>
              <a:buNone/>
            </a:pPr>
            <a:r>
              <a:rPr lang="en-US" altLang="ja-JP" sz="4000" dirty="0">
                <a:latin typeface="Century" panose="02040604050505020304" pitchFamily="18" charset="0"/>
              </a:rPr>
              <a:t>Bella : I agree, but I think we should also focus a little on strength. If our legs aren’t strong enough, we won’t be able to make sharp turns … or stop quickly. It’s good to be able to ski all day, but if we get injured, our trip will be over! If we only focus on stamina, we won’t have enough muscle.</a:t>
            </a:r>
          </a:p>
          <a:p>
            <a:pPr marL="180000" indent="-180000" algn="just">
              <a:lnSpc>
                <a:spcPct val="120000"/>
              </a:lnSpc>
              <a:buNone/>
            </a:pPr>
            <a:r>
              <a:rPr lang="en-US" altLang="ja-JP" sz="4000" dirty="0">
                <a:latin typeface="Century" panose="02040604050505020304" pitchFamily="18" charset="0"/>
              </a:rPr>
              <a:t>Jason : I guess so. Nina, do you have any suggestions for building up strength?</a:t>
            </a:r>
          </a:p>
          <a:p>
            <a:pPr marL="180000" indent="-180000" algn="just">
              <a:lnSpc>
                <a:spcPct val="120000"/>
              </a:lnSpc>
              <a:buNone/>
            </a:pPr>
            <a:r>
              <a:rPr lang="en-US" altLang="ja-JP" sz="4000" dirty="0">
                <a:latin typeface="Century" panose="02040604050505020304" pitchFamily="18" charset="0"/>
              </a:rPr>
              <a:t>Nina : Well, in addition to the jogging, maybe every other day we could do weight training. I recommend squats. That’ll really make our legs stronger.</a:t>
            </a:r>
          </a:p>
          <a:p>
            <a:pPr marL="180000" indent="-180000" algn="just">
              <a:lnSpc>
                <a:spcPct val="120000"/>
              </a:lnSpc>
              <a:buNone/>
            </a:pPr>
            <a:r>
              <a:rPr lang="en-US" altLang="ja-JP" sz="4000" dirty="0">
                <a:latin typeface="Century" panose="02040604050505020304" pitchFamily="18" charset="0"/>
              </a:rPr>
              <a:t>Jason : Bella, are you OK with Nina’s idea?</a:t>
            </a:r>
          </a:p>
          <a:p>
            <a:pPr marL="180000" indent="-180000" algn="just">
              <a:lnSpc>
                <a:spcPct val="120000"/>
              </a:lnSpc>
              <a:buNone/>
            </a:pPr>
            <a:r>
              <a:rPr lang="en-US" altLang="ja-JP" sz="4000" dirty="0">
                <a:latin typeface="Century" panose="02040604050505020304" pitchFamily="18" charset="0"/>
              </a:rPr>
              <a:t>Bella : I think every other day is too much. We have only six months before our trip, and I think stamina has to be our priority. What do you say, Nina?</a:t>
            </a:r>
          </a:p>
          <a:p>
            <a:pPr marL="180000" indent="-180000" algn="just">
              <a:lnSpc>
                <a:spcPct val="120000"/>
              </a:lnSpc>
              <a:buNone/>
            </a:pPr>
            <a:r>
              <a:rPr lang="en-US" altLang="ja-JP" sz="4000" dirty="0">
                <a:latin typeface="Century" panose="02040604050505020304" pitchFamily="18" charset="0"/>
              </a:rPr>
              <a:t>Nina : Sounds good.</a:t>
            </a:r>
          </a:p>
          <a:p>
            <a:pPr marL="180000" indent="-180000" algn="just">
              <a:lnSpc>
                <a:spcPct val="120000"/>
              </a:lnSpc>
              <a:buNone/>
            </a:pPr>
            <a:r>
              <a:rPr lang="en-US" altLang="ja-JP" sz="4000" dirty="0">
                <a:latin typeface="Century" panose="02040604050505020304" pitchFamily="18" charset="0"/>
              </a:rPr>
              <a:t>Jason : OK. Let’s go running on Mondays and Fridays, and then go to the weight room on Wednesdays. This would give us the best mix of stamina and strength.</a:t>
            </a:r>
          </a:p>
          <a:p>
            <a:pPr marL="180000" indent="-180000" algn="just">
              <a:lnSpc>
                <a:spcPct val="120000"/>
              </a:lnSpc>
              <a:buNone/>
            </a:pPr>
            <a:endParaRPr lang="en-US" altLang="ja-JP" sz="4000" dirty="0">
              <a:latin typeface="Century" panose="02040604050505020304" pitchFamily="18" charset="0"/>
            </a:endParaRPr>
          </a:p>
          <a:p>
            <a:pPr marL="180000" indent="-180000" algn="just">
              <a:lnSpc>
                <a:spcPct val="120000"/>
              </a:lnSpc>
              <a:buNone/>
            </a:pPr>
            <a:endParaRPr lang="en-US" altLang="ja-JP" sz="4000" dirty="0">
              <a:latin typeface="Century" panose="02040604050505020304" pitchFamily="18" charset="0"/>
            </a:endParaRPr>
          </a:p>
        </p:txBody>
      </p:sp>
      <p:pic>
        <p:nvPicPr>
          <p:cNvPr id="2" name="2019B23-25">
            <a:hlinkClick r:id="" action="ppaction://media"/>
            <a:extLst>
              <a:ext uri="{FF2B5EF4-FFF2-40B4-BE49-F238E27FC236}">
                <a16:creationId xmlns:a16="http://schemas.microsoft.com/office/drawing/2014/main" id="{1F30E07E-9974-4448-AC70-25E2A802D6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6058931"/>
            <a:ext cx="609600" cy="609600"/>
          </a:xfrm>
          <a:prstGeom prst="rect">
            <a:avLst/>
          </a:prstGeom>
        </p:spPr>
      </p:pic>
    </p:spTree>
    <p:extLst>
      <p:ext uri="{BB962C8B-B14F-4D97-AF65-F5344CB8AC3E}">
        <p14:creationId xmlns:p14="http://schemas.microsoft.com/office/powerpoint/2010/main" val="26511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216000" indent="-216000">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2</a:t>
            </a:r>
            <a:r>
              <a:rPr lang="en-US" altLang="ja-JP" sz="4000" dirty="0">
                <a:latin typeface="Century" panose="02040604050505020304" pitchFamily="18" charset="0"/>
              </a:rPr>
              <a:t> What is the capacity of the hall?</a:t>
            </a:r>
          </a:p>
          <a:p>
            <a:pPr marL="216000" indent="-216000">
              <a:lnSpc>
                <a:spcPct val="150000"/>
              </a:lnSpc>
              <a:buNone/>
            </a:pPr>
            <a:r>
              <a:rPr lang="en-US" altLang="ja-JP" sz="4000" dirty="0">
                <a:latin typeface="Century" panose="02040604050505020304" pitchFamily="18" charset="0"/>
              </a:rPr>
              <a:t>① 40 people</a:t>
            </a:r>
          </a:p>
          <a:p>
            <a:pPr marL="216000" indent="-216000">
              <a:lnSpc>
                <a:spcPct val="150000"/>
              </a:lnSpc>
              <a:buNone/>
            </a:pPr>
            <a:r>
              <a:rPr lang="en-US" altLang="ja-JP" sz="4000" dirty="0">
                <a:latin typeface="Century" panose="02040604050505020304" pitchFamily="18" charset="0"/>
              </a:rPr>
              <a:t>② 80 people</a:t>
            </a:r>
          </a:p>
          <a:p>
            <a:pPr marL="216000" indent="-216000">
              <a:lnSpc>
                <a:spcPct val="150000"/>
              </a:lnSpc>
              <a:buNone/>
            </a:pPr>
            <a:r>
              <a:rPr lang="en-US" altLang="ja-JP" sz="4000" dirty="0">
                <a:latin typeface="Century" panose="02040604050505020304" pitchFamily="18" charset="0"/>
              </a:rPr>
              <a:t>③ 120 people</a:t>
            </a:r>
          </a:p>
          <a:p>
            <a:pPr marL="216000" indent="-216000">
              <a:lnSpc>
                <a:spcPct val="150000"/>
              </a:lnSpc>
              <a:buNone/>
            </a:pPr>
            <a:r>
              <a:rPr lang="en-US" altLang="ja-JP" sz="4000" dirty="0">
                <a:latin typeface="Century" panose="02040604050505020304" pitchFamily="18" charset="0"/>
              </a:rPr>
              <a:t>④ 160 people</a:t>
            </a:r>
            <a:endParaRPr kumimoji="1" lang="ja-JP" altLang="en-US" sz="4000" dirty="0">
              <a:latin typeface="Century" panose="02040604050505020304" pitchFamily="18" charset="0"/>
            </a:endParaRPr>
          </a:p>
        </p:txBody>
      </p:sp>
      <p:pic>
        <p:nvPicPr>
          <p:cNvPr id="2" name="2019B02">
            <a:hlinkClick r:id="" action="ppaction://media"/>
            <a:extLst>
              <a:ext uri="{FF2B5EF4-FFF2-40B4-BE49-F238E27FC236}">
                <a16:creationId xmlns:a16="http://schemas.microsoft.com/office/drawing/2014/main" id="{17609982-405A-4260-B3CD-2D7680EFBC0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27522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fontScale="92500" lnSpcReduction="20000"/>
          </a:bodyPr>
          <a:lstStyle/>
          <a:p>
            <a:pPr marL="360000" indent="-360000" algn="just">
              <a:lnSpc>
                <a:spcPct val="150000"/>
              </a:lnSpc>
              <a:buNone/>
            </a:pPr>
            <a:r>
              <a:rPr kumimoji="1" lang="ja-JP" altLang="en-US" sz="4000" dirty="0">
                <a:latin typeface="Century" panose="02040604050505020304" pitchFamily="18" charset="0"/>
              </a:rPr>
              <a:t>問</a:t>
            </a:r>
            <a:r>
              <a:rPr kumimoji="1" lang="en-US" altLang="ja-JP" sz="4000" dirty="0">
                <a:latin typeface="Century" panose="02040604050505020304" pitchFamily="18" charset="0"/>
              </a:rPr>
              <a:t>2 </a:t>
            </a:r>
            <a:r>
              <a:rPr kumimoji="1" lang="ja-JP" altLang="en-US" sz="4000" dirty="0">
                <a:latin typeface="Century" panose="02040604050505020304" pitchFamily="18" charset="0"/>
              </a:rPr>
              <a:t>正解 ③</a:t>
            </a:r>
            <a:endParaRPr kumimoji="1"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M: How many people have bought tickets for the event so far?</a:t>
            </a:r>
          </a:p>
          <a:p>
            <a:pPr marL="360000" indent="-360000" algn="just">
              <a:lnSpc>
                <a:spcPct val="150000"/>
              </a:lnSpc>
              <a:buNone/>
            </a:pPr>
            <a:r>
              <a:rPr lang="en-US" altLang="ja-JP" sz="4000" dirty="0">
                <a:latin typeface="Century" panose="02040604050505020304" pitchFamily="18" charset="0"/>
              </a:rPr>
              <a:t>W: Forty.</a:t>
            </a:r>
          </a:p>
          <a:p>
            <a:pPr marL="360000" indent="-360000" algn="just">
              <a:lnSpc>
                <a:spcPct val="150000"/>
              </a:lnSpc>
              <a:buNone/>
            </a:pPr>
            <a:r>
              <a:rPr lang="en-US" altLang="ja-JP" sz="4000" dirty="0">
                <a:latin typeface="Century" panose="02040604050505020304" pitchFamily="18" charset="0"/>
              </a:rPr>
              <a:t>M: Really? That’s it? In that huge hall?</a:t>
            </a:r>
          </a:p>
          <a:p>
            <a:pPr marL="360000" indent="-360000" algn="just">
              <a:lnSpc>
                <a:spcPct val="150000"/>
              </a:lnSpc>
              <a:buNone/>
            </a:pPr>
            <a:r>
              <a:rPr lang="en-US" altLang="ja-JP" sz="4000" dirty="0">
                <a:latin typeface="Century" panose="02040604050505020304" pitchFamily="18" charset="0"/>
              </a:rPr>
              <a:t>W: Yeah. It can hold three times as many people as that.</a:t>
            </a:r>
          </a:p>
          <a:p>
            <a:pPr marL="360000" indent="-360000" algn="just">
              <a:lnSpc>
                <a:spcPct val="150000"/>
              </a:lnSpc>
              <a:buNone/>
            </a:pPr>
            <a:endParaRPr lang="en-US" altLang="ja-JP" sz="4000" dirty="0">
              <a:latin typeface="Century" panose="02040604050505020304" pitchFamily="18" charset="0"/>
            </a:endParaRPr>
          </a:p>
          <a:p>
            <a:pPr marL="360000" indent="-360000" algn="just">
              <a:lnSpc>
                <a:spcPct val="150000"/>
              </a:lnSpc>
              <a:buNone/>
            </a:pPr>
            <a:endParaRPr kumimoji="1" lang="ja-JP" altLang="en-US" sz="4000" dirty="0">
              <a:latin typeface="Century" panose="02040604050505020304" pitchFamily="18" charset="0"/>
            </a:endParaRPr>
          </a:p>
        </p:txBody>
      </p:sp>
      <p:pic>
        <p:nvPicPr>
          <p:cNvPr id="2" name="2019B02">
            <a:hlinkClick r:id="" action="ppaction://media"/>
            <a:extLst>
              <a:ext uri="{FF2B5EF4-FFF2-40B4-BE49-F238E27FC236}">
                <a16:creationId xmlns:a16="http://schemas.microsoft.com/office/drawing/2014/main" id="{B7B32BFB-8FAC-4043-9DBB-6E415385BE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415763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What problem with the train did the woman report?</a:t>
            </a:r>
          </a:p>
          <a:p>
            <a:pPr marL="360000" indent="-360000" algn="just">
              <a:lnSpc>
                <a:spcPct val="150000"/>
              </a:lnSpc>
              <a:buNone/>
            </a:pPr>
            <a:r>
              <a:rPr lang="en-US" altLang="ja-JP" sz="4000" dirty="0">
                <a:latin typeface="Century" panose="02040604050505020304" pitchFamily="18" charset="0"/>
              </a:rPr>
              <a:t>① It had an accident.</a:t>
            </a:r>
          </a:p>
          <a:p>
            <a:pPr marL="360000" indent="-360000" algn="just">
              <a:lnSpc>
                <a:spcPct val="150000"/>
              </a:lnSpc>
              <a:buNone/>
            </a:pPr>
            <a:r>
              <a:rPr lang="en-US" altLang="ja-JP" sz="4000" dirty="0">
                <a:latin typeface="Century" panose="02040604050505020304" pitchFamily="18" charset="0"/>
              </a:rPr>
              <a:t>② It had no announcements.</a:t>
            </a:r>
          </a:p>
          <a:p>
            <a:pPr marL="360000" indent="-360000" algn="just">
              <a:lnSpc>
                <a:spcPct val="150000"/>
              </a:lnSpc>
              <a:buNone/>
            </a:pPr>
            <a:r>
              <a:rPr lang="en-US" altLang="ja-JP" sz="4000" dirty="0">
                <a:latin typeface="Century" panose="02040604050505020304" pitchFamily="18" charset="0"/>
              </a:rPr>
              <a:t>③ It was delayed.</a:t>
            </a:r>
          </a:p>
          <a:p>
            <a:pPr marL="360000" indent="-360000" algn="just">
              <a:lnSpc>
                <a:spcPct val="150000"/>
              </a:lnSpc>
              <a:buNone/>
            </a:pPr>
            <a:r>
              <a:rPr lang="en-US" altLang="ja-JP" sz="4000" dirty="0">
                <a:latin typeface="Century" panose="02040604050505020304" pitchFamily="18" charset="0"/>
              </a:rPr>
              <a:t>④ It was full of people.</a:t>
            </a:r>
            <a:endParaRPr kumimoji="1" lang="ja-JP" altLang="en-US" sz="4000" dirty="0">
              <a:latin typeface="Century" panose="02040604050505020304" pitchFamily="18" charset="0"/>
            </a:endParaRPr>
          </a:p>
        </p:txBody>
      </p:sp>
      <p:pic>
        <p:nvPicPr>
          <p:cNvPr id="2" name="2019B03">
            <a:hlinkClick r:id="" action="ppaction://media"/>
            <a:extLst>
              <a:ext uri="{FF2B5EF4-FFF2-40B4-BE49-F238E27FC236}">
                <a16:creationId xmlns:a16="http://schemas.microsoft.com/office/drawing/2014/main" id="{A0A8867E-1839-47C7-8F9E-742CADDC9F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89957" y="5988907"/>
            <a:ext cx="609600" cy="609600"/>
          </a:xfrm>
          <a:prstGeom prst="rect">
            <a:avLst/>
          </a:prstGeom>
        </p:spPr>
      </p:pic>
    </p:spTree>
    <p:extLst>
      <p:ext uri="{BB962C8B-B14F-4D97-AF65-F5344CB8AC3E}">
        <p14:creationId xmlns:p14="http://schemas.microsoft.com/office/powerpoint/2010/main" val="141105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3 </a:t>
            </a:r>
            <a:r>
              <a:rPr lang="ja-JP" altLang="en-US" sz="4000" dirty="0">
                <a:latin typeface="Century" panose="02040604050505020304" pitchFamily="18" charset="0"/>
              </a:rPr>
              <a:t>正解 ③</a:t>
            </a:r>
            <a:endParaRPr lang="en-US" altLang="ja-JP" sz="4000" dirty="0">
              <a:latin typeface="Century" panose="02040604050505020304" pitchFamily="18" charset="0"/>
            </a:endParaRPr>
          </a:p>
          <a:p>
            <a:pPr marL="360000" indent="-360000" algn="just">
              <a:lnSpc>
                <a:spcPct val="150000"/>
              </a:lnSpc>
              <a:buNone/>
            </a:pPr>
            <a:r>
              <a:rPr lang="en-US" altLang="ja-JP" sz="4000" dirty="0">
                <a:latin typeface="Century" panose="02040604050505020304" pitchFamily="18" charset="0"/>
              </a:rPr>
              <a:t>M: Was your train very crowded?</a:t>
            </a:r>
          </a:p>
          <a:p>
            <a:pPr marL="360000" indent="-360000" algn="just">
              <a:lnSpc>
                <a:spcPct val="150000"/>
              </a:lnSpc>
              <a:buNone/>
            </a:pPr>
            <a:r>
              <a:rPr lang="en-US" altLang="ja-JP" sz="4000" dirty="0">
                <a:latin typeface="Century" panose="02040604050505020304" pitchFamily="18" charset="0"/>
              </a:rPr>
              <a:t>W: Not at all. But it was way behind schedule.</a:t>
            </a:r>
          </a:p>
          <a:p>
            <a:pPr marL="360000" indent="-360000" algn="just">
              <a:lnSpc>
                <a:spcPct val="150000"/>
              </a:lnSpc>
              <a:buNone/>
            </a:pPr>
            <a:r>
              <a:rPr lang="en-US" altLang="ja-JP" sz="4000" dirty="0">
                <a:latin typeface="Century" panose="02040604050505020304" pitchFamily="18" charset="0"/>
              </a:rPr>
              <a:t>M: Was there an accident?</a:t>
            </a:r>
          </a:p>
          <a:p>
            <a:pPr marL="360000" indent="-360000" algn="just">
              <a:lnSpc>
                <a:spcPct val="150000"/>
              </a:lnSpc>
              <a:buNone/>
            </a:pPr>
            <a:r>
              <a:rPr lang="en-US" altLang="ja-JP" sz="4000" dirty="0">
                <a:latin typeface="Century" panose="02040604050505020304" pitchFamily="18" charset="0"/>
              </a:rPr>
              <a:t>W: I don’t know. The announcements didn’t say there was.</a:t>
            </a:r>
            <a:endParaRPr kumimoji="1" lang="ja-JP" altLang="en-US" sz="4000" dirty="0">
              <a:latin typeface="Century" panose="02040604050505020304" pitchFamily="18" charset="0"/>
            </a:endParaRPr>
          </a:p>
        </p:txBody>
      </p:sp>
      <p:pic>
        <p:nvPicPr>
          <p:cNvPr id="2" name="2019B03">
            <a:hlinkClick r:id="" action="ppaction://media"/>
            <a:extLst>
              <a:ext uri="{FF2B5EF4-FFF2-40B4-BE49-F238E27FC236}">
                <a16:creationId xmlns:a16="http://schemas.microsoft.com/office/drawing/2014/main" id="{91243D9D-E53B-4BDD-A409-1ADDB477EE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551" y="5988907"/>
            <a:ext cx="609600" cy="609600"/>
          </a:xfrm>
          <a:prstGeom prst="rect">
            <a:avLst/>
          </a:prstGeom>
        </p:spPr>
      </p:pic>
    </p:spTree>
    <p:extLst>
      <p:ext uri="{BB962C8B-B14F-4D97-AF65-F5344CB8AC3E}">
        <p14:creationId xmlns:p14="http://schemas.microsoft.com/office/powerpoint/2010/main" val="200938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28AAAF4-E3AE-40B2-A3C3-E525FA59F808}"/>
              </a:ext>
            </a:extLst>
          </p:cNvPr>
          <p:cNvSpPr>
            <a:spLocks noGrp="1"/>
          </p:cNvSpPr>
          <p:nvPr>
            <p:ph idx="1"/>
          </p:nvPr>
        </p:nvSpPr>
        <p:spPr>
          <a:xfrm>
            <a:off x="271849" y="259493"/>
            <a:ext cx="11627708" cy="6104238"/>
          </a:xfrm>
        </p:spPr>
        <p:txBody>
          <a:bodyPr>
            <a:normAutofit/>
          </a:bodyPr>
          <a:lstStyle/>
          <a:p>
            <a:pPr marL="360000" indent="-360000" algn="just">
              <a:lnSpc>
                <a:spcPct val="150000"/>
              </a:lnSpc>
              <a:buNone/>
            </a:pPr>
            <a:r>
              <a:rPr lang="ja-JP" altLang="en-US" sz="4000" dirty="0">
                <a:latin typeface="Century" panose="02040604050505020304" pitchFamily="18" charset="0"/>
              </a:rPr>
              <a:t>問</a:t>
            </a:r>
            <a:r>
              <a:rPr lang="en-US" altLang="ja-JP" sz="4000" dirty="0">
                <a:latin typeface="Century" panose="02040604050505020304" pitchFamily="18" charset="0"/>
              </a:rPr>
              <a:t>4 Which country will the man surely visit?</a:t>
            </a:r>
          </a:p>
          <a:p>
            <a:pPr marL="360000" indent="-360000" algn="just">
              <a:lnSpc>
                <a:spcPct val="150000"/>
              </a:lnSpc>
              <a:buNone/>
            </a:pPr>
            <a:r>
              <a:rPr lang="en-US" altLang="ja-JP" sz="4000" dirty="0">
                <a:latin typeface="Century" panose="02040604050505020304" pitchFamily="18" charset="0"/>
              </a:rPr>
              <a:t>① Cambodia</a:t>
            </a:r>
          </a:p>
          <a:p>
            <a:pPr marL="360000" indent="-360000" algn="just">
              <a:lnSpc>
                <a:spcPct val="150000"/>
              </a:lnSpc>
              <a:buNone/>
            </a:pPr>
            <a:r>
              <a:rPr lang="en-US" altLang="ja-JP" sz="4000" dirty="0">
                <a:latin typeface="Century" panose="02040604050505020304" pitchFamily="18" charset="0"/>
              </a:rPr>
              <a:t>② Laos</a:t>
            </a:r>
          </a:p>
          <a:p>
            <a:pPr marL="360000" indent="-360000" algn="just">
              <a:lnSpc>
                <a:spcPct val="150000"/>
              </a:lnSpc>
              <a:buNone/>
            </a:pPr>
            <a:r>
              <a:rPr lang="en-US" altLang="ja-JP" sz="4000" dirty="0">
                <a:latin typeface="Century" panose="02040604050505020304" pitchFamily="18" charset="0"/>
              </a:rPr>
              <a:t>③ Thailand</a:t>
            </a:r>
          </a:p>
          <a:p>
            <a:pPr marL="360000" indent="-360000" algn="just">
              <a:lnSpc>
                <a:spcPct val="150000"/>
              </a:lnSpc>
              <a:buNone/>
            </a:pPr>
            <a:r>
              <a:rPr lang="en-US" altLang="ja-JP" sz="4000" dirty="0">
                <a:latin typeface="Century" panose="02040604050505020304" pitchFamily="18" charset="0"/>
              </a:rPr>
              <a:t>④ Vietnam</a:t>
            </a:r>
            <a:endParaRPr kumimoji="1" lang="ja-JP" altLang="en-US" sz="4000" dirty="0">
              <a:latin typeface="Century" panose="02040604050505020304" pitchFamily="18" charset="0"/>
            </a:endParaRPr>
          </a:p>
        </p:txBody>
      </p:sp>
      <p:pic>
        <p:nvPicPr>
          <p:cNvPr id="2" name="2019B04">
            <a:hlinkClick r:id="" action="ppaction://media"/>
            <a:extLst>
              <a:ext uri="{FF2B5EF4-FFF2-40B4-BE49-F238E27FC236}">
                <a16:creationId xmlns:a16="http://schemas.microsoft.com/office/drawing/2014/main" id="{0C37078A-3638-4D7A-B2D8-AE10A4CB36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4670" y="5988907"/>
            <a:ext cx="609600" cy="609600"/>
          </a:xfrm>
          <a:prstGeom prst="rect">
            <a:avLst/>
          </a:prstGeom>
        </p:spPr>
      </p:pic>
    </p:spTree>
    <p:extLst>
      <p:ext uri="{BB962C8B-B14F-4D97-AF65-F5344CB8AC3E}">
        <p14:creationId xmlns:p14="http://schemas.microsoft.com/office/powerpoint/2010/main" val="42723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1102</TotalTime>
  <Words>2654</Words>
  <Application>Microsoft Office PowerPoint</Application>
  <PresentationFormat>ワイド画面</PresentationFormat>
  <Paragraphs>236</Paragraphs>
  <Slides>42</Slides>
  <Notes>0</Notes>
  <HiddenSlides>0</HiddenSlides>
  <MMClips>38</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游ゴシック</vt:lpstr>
      <vt:lpstr>游ゴシック Light</vt:lpstr>
      <vt:lpstr>Arial</vt:lpstr>
      <vt:lpstr>Century</vt:lpstr>
      <vt:lpstr>Office テーマ</vt:lpstr>
      <vt:lpstr>センター2019追試 リスニング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センター2019追試 リスニング</dc:title>
  <dc:creator>mmsankosho.com</dc:creator>
  <cp:lastModifiedBy>user</cp:lastModifiedBy>
  <cp:revision>123</cp:revision>
  <dcterms:created xsi:type="dcterms:W3CDTF">2020-04-16T08:36:58Z</dcterms:created>
  <dcterms:modified xsi:type="dcterms:W3CDTF">2020-04-19T14:30:05Z</dcterms:modified>
</cp:coreProperties>
</file>