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6"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2" autoAdjust="0"/>
    <p:restoredTop sz="94660"/>
  </p:normalViewPr>
  <p:slideViewPr>
    <p:cSldViewPr snapToGrid="0">
      <p:cViewPr varScale="1">
        <p:scale>
          <a:sx n="78" d="100"/>
          <a:sy n="78" d="100"/>
        </p:scale>
        <p:origin x="12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338D1-027C-4D2E-9D2F-88F44D4537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E1EDCE-7FB2-4DA0-BE45-D6314FEB3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43B2D85-0871-415D-9ADD-639BC3CEF849}"/>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5984DB92-9488-4CEB-A3DF-387C99ACE2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5D49F2-1934-4DDB-B13E-55E35BC3F4C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762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98BEA-9B0D-4E2A-89E3-0EDD297D0B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2571DD-4870-4F97-8BA0-A296676B84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66961-491E-4180-9921-A5AFE5674FDC}"/>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EA20DDCB-6FD8-406A-8669-5228A9976B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1D509-297A-474B-A548-78810D3CD87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837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A718D9-0CD2-47B8-ABE4-1418FA6227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EBD746-6ACD-446F-B551-A593A577730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2A1C55-B477-4355-A5D6-60677C19E851}"/>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4A6C11CE-C9A0-411E-B63D-4092DA42E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3E1955-8171-4558-8DDB-5DCC49919EF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4299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500F4-DBEB-4815-B57E-555E17CA6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BED2CD-7A7D-491D-BD50-5253112AEC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D3301-D09F-427C-8C30-E204C881EAC4}"/>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3D153699-6263-4F11-94E7-10BD0922DD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4103A-DBDF-4B65-B9EC-0791225E494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2272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834E6-F0A2-47ED-9B30-452D474F73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BD06E7-BE58-493F-AB26-2A0F73B5E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235A15-1C58-4BFB-97AD-790B58269EB7}"/>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FC3935E4-2426-4770-B891-BE0155393C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52A52E-0B2B-48AD-ACF2-613ACDE1BC2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20256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C0B0B-03C7-4B30-AA57-C7C3E5E10D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B2A62C-3355-475E-AC9C-0747A41848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A3869-1474-4386-8896-295AA1C89A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186C0B-E47F-4B6A-8D84-56CA53637736}"/>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6" name="フッター プレースホルダー 5">
            <a:extLst>
              <a:ext uri="{FF2B5EF4-FFF2-40B4-BE49-F238E27FC236}">
                <a16:creationId xmlns:a16="http://schemas.microsoft.com/office/drawing/2014/main" id="{A6B7F8E1-2FF0-420B-988B-A9388FAA4F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ECA6B3-DA70-4504-A91E-28A23C0BBD9F}"/>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179965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0415B-1D4F-4E60-9DD3-0E68287B51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8FACEC-F187-49FF-9B82-CA7B1B52A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C49882-04B0-4A8D-BE18-8D71499EBC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EDCAFA-794A-42BB-95C9-CA88DD0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5F0ED0-1D24-4A51-A611-E1A9E0D971D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0CAEF7-92B2-4A5B-9AD4-72BE29AD2325}"/>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8" name="フッター プレースホルダー 7">
            <a:extLst>
              <a:ext uri="{FF2B5EF4-FFF2-40B4-BE49-F238E27FC236}">
                <a16:creationId xmlns:a16="http://schemas.microsoft.com/office/drawing/2014/main" id="{E5375D4E-CA81-401C-94DE-57A76DCCBA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E8DDDE-CDF5-44ED-833F-80C2B061A99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34995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7F009-5429-4C40-8EEE-8C3CF882F6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833E93-80FE-4FDA-83E9-4E0707728321}"/>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4" name="フッター プレースホルダー 3">
            <a:extLst>
              <a:ext uri="{FF2B5EF4-FFF2-40B4-BE49-F238E27FC236}">
                <a16:creationId xmlns:a16="http://schemas.microsoft.com/office/drawing/2014/main" id="{02764BC7-C900-41B0-A4A5-C273E27D3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D17B54-D8CD-4945-A035-50C3506305A1}"/>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89819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E26574-D3CC-475A-AAFE-C25F6C223C21}"/>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3" name="フッター プレースホルダー 2">
            <a:extLst>
              <a:ext uri="{FF2B5EF4-FFF2-40B4-BE49-F238E27FC236}">
                <a16:creationId xmlns:a16="http://schemas.microsoft.com/office/drawing/2014/main" id="{EB328736-4FEB-4A67-95AE-C751740594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509D25-28ED-4ADB-AB1F-DD43D2F7304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67267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01087-3E0F-487B-9D0F-BE0992B4A1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F4057C-7FCD-4ABF-B690-8D676F3EE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31F001-8228-4588-815A-8F79B1C1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9590EE-8F9D-46B4-8AFA-D4CF4044A3F7}"/>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6" name="フッター プレースホルダー 5">
            <a:extLst>
              <a:ext uri="{FF2B5EF4-FFF2-40B4-BE49-F238E27FC236}">
                <a16:creationId xmlns:a16="http://schemas.microsoft.com/office/drawing/2014/main" id="{68427CE2-7E1E-48B1-826A-C3935B2426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CA1B4-5FC6-4851-A54E-9E24D592FBC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9856650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EA8F5-E503-47A9-98CB-D43B2CD4BB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62EBB2-D37F-4B00-9BD5-BDC1D31FD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32EEDD-E795-4C75-A152-D804C198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EA3D17-01F5-4C18-ACAF-8C2F8B544259}"/>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6" name="フッター プレースホルダー 5">
            <a:extLst>
              <a:ext uri="{FF2B5EF4-FFF2-40B4-BE49-F238E27FC236}">
                <a16:creationId xmlns:a16="http://schemas.microsoft.com/office/drawing/2014/main" id="{A66E4776-3A93-4425-8C95-A7770CDFE8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E0A96-E9BB-4942-B275-439F311E8CF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7273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E502EF-0832-4C58-B18C-2165722F0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D1C1FB-2B1F-45A3-AE3D-895DD69B9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FBB0B-37F4-4B57-877F-EF18F2A9C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5FC83892-915E-43A5-A0B0-884CA4D39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55831D-8279-444D-956E-70A70481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2165353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1.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1.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9CD03-BBE2-49BF-8B0E-701A00698A48}"/>
              </a:ext>
            </a:extLst>
          </p:cNvPr>
          <p:cNvSpPr>
            <a:spLocks noGrp="1"/>
          </p:cNvSpPr>
          <p:nvPr>
            <p:ph type="ctrTitle"/>
          </p:nvPr>
        </p:nvSpPr>
        <p:spPr>
          <a:xfrm>
            <a:off x="1524000" y="2235200"/>
            <a:ext cx="9144000" cy="2387600"/>
          </a:xfrm>
        </p:spPr>
        <p:txBody>
          <a:bodyPr/>
          <a:lstStyle/>
          <a:p>
            <a:r>
              <a:rPr lang="ja-JP" altLang="en-US" dirty="0"/>
              <a:t>共通テスト</a:t>
            </a:r>
            <a:r>
              <a:rPr lang="en-US" altLang="ja-JP" dirty="0"/>
              <a:t>H29</a:t>
            </a:r>
            <a:r>
              <a:rPr lang="ja-JP" altLang="en-US" dirty="0"/>
              <a:t>施行</a:t>
            </a:r>
            <a:br>
              <a:rPr kumimoji="1" lang="en-US" altLang="ja-JP" dirty="0"/>
            </a:br>
            <a:r>
              <a:rPr kumimoji="1" lang="ja-JP" altLang="en-US" dirty="0"/>
              <a:t>リスニング</a:t>
            </a:r>
            <a:r>
              <a:rPr kumimoji="1" lang="en-US" altLang="ja-JP" dirty="0"/>
              <a:t>A</a:t>
            </a:r>
            <a:endParaRPr kumimoji="1" lang="ja-JP" altLang="en-US" dirty="0"/>
          </a:p>
        </p:txBody>
      </p:sp>
    </p:spTree>
    <p:extLst>
      <p:ext uri="{BB962C8B-B14F-4D97-AF65-F5344CB8AC3E}">
        <p14:creationId xmlns:p14="http://schemas.microsoft.com/office/powerpoint/2010/main" val="1747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a:t>
            </a:r>
          </a:p>
          <a:p>
            <a:pPr marL="457200" indent="-457200">
              <a:lnSpc>
                <a:spcPct val="150000"/>
              </a:lnSpc>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F3A9FCBB-3127-4E49-9C76-FC6A42920099}"/>
              </a:ext>
            </a:extLst>
          </p:cNvPr>
          <p:cNvPicPr>
            <a:picLocks noChangeAspect="1"/>
          </p:cNvPicPr>
          <p:nvPr/>
        </p:nvPicPr>
        <p:blipFill>
          <a:blip r:embed="rId4"/>
          <a:stretch>
            <a:fillRect/>
          </a:stretch>
        </p:blipFill>
        <p:spPr>
          <a:xfrm>
            <a:off x="2556561" y="259493"/>
            <a:ext cx="6538012" cy="5956856"/>
          </a:xfrm>
          <a:prstGeom prst="rect">
            <a:avLst/>
          </a:prstGeom>
        </p:spPr>
      </p:pic>
      <p:pic>
        <p:nvPicPr>
          <p:cNvPr id="4" name="H29A04">
            <a:hlinkClick r:id="" action="ppaction://media"/>
            <a:extLst>
              <a:ext uri="{FF2B5EF4-FFF2-40B4-BE49-F238E27FC236}">
                <a16:creationId xmlns:a16="http://schemas.microsoft.com/office/drawing/2014/main" id="{872D4E03-0529-4CD7-B30E-1F5F4AF765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28528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W: The man is going to have his house painted.</a:t>
            </a:r>
          </a:p>
          <a:p>
            <a:pPr marL="457200" indent="-457200">
              <a:lnSpc>
                <a:spcPct val="150000"/>
              </a:lnSpc>
              <a:buNone/>
            </a:pPr>
            <a:endParaRPr lang="en-US" altLang="ja-JP" sz="4000" dirty="0">
              <a:latin typeface="Century" panose="02040604050505020304" pitchFamily="18" charset="0"/>
            </a:endParaRPr>
          </a:p>
        </p:txBody>
      </p:sp>
      <p:pic>
        <p:nvPicPr>
          <p:cNvPr id="2" name="H29A04">
            <a:hlinkClick r:id="" action="ppaction://media"/>
            <a:extLst>
              <a:ext uri="{FF2B5EF4-FFF2-40B4-BE49-F238E27FC236}">
                <a16:creationId xmlns:a16="http://schemas.microsoft.com/office/drawing/2014/main" id="{A04A16FA-859C-4D9D-B8AD-BB52CE9002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53179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a:t>
            </a: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A2E29AA7-CB66-4F03-8AAC-8B97BD87FB6B}"/>
              </a:ext>
            </a:extLst>
          </p:cNvPr>
          <p:cNvPicPr>
            <a:picLocks noChangeAspect="1"/>
          </p:cNvPicPr>
          <p:nvPr/>
        </p:nvPicPr>
        <p:blipFill>
          <a:blip r:embed="rId4"/>
          <a:stretch>
            <a:fillRect/>
          </a:stretch>
        </p:blipFill>
        <p:spPr>
          <a:xfrm>
            <a:off x="2194143" y="259493"/>
            <a:ext cx="7803714" cy="6104238"/>
          </a:xfrm>
          <a:prstGeom prst="rect">
            <a:avLst/>
          </a:prstGeom>
        </p:spPr>
      </p:pic>
      <p:pic>
        <p:nvPicPr>
          <p:cNvPr id="4" name="H29A05">
            <a:hlinkClick r:id="" action="ppaction://media"/>
            <a:extLst>
              <a:ext uri="{FF2B5EF4-FFF2-40B4-BE49-F238E27FC236}">
                <a16:creationId xmlns:a16="http://schemas.microsoft.com/office/drawing/2014/main" id="{F2EB2312-9295-4BC1-9AE3-D12D896D10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7399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 The woman has just missed the bus.</a:t>
            </a: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p:txBody>
      </p:sp>
      <p:pic>
        <p:nvPicPr>
          <p:cNvPr id="2" name="H29A05">
            <a:hlinkClick r:id="" action="ppaction://media"/>
            <a:extLst>
              <a:ext uri="{FF2B5EF4-FFF2-40B4-BE49-F238E27FC236}">
                <a16:creationId xmlns:a16="http://schemas.microsoft.com/office/drawing/2014/main" id="{4E190098-520E-4F0B-9A91-8263A1EE5B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27665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020232"/>
            <a:ext cx="11627708" cy="2817536"/>
          </a:xfrm>
        </p:spPr>
        <p:txBody>
          <a:bodyPr>
            <a:normAutofit/>
          </a:bodyPr>
          <a:lstStyle/>
          <a:p>
            <a:pPr marL="0" indent="-457200">
              <a:lnSpc>
                <a:spcPct val="150000"/>
              </a:lnSpc>
              <a:buNone/>
            </a:pPr>
            <a:r>
              <a:rPr lang="ja-JP" altLang="en-US" sz="4000" dirty="0">
                <a:latin typeface="Century" panose="02040604050505020304" pitchFamily="18" charset="0"/>
              </a:rPr>
              <a:t>問６～８は、対話とそれについての問いを聞き、その答えとして最も適切なものを、四つの選択肢（①～④）のうちから一つずつ選びなさい。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1228604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5824151" cy="6104238"/>
          </a:xfrm>
        </p:spPr>
        <p:txBody>
          <a:bodyPr numCol="1">
            <a:normAutofit/>
          </a:bodyPr>
          <a:lstStyle/>
          <a:p>
            <a:pPr marL="457200" indent="-4572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a:t>
            </a:r>
            <a:r>
              <a:rPr lang="ja-JP" altLang="en-US" sz="4000" dirty="0">
                <a:latin typeface="Century" panose="02040604050505020304" pitchFamily="18" charset="0"/>
              </a:rPr>
              <a:t>観光中の二人が，高いタワーを見て話をしています。</a:t>
            </a:r>
          </a:p>
          <a:p>
            <a:pPr marL="457200" indent="-457200">
              <a:lnSpc>
                <a:spcPct val="150000"/>
              </a:lnSpc>
              <a:buNone/>
            </a:pPr>
            <a:endParaRPr lang="ja-JP" altLang="en-US"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642044CB-CF52-4974-8856-2A07FD49A807}"/>
              </a:ext>
            </a:extLst>
          </p:cNvPr>
          <p:cNvPicPr>
            <a:picLocks noChangeAspect="1"/>
          </p:cNvPicPr>
          <p:nvPr/>
        </p:nvPicPr>
        <p:blipFill>
          <a:blip r:embed="rId4"/>
          <a:stretch>
            <a:fillRect/>
          </a:stretch>
        </p:blipFill>
        <p:spPr>
          <a:xfrm>
            <a:off x="7197336" y="259493"/>
            <a:ext cx="4722815" cy="6104238"/>
          </a:xfrm>
          <a:prstGeom prst="rect">
            <a:avLst/>
          </a:prstGeom>
        </p:spPr>
      </p:pic>
      <p:pic>
        <p:nvPicPr>
          <p:cNvPr id="4" name="H29A06">
            <a:hlinkClick r:id="" action="ppaction://media"/>
            <a:extLst>
              <a:ext uri="{FF2B5EF4-FFF2-40B4-BE49-F238E27FC236}">
                <a16:creationId xmlns:a16="http://schemas.microsoft.com/office/drawing/2014/main" id="{38B1D53A-EC55-4F57-BF5A-73AA67C3EE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1849" y="5988907"/>
            <a:ext cx="609600" cy="609600"/>
          </a:xfrm>
          <a:prstGeom prst="rect">
            <a:avLst/>
          </a:prstGeom>
        </p:spPr>
      </p:pic>
    </p:spTree>
    <p:extLst>
      <p:ext uri="{BB962C8B-B14F-4D97-AF65-F5344CB8AC3E}">
        <p14:creationId xmlns:p14="http://schemas.microsoft.com/office/powerpoint/2010/main" val="2368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 Look at that tower! It has such a pointed top!</a:t>
            </a:r>
          </a:p>
          <a:p>
            <a:pPr marL="457200" indent="-457200">
              <a:lnSpc>
                <a:spcPct val="150000"/>
              </a:lnSpc>
              <a:buNone/>
            </a:pPr>
            <a:r>
              <a:rPr lang="en-US" altLang="ja-JP" sz="4000" dirty="0">
                <a:latin typeface="Century" panose="02040604050505020304" pitchFamily="18" charset="0"/>
              </a:rPr>
              <a:t>W: And I like the wide base.</a:t>
            </a:r>
          </a:p>
          <a:p>
            <a:pPr marL="457200" indent="-457200">
              <a:lnSpc>
                <a:spcPct val="150000"/>
              </a:lnSpc>
              <a:buNone/>
            </a:pPr>
            <a:r>
              <a:rPr lang="en-US" altLang="ja-JP" sz="4000" dirty="0">
                <a:latin typeface="Century" panose="02040604050505020304" pitchFamily="18" charset="0"/>
              </a:rPr>
              <a:t>M: What’s the disk-shaped part near the top?</a:t>
            </a:r>
          </a:p>
          <a:p>
            <a:pPr marL="457200" indent="-457200">
              <a:lnSpc>
                <a:spcPct val="150000"/>
              </a:lnSpc>
              <a:buNone/>
            </a:pPr>
            <a:r>
              <a:rPr lang="en-US" altLang="ja-JP" sz="4000" dirty="0">
                <a:latin typeface="Century" panose="02040604050505020304" pitchFamily="18" charset="0"/>
              </a:rPr>
              <a:t>W: It’s probably a restaurant.</a:t>
            </a:r>
          </a:p>
          <a:p>
            <a:pPr marL="457200" indent="-457200">
              <a:lnSpc>
                <a:spcPct val="150000"/>
              </a:lnSpc>
              <a:buNone/>
            </a:pPr>
            <a:r>
              <a:rPr lang="en-US" altLang="ja-JP" sz="4000" dirty="0" err="1">
                <a:latin typeface="Century" panose="02040604050505020304" pitchFamily="18" charset="0"/>
              </a:rPr>
              <a:t>Question:What</a:t>
            </a:r>
            <a:r>
              <a:rPr lang="en-US" altLang="ja-JP" sz="4000" dirty="0">
                <a:latin typeface="Century" panose="02040604050505020304" pitchFamily="18" charset="0"/>
              </a:rPr>
              <a:t> does the tower look like?</a:t>
            </a:r>
          </a:p>
        </p:txBody>
      </p:sp>
      <p:pic>
        <p:nvPicPr>
          <p:cNvPr id="2" name="H29A06">
            <a:hlinkClick r:id="" action="ppaction://media"/>
            <a:extLst>
              <a:ext uri="{FF2B5EF4-FFF2-40B4-BE49-F238E27FC236}">
                <a16:creationId xmlns:a16="http://schemas.microsoft.com/office/drawing/2014/main" id="{AE5359FE-7913-45C0-A184-05B8FF514A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20770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5577408" cy="6104238"/>
          </a:xfrm>
        </p:spPr>
        <p:txBody>
          <a:bodyPr numCol="1" spcCol="360000">
            <a:normAutofit/>
          </a:bodyPr>
          <a:lstStyle/>
          <a:p>
            <a:pPr marL="457200" indent="-4572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 </a:t>
            </a:r>
            <a:r>
              <a:rPr lang="ja-JP" altLang="en-US" sz="4000" dirty="0">
                <a:latin typeface="Century" panose="02040604050505020304" pitchFamily="18" charset="0"/>
              </a:rPr>
              <a:t>ケガをした患者と医者が話をしています。</a:t>
            </a:r>
          </a:p>
          <a:p>
            <a:pPr marL="457200" indent="-457200" algn="just">
              <a:lnSpc>
                <a:spcPct val="150000"/>
              </a:lnSpc>
              <a:buNone/>
            </a:pPr>
            <a:endParaRPr lang="ja-JP" altLang="en-US" sz="4000" dirty="0">
              <a:latin typeface="Century" panose="02040604050505020304" pitchFamily="18" charset="0"/>
            </a:endParaRPr>
          </a:p>
          <a:p>
            <a:pPr marL="457200" indent="-457200">
              <a:lnSpc>
                <a:spcPct val="150000"/>
              </a:lnSpc>
              <a:buNone/>
            </a:pPr>
            <a:endParaRPr lang="ja-JP" altLang="en-US"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p:txBody>
      </p:sp>
      <p:pic>
        <p:nvPicPr>
          <p:cNvPr id="4" name="図 3">
            <a:extLst>
              <a:ext uri="{FF2B5EF4-FFF2-40B4-BE49-F238E27FC236}">
                <a16:creationId xmlns:a16="http://schemas.microsoft.com/office/drawing/2014/main" id="{78D1FA93-3820-4B53-8E60-6A475799A480}"/>
              </a:ext>
            </a:extLst>
          </p:cNvPr>
          <p:cNvPicPr>
            <a:picLocks noChangeAspect="1"/>
          </p:cNvPicPr>
          <p:nvPr/>
        </p:nvPicPr>
        <p:blipFill>
          <a:blip r:embed="rId4"/>
          <a:stretch>
            <a:fillRect/>
          </a:stretch>
        </p:blipFill>
        <p:spPr>
          <a:xfrm>
            <a:off x="6096000" y="259492"/>
            <a:ext cx="5803557" cy="6164667"/>
          </a:xfrm>
          <a:prstGeom prst="rect">
            <a:avLst/>
          </a:prstGeom>
        </p:spPr>
      </p:pic>
      <p:pic>
        <p:nvPicPr>
          <p:cNvPr id="2" name="H29A07">
            <a:hlinkClick r:id="" action="ppaction://media"/>
            <a:extLst>
              <a:ext uri="{FF2B5EF4-FFF2-40B4-BE49-F238E27FC236}">
                <a16:creationId xmlns:a16="http://schemas.microsoft.com/office/drawing/2014/main" id="{F1D967FD-8735-4152-B777-2D50BFCA22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1849" y="5988907"/>
            <a:ext cx="609600" cy="609600"/>
          </a:xfrm>
          <a:prstGeom prst="rect">
            <a:avLst/>
          </a:prstGeom>
        </p:spPr>
      </p:pic>
    </p:spTree>
    <p:extLst>
      <p:ext uri="{BB962C8B-B14F-4D97-AF65-F5344CB8AC3E}">
        <p14:creationId xmlns:p14="http://schemas.microsoft.com/office/powerpoint/2010/main" val="103411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200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 How long do I have to wear this?</a:t>
            </a:r>
          </a:p>
          <a:p>
            <a:pPr marL="457200" indent="-457200">
              <a:lnSpc>
                <a:spcPct val="150000"/>
              </a:lnSpc>
              <a:buNone/>
            </a:pPr>
            <a:r>
              <a:rPr lang="en-US" altLang="ja-JP" sz="4000" dirty="0">
                <a:latin typeface="Century" panose="02040604050505020304" pitchFamily="18" charset="0"/>
              </a:rPr>
              <a:t>W: At least six weeks.</a:t>
            </a:r>
          </a:p>
          <a:p>
            <a:pPr marL="457200" indent="-457200">
              <a:lnSpc>
                <a:spcPct val="150000"/>
              </a:lnSpc>
              <a:buNone/>
            </a:pPr>
            <a:r>
              <a:rPr lang="en-US" altLang="ja-JP" sz="4000" dirty="0">
                <a:latin typeface="Century" panose="02040604050505020304" pitchFamily="18" charset="0"/>
              </a:rPr>
              <a:t>M: How will I take notes in class, then?</a:t>
            </a:r>
          </a:p>
          <a:p>
            <a:pPr marL="457200" indent="-457200">
              <a:lnSpc>
                <a:spcPct val="150000"/>
              </a:lnSpc>
              <a:buNone/>
            </a:pPr>
            <a:r>
              <a:rPr lang="en-US" altLang="ja-JP" sz="4000" dirty="0">
                <a:latin typeface="Century" panose="02040604050505020304" pitchFamily="18" charset="0"/>
              </a:rPr>
              <a:t>W: You’ll have to talk to your teacher about that.</a:t>
            </a:r>
          </a:p>
          <a:p>
            <a:pPr marL="457200" indent="-457200">
              <a:lnSpc>
                <a:spcPct val="150000"/>
              </a:lnSpc>
              <a:buNone/>
            </a:pPr>
            <a:r>
              <a:rPr lang="en-US" altLang="ja-JP" sz="4000" dirty="0">
                <a:latin typeface="Century" panose="02040604050505020304" pitchFamily="18" charset="0"/>
              </a:rPr>
              <a:t>Question :</a:t>
            </a:r>
            <a:r>
              <a:rPr lang="ja-JP" altLang="en-US" sz="4000" dirty="0">
                <a:latin typeface="Century" panose="02040604050505020304" pitchFamily="18" charset="0"/>
              </a:rPr>
              <a:t> </a:t>
            </a:r>
            <a:r>
              <a:rPr lang="en-US" altLang="ja-JP" sz="4000" dirty="0">
                <a:latin typeface="Century" panose="02040604050505020304" pitchFamily="18" charset="0"/>
              </a:rPr>
              <a:t>Which picture shows the patient’s condition?</a:t>
            </a:r>
          </a:p>
        </p:txBody>
      </p:sp>
      <p:pic>
        <p:nvPicPr>
          <p:cNvPr id="2" name="H29A07">
            <a:hlinkClick r:id="" action="ppaction://media"/>
            <a:extLst>
              <a:ext uri="{FF2B5EF4-FFF2-40B4-BE49-F238E27FC236}">
                <a16:creationId xmlns:a16="http://schemas.microsoft.com/office/drawing/2014/main" id="{D8195493-E956-4183-BBFB-1D52A09F98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83319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5076754" cy="6104238"/>
          </a:xfrm>
        </p:spPr>
        <p:txBody>
          <a:bodyPr numCol="1" spcCol="720000">
            <a:normAutofit/>
          </a:bodyPr>
          <a:lstStyle/>
          <a:p>
            <a:pPr marL="0" indent="-4572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a:t>
            </a:r>
            <a:r>
              <a:rPr lang="ja-JP" altLang="en-US" sz="4000" dirty="0">
                <a:latin typeface="Century" panose="02040604050505020304" pitchFamily="18" charset="0"/>
              </a:rPr>
              <a:t>買い物客がショッピングモールの案内所で尋ねています。</a:t>
            </a:r>
          </a:p>
          <a:p>
            <a:pPr marL="457200" indent="-457200" algn="just">
              <a:lnSpc>
                <a:spcPct val="150000"/>
              </a:lnSpc>
              <a:buNone/>
            </a:pPr>
            <a:endParaRPr lang="ja-JP" altLang="en-US" sz="4000" dirty="0">
              <a:latin typeface="Century" panose="02040604050505020304" pitchFamily="18" charset="0"/>
            </a:endParaRPr>
          </a:p>
          <a:p>
            <a:pPr marL="457200" indent="-457200" algn="just">
              <a:lnSpc>
                <a:spcPct val="150000"/>
              </a:lnSpc>
              <a:buNone/>
            </a:pPr>
            <a:endParaRPr lang="ja-JP" altLang="en-US" sz="4000" dirty="0">
              <a:latin typeface="Century" panose="02040604050505020304" pitchFamily="18" charset="0"/>
            </a:endParaRPr>
          </a:p>
          <a:p>
            <a:pPr marL="457200" indent="-457200" algn="just">
              <a:lnSpc>
                <a:spcPct val="150000"/>
              </a:lnSpc>
              <a:buNone/>
            </a:pPr>
            <a:endParaRPr lang="ja-JP" altLang="en-US" sz="4000" dirty="0">
              <a:latin typeface="Century" panose="02040604050505020304" pitchFamily="18" charset="0"/>
            </a:endParaRPr>
          </a:p>
          <a:p>
            <a:pPr marL="457200" indent="-457200">
              <a:lnSpc>
                <a:spcPct val="150000"/>
              </a:lnSpc>
              <a:buNone/>
            </a:pPr>
            <a:endParaRPr lang="ja-JP" altLang="en-US"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F0076407-BB51-4C23-B37F-9F1B47522E59}"/>
              </a:ext>
            </a:extLst>
          </p:cNvPr>
          <p:cNvPicPr>
            <a:picLocks noChangeAspect="1"/>
          </p:cNvPicPr>
          <p:nvPr/>
        </p:nvPicPr>
        <p:blipFill>
          <a:blip r:embed="rId4"/>
          <a:stretch>
            <a:fillRect/>
          </a:stretch>
        </p:blipFill>
        <p:spPr>
          <a:xfrm>
            <a:off x="5348603" y="259493"/>
            <a:ext cx="6571548" cy="6104238"/>
          </a:xfrm>
          <a:prstGeom prst="rect">
            <a:avLst/>
          </a:prstGeom>
        </p:spPr>
      </p:pic>
      <p:pic>
        <p:nvPicPr>
          <p:cNvPr id="4" name="H29A08">
            <a:hlinkClick r:id="" action="ppaction://media"/>
            <a:extLst>
              <a:ext uri="{FF2B5EF4-FFF2-40B4-BE49-F238E27FC236}">
                <a16:creationId xmlns:a16="http://schemas.microsoft.com/office/drawing/2014/main" id="{B4A7BC17-0599-4140-8B1F-0FB626A49A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1849" y="5988907"/>
            <a:ext cx="609600" cy="609600"/>
          </a:xfrm>
          <a:prstGeom prst="rect">
            <a:avLst/>
          </a:prstGeom>
        </p:spPr>
      </p:pic>
    </p:spTree>
    <p:extLst>
      <p:ext uri="{BB962C8B-B14F-4D97-AF65-F5344CB8AC3E}">
        <p14:creationId xmlns:p14="http://schemas.microsoft.com/office/powerpoint/2010/main" val="15783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048132"/>
            <a:ext cx="11627708" cy="2761735"/>
          </a:xfrm>
        </p:spPr>
        <p:txBody>
          <a:bodyPr>
            <a:normAutofit/>
          </a:bodyPr>
          <a:lstStyle/>
          <a:p>
            <a:pPr marL="0" indent="0" algn="just">
              <a:buNone/>
            </a:pPr>
            <a:r>
              <a:rPr lang="ja-JP" altLang="en-US" sz="4000" dirty="0"/>
              <a:t>第</a:t>
            </a:r>
            <a:r>
              <a:rPr lang="en-US" altLang="ja-JP" sz="4000" dirty="0"/>
              <a:t>1</a:t>
            </a:r>
            <a:r>
              <a:rPr lang="ja-JP" altLang="en-US" sz="4000" dirty="0"/>
              <a:t>問</a:t>
            </a:r>
            <a:endParaRPr lang="en-US" altLang="ja-JP" sz="4000" dirty="0"/>
          </a:p>
          <a:p>
            <a:pPr marL="0" indent="0" algn="just">
              <a:buNone/>
            </a:pPr>
            <a:r>
              <a:rPr lang="ja-JP" altLang="en-US" sz="4000" dirty="0"/>
              <a:t>問１～３は、聞こえてくる英文の内容に最も近い意味の英文を、四つの選択肢（①～④）のうちから一つずつ選びなさい。</a:t>
            </a:r>
            <a:endParaRPr kumimoji="1" lang="ja-JP" altLang="en-US" sz="4000" dirty="0"/>
          </a:p>
        </p:txBody>
      </p:sp>
    </p:spTree>
    <p:extLst>
      <p:ext uri="{BB962C8B-B14F-4D97-AF65-F5344CB8AC3E}">
        <p14:creationId xmlns:p14="http://schemas.microsoft.com/office/powerpoint/2010/main" val="364345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100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 I’m looking for a smartphone case.</a:t>
            </a:r>
          </a:p>
          <a:p>
            <a:pPr marL="457200" indent="-457200">
              <a:lnSpc>
                <a:spcPct val="150000"/>
              </a:lnSpc>
              <a:buNone/>
            </a:pPr>
            <a:r>
              <a:rPr lang="en-US" altLang="ja-JP" sz="4000" dirty="0">
                <a:latin typeface="Century" panose="02040604050505020304" pitchFamily="18" charset="0"/>
              </a:rPr>
              <a:t>W: Try the cellphone shop.</a:t>
            </a:r>
          </a:p>
          <a:p>
            <a:pPr marL="457200" indent="-457200">
              <a:lnSpc>
                <a:spcPct val="150000"/>
              </a:lnSpc>
              <a:buNone/>
            </a:pPr>
            <a:r>
              <a:rPr lang="en-US" altLang="ja-JP" sz="4000" dirty="0">
                <a:latin typeface="Century" panose="02040604050505020304" pitchFamily="18" charset="0"/>
              </a:rPr>
              <a:t>M: I did, but I couldn’t find any.</a:t>
            </a:r>
          </a:p>
          <a:p>
            <a:pPr marL="457200" indent="-457200">
              <a:lnSpc>
                <a:spcPct val="150000"/>
              </a:lnSpc>
              <a:buNone/>
            </a:pPr>
            <a:r>
              <a:rPr lang="en-US" altLang="ja-JP" sz="4000" dirty="0">
                <a:latin typeface="Century" panose="02040604050505020304" pitchFamily="18" charset="0"/>
              </a:rPr>
              <a:t>W: You could try the shop across from the cellphone shop, next to the cafe.</a:t>
            </a:r>
          </a:p>
          <a:p>
            <a:pPr marL="457200" indent="-457200">
              <a:lnSpc>
                <a:spcPct val="150000"/>
              </a:lnSpc>
              <a:buNone/>
            </a:pPr>
            <a:r>
              <a:rPr lang="en-US" altLang="ja-JP" sz="4000" dirty="0" err="1">
                <a:latin typeface="Century" panose="02040604050505020304" pitchFamily="18" charset="0"/>
              </a:rPr>
              <a:t>Question:Where</a:t>
            </a:r>
            <a:r>
              <a:rPr lang="en-US" altLang="ja-JP" sz="4000" dirty="0">
                <a:latin typeface="Century" panose="02040604050505020304" pitchFamily="18" charset="0"/>
              </a:rPr>
              <a:t> will the customer most likely go next?</a:t>
            </a:r>
          </a:p>
        </p:txBody>
      </p:sp>
      <p:pic>
        <p:nvPicPr>
          <p:cNvPr id="2" name="H29A08">
            <a:hlinkClick r:id="" action="ppaction://media"/>
            <a:extLst>
              <a:ext uri="{FF2B5EF4-FFF2-40B4-BE49-F238E27FC236}">
                <a16:creationId xmlns:a16="http://schemas.microsoft.com/office/drawing/2014/main" id="{C499544B-A07D-4689-99F6-AEB5066FC3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07250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425146"/>
            <a:ext cx="11627708" cy="4007707"/>
          </a:xfrm>
        </p:spPr>
        <p:txBody>
          <a:bodyPr>
            <a:normAutofit/>
          </a:bodyPr>
          <a:lstStyle/>
          <a:p>
            <a:pPr marL="457200" indent="-457200">
              <a:lnSpc>
                <a:spcPct val="150000"/>
              </a:lnSpc>
              <a:buNone/>
            </a:pPr>
            <a:r>
              <a:rPr lang="ja-JP" altLang="en-US" sz="4000" dirty="0">
                <a:latin typeface="Century" panose="02040604050505020304" pitchFamily="18" charset="0"/>
              </a:rPr>
              <a:t>第</a:t>
            </a:r>
            <a:r>
              <a:rPr lang="en-US" altLang="ja-JP" sz="4000" dirty="0">
                <a:latin typeface="Century" panose="02040604050505020304" pitchFamily="18" charset="0"/>
              </a:rPr>
              <a:t>3</a:t>
            </a:r>
            <a:r>
              <a:rPr lang="ja-JP" altLang="en-US" sz="4000" dirty="0">
                <a:latin typeface="Century" panose="02040604050505020304" pitchFamily="18" charset="0"/>
              </a:rPr>
              <a:t>問</a:t>
            </a:r>
            <a:endParaRPr lang="en-US" altLang="ja-JP" sz="4000" dirty="0">
              <a:latin typeface="Century" panose="02040604050505020304" pitchFamily="18" charset="0"/>
            </a:endParaRPr>
          </a:p>
          <a:p>
            <a:pPr marL="0" indent="-457200">
              <a:lnSpc>
                <a:spcPct val="150000"/>
              </a:lnSpc>
              <a:buNone/>
            </a:pPr>
            <a:r>
              <a:rPr lang="ja-JP" altLang="en-US" sz="4000" dirty="0">
                <a:latin typeface="Century" panose="02040604050505020304" pitchFamily="18" charset="0"/>
              </a:rPr>
              <a:t>問９～１１は、対話を聞き、問いの答えとして最も適切なものを、四つの選択肢（①～④）のうちから一つずつ選びなさい。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312811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 </a:t>
            </a:r>
            <a:r>
              <a:rPr lang="ja-JP" altLang="en-US" sz="4000" dirty="0">
                <a:latin typeface="Century" panose="02040604050505020304" pitchFamily="18" charset="0"/>
              </a:rPr>
              <a:t>友達同士が，これから出かけようとしています。</a:t>
            </a:r>
          </a:p>
          <a:p>
            <a:pPr marL="457200" indent="-457200">
              <a:lnSpc>
                <a:spcPct val="150000"/>
              </a:lnSpc>
              <a:buNone/>
            </a:pPr>
            <a:r>
              <a:rPr lang="en-US" altLang="ja-JP" sz="4000" dirty="0">
                <a:latin typeface="Century" panose="02040604050505020304" pitchFamily="18" charset="0"/>
              </a:rPr>
              <a:t>Which bus are the two friends going to catch?</a:t>
            </a:r>
          </a:p>
          <a:p>
            <a:pPr marL="457200" indent="-457200">
              <a:lnSpc>
                <a:spcPct val="150000"/>
              </a:lnSpc>
              <a:buNone/>
            </a:pPr>
            <a:r>
              <a:rPr lang="en-US" altLang="ja-JP" sz="4000" dirty="0">
                <a:latin typeface="Century" panose="02040604050505020304" pitchFamily="18" charset="0"/>
              </a:rPr>
              <a:t>① </a:t>
            </a:r>
            <a:r>
              <a:rPr lang="ja-JP" altLang="en-US" sz="4000" dirty="0">
                <a:latin typeface="Century" panose="02040604050505020304" pitchFamily="18" charset="0"/>
              </a:rPr>
              <a:t>　</a:t>
            </a:r>
            <a:r>
              <a:rPr lang="en-US" altLang="ja-JP" sz="4000" dirty="0">
                <a:latin typeface="Century" panose="02040604050505020304" pitchFamily="18" charset="0"/>
              </a:rPr>
              <a:t>11:05</a:t>
            </a:r>
          </a:p>
          <a:p>
            <a:pPr marL="457200" indent="-457200">
              <a:lnSpc>
                <a:spcPct val="150000"/>
              </a:lnSpc>
              <a:buNone/>
            </a:pPr>
            <a:r>
              <a:rPr lang="en-US" altLang="ja-JP" sz="4000" dirty="0">
                <a:latin typeface="Century" panose="02040604050505020304" pitchFamily="18" charset="0"/>
              </a:rPr>
              <a:t>② </a:t>
            </a:r>
            <a:r>
              <a:rPr lang="ja-JP" altLang="en-US" sz="4000" dirty="0">
                <a:latin typeface="Century" panose="02040604050505020304" pitchFamily="18" charset="0"/>
              </a:rPr>
              <a:t>　</a:t>
            </a:r>
            <a:r>
              <a:rPr lang="en-US" altLang="ja-JP" sz="4000" dirty="0">
                <a:latin typeface="Century" panose="02040604050505020304" pitchFamily="18" charset="0"/>
              </a:rPr>
              <a:t>11:15</a:t>
            </a:r>
          </a:p>
          <a:p>
            <a:pPr marL="457200" indent="-457200">
              <a:lnSpc>
                <a:spcPct val="150000"/>
              </a:lnSpc>
              <a:buNone/>
            </a:pPr>
            <a:r>
              <a:rPr lang="en-US" altLang="ja-JP" sz="4000" dirty="0">
                <a:latin typeface="Century" panose="02040604050505020304" pitchFamily="18" charset="0"/>
              </a:rPr>
              <a:t>③ </a:t>
            </a:r>
            <a:r>
              <a:rPr lang="ja-JP" altLang="en-US" sz="4000" dirty="0">
                <a:latin typeface="Century" panose="02040604050505020304" pitchFamily="18" charset="0"/>
              </a:rPr>
              <a:t>　</a:t>
            </a:r>
            <a:r>
              <a:rPr lang="en-US" altLang="ja-JP" sz="4000" dirty="0">
                <a:latin typeface="Century" panose="02040604050505020304" pitchFamily="18" charset="0"/>
              </a:rPr>
              <a:t>11:20</a:t>
            </a:r>
          </a:p>
          <a:p>
            <a:pPr marL="457200" indent="-457200">
              <a:lnSpc>
                <a:spcPct val="150000"/>
              </a:lnSpc>
              <a:buNone/>
            </a:pPr>
            <a:r>
              <a:rPr lang="en-US" altLang="ja-JP" sz="4000" dirty="0">
                <a:latin typeface="Century" panose="02040604050505020304" pitchFamily="18" charset="0"/>
              </a:rPr>
              <a:t>④ </a:t>
            </a:r>
            <a:r>
              <a:rPr lang="ja-JP" altLang="en-US" sz="4000" dirty="0">
                <a:latin typeface="Century" panose="02040604050505020304" pitchFamily="18" charset="0"/>
              </a:rPr>
              <a:t>　</a:t>
            </a:r>
            <a:r>
              <a:rPr lang="en-US" altLang="ja-JP" sz="4000" dirty="0">
                <a:latin typeface="Century" panose="02040604050505020304" pitchFamily="18" charset="0"/>
              </a:rPr>
              <a:t>11:40</a:t>
            </a:r>
            <a:endParaRPr lang="ja-JP" altLang="en-US" sz="4000" dirty="0">
              <a:latin typeface="Century" panose="02040604050505020304" pitchFamily="18" charset="0"/>
            </a:endParaRPr>
          </a:p>
          <a:p>
            <a:pPr marL="457200" indent="-457200">
              <a:lnSpc>
                <a:spcPct val="150000"/>
              </a:lnSpc>
              <a:buNone/>
            </a:pPr>
            <a:endParaRPr lang="en-US" altLang="ja-JP" sz="4000" dirty="0">
              <a:latin typeface="Century" panose="02040604050505020304" pitchFamily="18" charset="0"/>
            </a:endParaRPr>
          </a:p>
        </p:txBody>
      </p:sp>
      <p:pic>
        <p:nvPicPr>
          <p:cNvPr id="2" name="H29A09">
            <a:hlinkClick r:id="" action="ppaction://media"/>
            <a:extLst>
              <a:ext uri="{FF2B5EF4-FFF2-40B4-BE49-F238E27FC236}">
                <a16:creationId xmlns:a16="http://schemas.microsoft.com/office/drawing/2014/main" id="{CB4F1A36-994B-45F4-B308-30218A6329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00632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200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 What time do we have to leave?</a:t>
            </a:r>
          </a:p>
          <a:p>
            <a:pPr marL="457200" indent="-457200">
              <a:lnSpc>
                <a:spcPct val="150000"/>
              </a:lnSpc>
              <a:buNone/>
            </a:pPr>
            <a:r>
              <a:rPr lang="en-US" altLang="ja-JP" sz="4000" dirty="0">
                <a:latin typeface="Century" panose="02040604050505020304" pitchFamily="18" charset="0"/>
              </a:rPr>
              <a:t>W: Let me check the schedule…. What time is it now?</a:t>
            </a:r>
          </a:p>
          <a:p>
            <a:pPr marL="457200" indent="-457200">
              <a:lnSpc>
                <a:spcPct val="150000"/>
              </a:lnSpc>
              <a:buNone/>
            </a:pPr>
            <a:r>
              <a:rPr lang="en-US" altLang="ja-JP" sz="4000" dirty="0">
                <a:latin typeface="Century" panose="02040604050505020304" pitchFamily="18" charset="0"/>
              </a:rPr>
              <a:t>M: It’s 11:15.</a:t>
            </a:r>
          </a:p>
          <a:p>
            <a:pPr marL="457200" indent="-457200">
              <a:lnSpc>
                <a:spcPct val="150000"/>
              </a:lnSpc>
              <a:buNone/>
            </a:pPr>
            <a:r>
              <a:rPr lang="en-US" altLang="ja-JP" sz="4000" dirty="0">
                <a:latin typeface="Century" panose="02040604050505020304" pitchFamily="18" charset="0"/>
              </a:rPr>
              <a:t>W: The next bus is in five minutes, and then there’s one at 11:40.</a:t>
            </a:r>
          </a:p>
          <a:p>
            <a:pPr marL="457200" indent="-457200">
              <a:lnSpc>
                <a:spcPct val="150000"/>
              </a:lnSpc>
              <a:buNone/>
            </a:pPr>
            <a:r>
              <a:rPr lang="en-US" altLang="ja-JP" sz="4000" dirty="0">
                <a:latin typeface="Century" panose="02040604050505020304" pitchFamily="18" charset="0"/>
              </a:rPr>
              <a:t>M: I don’t think we can make it for the next one. Let’s take the one after that.</a:t>
            </a:r>
          </a:p>
        </p:txBody>
      </p:sp>
      <p:pic>
        <p:nvPicPr>
          <p:cNvPr id="2" name="H29A09">
            <a:hlinkClick r:id="" action="ppaction://media"/>
            <a:extLst>
              <a:ext uri="{FF2B5EF4-FFF2-40B4-BE49-F238E27FC236}">
                <a16:creationId xmlns:a16="http://schemas.microsoft.com/office/drawing/2014/main" id="{6AD0C50B-2ABE-4CF5-A050-F182565865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74313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100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 </a:t>
            </a:r>
            <a:r>
              <a:rPr lang="ja-JP" altLang="en-US" sz="4000" dirty="0">
                <a:latin typeface="Century" panose="02040604050505020304" pitchFamily="18" charset="0"/>
              </a:rPr>
              <a:t>テレビで野球の試合（</a:t>
            </a:r>
            <a:r>
              <a:rPr lang="en-US" altLang="ja-JP" sz="4000" dirty="0">
                <a:latin typeface="Century" panose="02040604050505020304" pitchFamily="18" charset="0"/>
              </a:rPr>
              <a:t>The Crabs </a:t>
            </a:r>
            <a:r>
              <a:rPr lang="ja-JP" altLang="en-US" sz="4000" dirty="0">
                <a:latin typeface="Century" panose="02040604050505020304" pitchFamily="18" charset="0"/>
              </a:rPr>
              <a:t>対</a:t>
            </a:r>
            <a:r>
              <a:rPr lang="en-US" altLang="ja-JP" sz="4000" dirty="0">
                <a:latin typeface="Century" panose="02040604050505020304" pitchFamily="18" charset="0"/>
              </a:rPr>
              <a:t>The Porters</a:t>
            </a:r>
            <a:r>
              <a:rPr lang="ja-JP" altLang="en-US" sz="4000" dirty="0">
                <a:latin typeface="Century" panose="02040604050505020304" pitchFamily="18" charset="0"/>
              </a:rPr>
              <a:t>）を見ているお母さんに，息子が話しかけています。</a:t>
            </a:r>
          </a:p>
          <a:p>
            <a:pPr marL="457200" indent="-457200">
              <a:lnSpc>
                <a:spcPct val="150000"/>
              </a:lnSpc>
              <a:buNone/>
            </a:pPr>
            <a:r>
              <a:rPr lang="en-US" altLang="ja-JP" sz="4000" dirty="0">
                <a:latin typeface="Century" panose="02040604050505020304" pitchFamily="18" charset="0"/>
              </a:rPr>
              <a:t>What is happening in the game?</a:t>
            </a:r>
          </a:p>
          <a:p>
            <a:pPr marL="457200" indent="-457200">
              <a:lnSpc>
                <a:spcPct val="150000"/>
              </a:lnSpc>
              <a:buNone/>
            </a:pPr>
            <a:r>
              <a:rPr lang="en-US" altLang="ja-JP" sz="4000" dirty="0">
                <a:latin typeface="Century" panose="02040604050505020304" pitchFamily="18" charset="0"/>
              </a:rPr>
              <a:t>① </a:t>
            </a:r>
            <a:r>
              <a:rPr lang="ja-JP" altLang="en-US" sz="4000" dirty="0">
                <a:latin typeface="Century" panose="02040604050505020304" pitchFamily="18" charset="0"/>
              </a:rPr>
              <a:t>　</a:t>
            </a:r>
            <a:r>
              <a:rPr lang="en-US" altLang="ja-JP" sz="4000" dirty="0">
                <a:latin typeface="Century" panose="02040604050505020304" pitchFamily="18" charset="0"/>
              </a:rPr>
              <a:t>The Crabs are behind.</a:t>
            </a:r>
          </a:p>
          <a:p>
            <a:pPr marL="457200" indent="-457200">
              <a:lnSpc>
                <a:spcPct val="150000"/>
              </a:lnSpc>
              <a:buNone/>
            </a:pPr>
            <a:r>
              <a:rPr lang="en-US" altLang="ja-JP" sz="4000" dirty="0">
                <a:latin typeface="Century" panose="02040604050505020304" pitchFamily="18" charset="0"/>
              </a:rPr>
              <a:t>② </a:t>
            </a:r>
            <a:r>
              <a:rPr lang="ja-JP" altLang="en-US" sz="4000" dirty="0">
                <a:latin typeface="Century" panose="02040604050505020304" pitchFamily="18" charset="0"/>
              </a:rPr>
              <a:t>　</a:t>
            </a:r>
            <a:r>
              <a:rPr lang="en-US" altLang="ja-JP" sz="4000" dirty="0">
                <a:latin typeface="Century" panose="02040604050505020304" pitchFamily="18" charset="0"/>
              </a:rPr>
              <a:t>The Crabs are leading.</a:t>
            </a:r>
          </a:p>
          <a:p>
            <a:pPr marL="457200" indent="-457200">
              <a:lnSpc>
                <a:spcPct val="150000"/>
              </a:lnSpc>
              <a:buNone/>
            </a:pPr>
            <a:r>
              <a:rPr lang="en-US" altLang="ja-JP" sz="4000" dirty="0">
                <a:latin typeface="Century" panose="02040604050505020304" pitchFamily="18" charset="0"/>
              </a:rPr>
              <a:t>③ </a:t>
            </a:r>
            <a:r>
              <a:rPr lang="ja-JP" altLang="en-US" sz="4000" dirty="0">
                <a:latin typeface="Century" panose="02040604050505020304" pitchFamily="18" charset="0"/>
              </a:rPr>
              <a:t>　</a:t>
            </a:r>
            <a:r>
              <a:rPr lang="en-US" altLang="ja-JP" sz="4000" dirty="0">
                <a:latin typeface="Century" panose="02040604050505020304" pitchFamily="18" charset="0"/>
              </a:rPr>
              <a:t>The game is being delayed.</a:t>
            </a:r>
          </a:p>
          <a:p>
            <a:pPr marL="457200" indent="-457200">
              <a:lnSpc>
                <a:spcPct val="150000"/>
              </a:lnSpc>
              <a:buNone/>
            </a:pPr>
            <a:r>
              <a:rPr lang="en-US" altLang="ja-JP" sz="4000" dirty="0">
                <a:latin typeface="Century" panose="02040604050505020304" pitchFamily="18" charset="0"/>
              </a:rPr>
              <a:t>④ </a:t>
            </a:r>
            <a:r>
              <a:rPr lang="ja-JP" altLang="en-US" sz="4000" dirty="0">
                <a:latin typeface="Century" panose="02040604050505020304" pitchFamily="18" charset="0"/>
              </a:rPr>
              <a:t>　</a:t>
            </a:r>
            <a:r>
              <a:rPr lang="en-US" altLang="ja-JP" sz="4000" dirty="0">
                <a:latin typeface="Century" panose="02040604050505020304" pitchFamily="18" charset="0"/>
              </a:rPr>
              <a:t>The game is just beginning.</a:t>
            </a:r>
          </a:p>
        </p:txBody>
      </p:sp>
      <p:pic>
        <p:nvPicPr>
          <p:cNvPr id="2" name="H29A10">
            <a:hlinkClick r:id="" action="ppaction://media"/>
            <a:extLst>
              <a:ext uri="{FF2B5EF4-FFF2-40B4-BE49-F238E27FC236}">
                <a16:creationId xmlns:a16="http://schemas.microsoft.com/office/drawing/2014/main" id="{839F5E81-F535-4537-B785-EF222C65B9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15359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70000" lnSpcReduction="200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M: Oh, you’re watching the baseball game, Mom.</a:t>
            </a:r>
          </a:p>
          <a:p>
            <a:pPr marL="457200" indent="-457200">
              <a:lnSpc>
                <a:spcPct val="150000"/>
              </a:lnSpc>
              <a:buNone/>
            </a:pPr>
            <a:r>
              <a:rPr lang="en-US" altLang="ja-JP" sz="4000" dirty="0">
                <a:latin typeface="Century" panose="02040604050505020304" pitchFamily="18" charset="0"/>
              </a:rPr>
              <a:t>W: Yes. It’s exciting.</a:t>
            </a:r>
          </a:p>
          <a:p>
            <a:pPr marL="457200" indent="-457200">
              <a:lnSpc>
                <a:spcPct val="150000"/>
              </a:lnSpc>
              <a:buNone/>
            </a:pPr>
            <a:r>
              <a:rPr lang="en-US" altLang="ja-JP" sz="4000" dirty="0">
                <a:latin typeface="Century" panose="02040604050505020304" pitchFamily="18" charset="0"/>
              </a:rPr>
              <a:t>M: I didn’t know that it had already started. Are the Crabs ahead?</a:t>
            </a:r>
          </a:p>
          <a:p>
            <a:pPr marL="457200" indent="-457200">
              <a:lnSpc>
                <a:spcPct val="150000"/>
              </a:lnSpc>
              <a:buNone/>
            </a:pPr>
            <a:r>
              <a:rPr lang="en-US" altLang="ja-JP" sz="4000" dirty="0">
                <a:latin typeface="Century" panose="02040604050505020304" pitchFamily="18" charset="0"/>
              </a:rPr>
              <a:t>W: They are right now, yes, although they were losing in the beginning. They caught up with the Porters and they’re leading now.</a:t>
            </a:r>
          </a:p>
          <a:p>
            <a:pPr marL="457200" indent="-457200">
              <a:lnSpc>
                <a:spcPct val="150000"/>
              </a:lnSpc>
              <a:buNone/>
            </a:pPr>
            <a:r>
              <a:rPr lang="en-US" altLang="ja-JP" sz="4000" dirty="0">
                <a:latin typeface="Century" panose="02040604050505020304" pitchFamily="18" charset="0"/>
              </a:rPr>
              <a:t>M: I hope they’ll win.</a:t>
            </a:r>
          </a:p>
        </p:txBody>
      </p:sp>
      <p:pic>
        <p:nvPicPr>
          <p:cNvPr id="2" name="H29A10">
            <a:hlinkClick r:id="" action="ppaction://media"/>
            <a:extLst>
              <a:ext uri="{FF2B5EF4-FFF2-40B4-BE49-F238E27FC236}">
                <a16:creationId xmlns:a16="http://schemas.microsoft.com/office/drawing/2014/main" id="{0916B75B-808A-4694-A618-3162F7624E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71939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200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 </a:t>
            </a:r>
            <a:r>
              <a:rPr lang="ja-JP" altLang="en-US" sz="4000" dirty="0">
                <a:latin typeface="Century" panose="02040604050505020304" pitchFamily="18" charset="0"/>
              </a:rPr>
              <a:t>語学学校に留学中の女子学生が，アドバイザーと話をしています。</a:t>
            </a:r>
          </a:p>
          <a:p>
            <a:pPr marL="457200" indent="-457200">
              <a:lnSpc>
                <a:spcPct val="150000"/>
              </a:lnSpc>
              <a:buNone/>
            </a:pPr>
            <a:r>
              <a:rPr lang="en-US" altLang="ja-JP" sz="4000" dirty="0">
                <a:latin typeface="Century" panose="02040604050505020304" pitchFamily="18" charset="0"/>
              </a:rPr>
              <a:t>What happened to the student?</a:t>
            </a:r>
          </a:p>
          <a:p>
            <a:pPr marL="457200" indent="-457200">
              <a:lnSpc>
                <a:spcPct val="150000"/>
              </a:lnSpc>
              <a:buNone/>
            </a:pPr>
            <a:r>
              <a:rPr lang="en-US" altLang="ja-JP" sz="4000" dirty="0">
                <a:latin typeface="Century" panose="02040604050505020304" pitchFamily="18" charset="0"/>
              </a:rPr>
              <a:t>① </a:t>
            </a:r>
            <a:r>
              <a:rPr lang="ja-JP" altLang="en-US" sz="4000" dirty="0">
                <a:latin typeface="Century" panose="02040604050505020304" pitchFamily="18" charset="0"/>
              </a:rPr>
              <a:t>　</a:t>
            </a:r>
            <a:r>
              <a:rPr lang="en-US" altLang="ja-JP" sz="4000" dirty="0">
                <a:latin typeface="Century" panose="02040604050505020304" pitchFamily="18" charset="0"/>
              </a:rPr>
              <a:t>Her question wasn’t answered.</a:t>
            </a:r>
          </a:p>
          <a:p>
            <a:pPr marL="457200" indent="-457200">
              <a:lnSpc>
                <a:spcPct val="150000"/>
              </a:lnSpc>
              <a:buNone/>
            </a:pPr>
            <a:r>
              <a:rPr lang="en-US" altLang="ja-JP" sz="4000" dirty="0">
                <a:latin typeface="Century" panose="02040604050505020304" pitchFamily="18" charset="0"/>
              </a:rPr>
              <a:t>② </a:t>
            </a:r>
            <a:r>
              <a:rPr lang="ja-JP" altLang="en-US" sz="4000" dirty="0">
                <a:latin typeface="Century" panose="02040604050505020304" pitchFamily="18" charset="0"/>
              </a:rPr>
              <a:t>　</a:t>
            </a:r>
            <a:r>
              <a:rPr lang="en-US" altLang="ja-JP" sz="4000" dirty="0">
                <a:latin typeface="Century" panose="02040604050505020304" pitchFamily="18" charset="0"/>
              </a:rPr>
              <a:t>Her request wasn’t accepted.</a:t>
            </a:r>
          </a:p>
          <a:p>
            <a:pPr marL="457200" indent="-457200">
              <a:lnSpc>
                <a:spcPct val="150000"/>
              </a:lnSpc>
              <a:buNone/>
            </a:pPr>
            <a:r>
              <a:rPr lang="en-US" altLang="ja-JP" sz="4000" dirty="0">
                <a:latin typeface="Century" panose="02040604050505020304" pitchFamily="18" charset="0"/>
              </a:rPr>
              <a:t>③ </a:t>
            </a:r>
            <a:r>
              <a:rPr lang="ja-JP" altLang="en-US" sz="4000" dirty="0">
                <a:latin typeface="Century" panose="02040604050505020304" pitchFamily="18" charset="0"/>
              </a:rPr>
              <a:t>　</a:t>
            </a:r>
            <a:r>
              <a:rPr lang="en-US" altLang="ja-JP" sz="4000" dirty="0">
                <a:latin typeface="Century" panose="02040604050505020304" pitchFamily="18" charset="0"/>
              </a:rPr>
              <a:t>She was told not to give advice.</a:t>
            </a:r>
          </a:p>
          <a:p>
            <a:pPr marL="457200" indent="-457200">
              <a:lnSpc>
                <a:spcPct val="150000"/>
              </a:lnSpc>
              <a:buNone/>
            </a:pPr>
            <a:r>
              <a:rPr lang="en-US" altLang="ja-JP" sz="4000" dirty="0">
                <a:latin typeface="Century" panose="02040604050505020304" pitchFamily="18" charset="0"/>
              </a:rPr>
              <a:t>④ </a:t>
            </a:r>
            <a:r>
              <a:rPr lang="ja-JP" altLang="en-US" sz="4000" dirty="0">
                <a:latin typeface="Century" panose="02040604050505020304" pitchFamily="18" charset="0"/>
              </a:rPr>
              <a:t>　</a:t>
            </a:r>
            <a:r>
              <a:rPr lang="en-US" altLang="ja-JP" sz="4000" dirty="0">
                <a:latin typeface="Century" panose="02040604050505020304" pitchFamily="18" charset="0"/>
              </a:rPr>
              <a:t>She was unable to make a suggestion.</a:t>
            </a:r>
          </a:p>
        </p:txBody>
      </p:sp>
      <p:pic>
        <p:nvPicPr>
          <p:cNvPr id="2" name="H29A11">
            <a:hlinkClick r:id="" action="ppaction://media"/>
            <a:extLst>
              <a:ext uri="{FF2B5EF4-FFF2-40B4-BE49-F238E27FC236}">
                <a16:creationId xmlns:a16="http://schemas.microsoft.com/office/drawing/2014/main" id="{A0498C27-9B8A-4132-B09B-8D2BF8509C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11073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200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457200" indent="-457200">
              <a:lnSpc>
                <a:spcPct val="150000"/>
              </a:lnSpc>
              <a:buNone/>
            </a:pPr>
            <a:r>
              <a:rPr lang="en-US" altLang="ja-JP" sz="4000" dirty="0">
                <a:latin typeface="Century" panose="02040604050505020304" pitchFamily="18" charset="0"/>
              </a:rPr>
              <a:t>W: I’d like to move to an easier class. Would that be possible?</a:t>
            </a:r>
          </a:p>
          <a:p>
            <a:pPr marL="457200" indent="-457200">
              <a:lnSpc>
                <a:spcPct val="150000"/>
              </a:lnSpc>
              <a:buNone/>
            </a:pPr>
            <a:r>
              <a:rPr lang="en-US" altLang="ja-JP" sz="4000" dirty="0">
                <a:latin typeface="Century" panose="02040604050505020304" pitchFamily="18" charset="0"/>
              </a:rPr>
              <a:t>M: You have to get permission from your teacher. Who is your teacher?</a:t>
            </a:r>
          </a:p>
          <a:p>
            <a:pPr marL="457200" indent="-457200">
              <a:lnSpc>
                <a:spcPct val="150000"/>
              </a:lnSpc>
              <a:buNone/>
            </a:pPr>
            <a:r>
              <a:rPr lang="en-US" altLang="ja-JP" sz="4000" dirty="0">
                <a:latin typeface="Century" panose="02040604050505020304" pitchFamily="18" charset="0"/>
              </a:rPr>
              <a:t>W: Ms. Allen. She said I should stay in her class for the rest of the year.</a:t>
            </a:r>
          </a:p>
          <a:p>
            <a:pPr marL="457200" indent="-457200">
              <a:lnSpc>
                <a:spcPct val="150000"/>
              </a:lnSpc>
              <a:buNone/>
            </a:pPr>
            <a:r>
              <a:rPr lang="en-US" altLang="ja-JP" sz="4000" dirty="0">
                <a:latin typeface="Century" panose="02040604050505020304" pitchFamily="18" charset="0"/>
              </a:rPr>
              <a:t>M: Then, that’s what you’ll have to do.</a:t>
            </a:r>
          </a:p>
          <a:p>
            <a:pPr marL="457200" indent="-457200">
              <a:lnSpc>
                <a:spcPct val="150000"/>
              </a:lnSpc>
              <a:buNone/>
            </a:pPr>
            <a:endParaRPr lang="en-US" altLang="ja-JP" sz="4000" dirty="0">
              <a:latin typeface="Century" panose="02040604050505020304" pitchFamily="18" charset="0"/>
            </a:endParaRPr>
          </a:p>
        </p:txBody>
      </p:sp>
      <p:pic>
        <p:nvPicPr>
          <p:cNvPr id="2" name="H29A11">
            <a:hlinkClick r:id="" action="ppaction://media"/>
            <a:extLst>
              <a:ext uri="{FF2B5EF4-FFF2-40B4-BE49-F238E27FC236}">
                <a16:creationId xmlns:a16="http://schemas.microsoft.com/office/drawing/2014/main" id="{F837CA7D-8116-44A7-BADA-524BA3DF96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8852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490461"/>
            <a:ext cx="11627708" cy="3877078"/>
          </a:xfrm>
        </p:spPr>
        <p:txBody>
          <a:bodyPr>
            <a:normAutofit/>
          </a:bodyPr>
          <a:lstStyle/>
          <a:p>
            <a:pPr marL="457200" indent="-457200">
              <a:lnSpc>
                <a:spcPct val="150000"/>
              </a:lnSpc>
              <a:buNone/>
            </a:pPr>
            <a:r>
              <a:rPr lang="ja-JP" altLang="en-US" sz="4000" dirty="0">
                <a:latin typeface="Century" panose="02040604050505020304" pitchFamily="18" charset="0"/>
              </a:rPr>
              <a:t>第</a:t>
            </a:r>
            <a:r>
              <a:rPr lang="en-US" altLang="ja-JP" sz="4000" dirty="0">
                <a:latin typeface="Century" panose="02040604050505020304" pitchFamily="18" charset="0"/>
              </a:rPr>
              <a:t>4</a:t>
            </a:r>
            <a:r>
              <a:rPr lang="ja-JP" altLang="en-US" sz="4000" dirty="0">
                <a:latin typeface="Century" panose="02040604050505020304" pitchFamily="18" charset="0"/>
              </a:rPr>
              <a:t>問</a:t>
            </a:r>
            <a:endParaRPr lang="en-US" altLang="ja-JP" sz="4000" dirty="0">
              <a:latin typeface="Century" panose="02040604050505020304" pitchFamily="18" charset="0"/>
            </a:endParaRPr>
          </a:p>
          <a:p>
            <a:pPr marL="0" indent="-457200">
              <a:lnSpc>
                <a:spcPct val="150000"/>
              </a:lnSpc>
              <a:buNone/>
            </a:pPr>
            <a:r>
              <a:rPr lang="ja-JP" altLang="en-US" sz="4000" dirty="0">
                <a:latin typeface="Century" panose="02040604050505020304" pitchFamily="18" charset="0"/>
              </a:rPr>
              <a:t>問１２は、四人の英語を聞き、問いの答えとして最も適切なものを、四つの選択肢（①～④）のうちから一つずつ選びなさい。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56842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360000">
            <a:noAutofit/>
          </a:bodyPr>
          <a:lstStyle/>
          <a:p>
            <a:pPr marL="457200" indent="-457200">
              <a:lnSpc>
                <a:spcPct val="150000"/>
              </a:lnSpc>
              <a:buNone/>
            </a:pPr>
            <a:r>
              <a:rPr lang="ja-JP" altLang="en-US" sz="2200" dirty="0">
                <a:latin typeface="Century" panose="02040604050505020304" pitchFamily="18" charset="0"/>
              </a:rPr>
              <a:t>問</a:t>
            </a:r>
            <a:r>
              <a:rPr lang="en-US" altLang="ja-JP" sz="2200" dirty="0">
                <a:latin typeface="Century" panose="02040604050505020304" pitchFamily="18" charset="0"/>
              </a:rPr>
              <a:t>12</a:t>
            </a:r>
          </a:p>
          <a:p>
            <a:pPr marL="457200" indent="-457200">
              <a:lnSpc>
                <a:spcPct val="100000"/>
              </a:lnSpc>
              <a:buNone/>
            </a:pPr>
            <a:r>
              <a:rPr lang="ja-JP" altLang="en-US" sz="2200" u="sng" dirty="0">
                <a:latin typeface="Century" panose="02040604050505020304" pitchFamily="18" charset="0"/>
              </a:rPr>
              <a:t>状況</a:t>
            </a:r>
          </a:p>
          <a:p>
            <a:pPr marL="0" indent="-457200" algn="just">
              <a:lnSpc>
                <a:spcPct val="100000"/>
              </a:lnSpc>
              <a:buNone/>
            </a:pPr>
            <a:r>
              <a:rPr lang="ja-JP" altLang="en-US" sz="2200" dirty="0">
                <a:latin typeface="Century" panose="02040604050505020304" pitchFamily="18" charset="0"/>
              </a:rPr>
              <a:t>日本の観光案内所で外国人観光客を案内する高校生ボランティアスタッフを</a:t>
            </a:r>
            <a:r>
              <a:rPr lang="en-US" altLang="ja-JP" sz="2200" dirty="0">
                <a:latin typeface="Century" panose="02040604050505020304" pitchFamily="18" charset="0"/>
              </a:rPr>
              <a:t>1 </a:t>
            </a:r>
            <a:r>
              <a:rPr lang="ja-JP" altLang="en-US" sz="2200" dirty="0">
                <a:latin typeface="Century" panose="02040604050505020304" pitchFamily="18" charset="0"/>
              </a:rPr>
              <a:t>名募集しました。その結果，複数の応募があったため，以下のような条件に沿って選ぶことにしました。</a:t>
            </a:r>
          </a:p>
          <a:p>
            <a:pPr marL="457200" indent="-457200">
              <a:lnSpc>
                <a:spcPct val="100000"/>
              </a:lnSpc>
              <a:buNone/>
            </a:pPr>
            <a:r>
              <a:rPr lang="ja-JP" altLang="en-US" sz="2200" u="sng" dirty="0">
                <a:latin typeface="Century" panose="02040604050505020304" pitchFamily="18" charset="0"/>
              </a:rPr>
              <a:t>条件</a:t>
            </a:r>
          </a:p>
          <a:p>
            <a:pPr marL="457200" indent="-457200" algn="just">
              <a:lnSpc>
                <a:spcPct val="100000"/>
              </a:lnSpc>
              <a:buNone/>
            </a:pPr>
            <a:r>
              <a:rPr lang="ja-JP" altLang="en-US" sz="2200" dirty="0">
                <a:latin typeface="Century" panose="02040604050505020304" pitchFamily="18" charset="0"/>
              </a:rPr>
              <a:t>・観光案内や通訳をしたことのある人。</a:t>
            </a:r>
          </a:p>
          <a:p>
            <a:pPr marL="216000" indent="-216000" algn="just">
              <a:lnSpc>
                <a:spcPct val="100000"/>
              </a:lnSpc>
              <a:buNone/>
            </a:pPr>
            <a:r>
              <a:rPr lang="ja-JP" altLang="en-US" sz="2200" dirty="0">
                <a:latin typeface="Century" panose="02040604050505020304" pitchFamily="18" charset="0"/>
              </a:rPr>
              <a:t>・外国人観光客に対応できる英語力（中級から上級）のある人。</a:t>
            </a:r>
          </a:p>
          <a:p>
            <a:pPr marL="457200" indent="-457200" algn="just">
              <a:lnSpc>
                <a:spcPct val="100000"/>
              </a:lnSpc>
              <a:buNone/>
            </a:pPr>
            <a:r>
              <a:rPr lang="ja-JP" altLang="en-US" sz="2200" dirty="0">
                <a:latin typeface="Century" panose="02040604050505020304" pitchFamily="18" charset="0"/>
              </a:rPr>
              <a:t>・週末の午後</a:t>
            </a:r>
            <a:r>
              <a:rPr lang="en-US" altLang="ja-JP" sz="2200" dirty="0">
                <a:latin typeface="Century" panose="02040604050505020304" pitchFamily="18" charset="0"/>
              </a:rPr>
              <a:t>1 </a:t>
            </a:r>
            <a:r>
              <a:rPr lang="ja-JP" altLang="en-US" sz="2200" dirty="0">
                <a:latin typeface="Century" panose="02040604050505020304" pitchFamily="18" charset="0"/>
              </a:rPr>
              <a:t>時から</a:t>
            </a:r>
            <a:r>
              <a:rPr lang="en-US" altLang="ja-JP" sz="2200" dirty="0">
                <a:latin typeface="Century" panose="02040604050505020304" pitchFamily="18" charset="0"/>
              </a:rPr>
              <a:t>5 </a:t>
            </a:r>
            <a:r>
              <a:rPr lang="ja-JP" altLang="en-US" sz="2200" dirty="0">
                <a:latin typeface="Century" panose="02040604050505020304" pitchFamily="18" charset="0"/>
              </a:rPr>
              <a:t>時まで参加できる人。</a:t>
            </a:r>
            <a:endParaRPr lang="en-US" altLang="ja-JP" sz="2200" dirty="0">
              <a:latin typeface="Century" panose="02040604050505020304" pitchFamily="18" charset="0"/>
            </a:endParaRPr>
          </a:p>
          <a:p>
            <a:pPr marL="0" indent="-457200" algn="just">
              <a:lnSpc>
                <a:spcPct val="100000"/>
              </a:lnSpc>
              <a:buNone/>
            </a:pPr>
            <a:r>
              <a:rPr lang="ja-JP" altLang="en-US" sz="2200" dirty="0">
                <a:latin typeface="Century" panose="02040604050505020304" pitchFamily="18" charset="0"/>
              </a:rPr>
              <a:t>四人の応募者の録音された自己紹介を聞き，最も条件に合う人物を選びなさい。</a:t>
            </a:r>
          </a:p>
          <a:p>
            <a:pPr marL="457200" indent="-457200">
              <a:lnSpc>
                <a:spcPct val="150000"/>
              </a:lnSpc>
              <a:buNone/>
            </a:pPr>
            <a:endParaRPr lang="en-US" altLang="ja-JP" sz="2200" dirty="0">
              <a:latin typeface="Century" panose="02040604050505020304" pitchFamily="18" charset="0"/>
            </a:endParaRPr>
          </a:p>
          <a:p>
            <a:pPr marL="457200" indent="-457200">
              <a:lnSpc>
                <a:spcPct val="150000"/>
              </a:lnSpc>
              <a:buNone/>
            </a:pPr>
            <a:endParaRPr lang="en-US" altLang="ja-JP" sz="2200" dirty="0">
              <a:latin typeface="Century" panose="02040604050505020304" pitchFamily="18" charset="0"/>
            </a:endParaRPr>
          </a:p>
          <a:p>
            <a:pPr marL="457200" indent="-457200">
              <a:lnSpc>
                <a:spcPct val="150000"/>
              </a:lnSpc>
              <a:buNone/>
            </a:pPr>
            <a:endParaRPr lang="en-US" altLang="ja-JP" sz="2200" dirty="0">
              <a:latin typeface="Century" panose="02040604050505020304" pitchFamily="18" charset="0"/>
            </a:endParaRPr>
          </a:p>
          <a:p>
            <a:pPr marL="457200" indent="-457200">
              <a:lnSpc>
                <a:spcPct val="150000"/>
              </a:lnSpc>
              <a:buNone/>
            </a:pPr>
            <a:r>
              <a:rPr lang="ja-JP" altLang="en-US" sz="2200" dirty="0">
                <a:latin typeface="Century" panose="02040604050505020304" pitchFamily="18" charset="0"/>
              </a:rPr>
              <a:t>① 　</a:t>
            </a:r>
            <a:r>
              <a:rPr lang="en-US" altLang="ja-JP" sz="2200" dirty="0">
                <a:latin typeface="Century" panose="02040604050505020304" pitchFamily="18" charset="0"/>
              </a:rPr>
              <a:t>Akiko KONDO</a:t>
            </a:r>
          </a:p>
          <a:p>
            <a:pPr marL="457200" indent="-457200">
              <a:lnSpc>
                <a:spcPct val="150000"/>
              </a:lnSpc>
              <a:buNone/>
            </a:pPr>
            <a:r>
              <a:rPr lang="en-US" altLang="ja-JP" sz="2200" dirty="0">
                <a:latin typeface="Century" panose="02040604050505020304" pitchFamily="18" charset="0"/>
              </a:rPr>
              <a:t>② </a:t>
            </a:r>
            <a:r>
              <a:rPr lang="ja-JP" altLang="en-US" sz="2200" dirty="0">
                <a:latin typeface="Century" panose="02040604050505020304" pitchFamily="18" charset="0"/>
              </a:rPr>
              <a:t>　</a:t>
            </a:r>
            <a:r>
              <a:rPr lang="en-US" altLang="ja-JP" sz="2200" dirty="0">
                <a:latin typeface="Century" panose="02040604050505020304" pitchFamily="18" charset="0"/>
              </a:rPr>
              <a:t>Hiroshi MIURA</a:t>
            </a:r>
          </a:p>
          <a:p>
            <a:pPr marL="457200" indent="-457200">
              <a:lnSpc>
                <a:spcPct val="150000"/>
              </a:lnSpc>
              <a:buNone/>
            </a:pPr>
            <a:r>
              <a:rPr lang="en-US" altLang="ja-JP" sz="2200" dirty="0">
                <a:latin typeface="Century" panose="02040604050505020304" pitchFamily="18" charset="0"/>
              </a:rPr>
              <a:t>③ </a:t>
            </a:r>
            <a:r>
              <a:rPr lang="ja-JP" altLang="en-US" sz="2200" dirty="0">
                <a:latin typeface="Century" panose="02040604050505020304" pitchFamily="18" charset="0"/>
              </a:rPr>
              <a:t>　</a:t>
            </a:r>
            <a:r>
              <a:rPr lang="en-US" altLang="ja-JP" sz="2200" dirty="0">
                <a:latin typeface="Century" panose="02040604050505020304" pitchFamily="18" charset="0"/>
              </a:rPr>
              <a:t>Keiko SATO</a:t>
            </a:r>
          </a:p>
          <a:p>
            <a:pPr marL="457200" indent="-457200">
              <a:lnSpc>
                <a:spcPct val="150000"/>
              </a:lnSpc>
              <a:buNone/>
            </a:pPr>
            <a:r>
              <a:rPr lang="en-US" altLang="ja-JP" sz="2200" dirty="0">
                <a:latin typeface="Century" panose="02040604050505020304" pitchFamily="18" charset="0"/>
              </a:rPr>
              <a:t>④ </a:t>
            </a:r>
            <a:r>
              <a:rPr lang="ja-JP" altLang="en-US" sz="2200" dirty="0">
                <a:latin typeface="Century" panose="02040604050505020304" pitchFamily="18" charset="0"/>
              </a:rPr>
              <a:t>　</a:t>
            </a:r>
            <a:r>
              <a:rPr lang="en-US" altLang="ja-JP" sz="2200" dirty="0">
                <a:latin typeface="Century" panose="02040604050505020304" pitchFamily="18" charset="0"/>
              </a:rPr>
              <a:t>Masato TANAKA</a:t>
            </a:r>
          </a:p>
          <a:p>
            <a:pPr marL="457200" indent="-457200">
              <a:lnSpc>
                <a:spcPct val="150000"/>
              </a:lnSpc>
              <a:buNone/>
            </a:pPr>
            <a:endParaRPr lang="en-US" altLang="ja-JP" sz="2200" dirty="0">
              <a:latin typeface="Century" panose="02040604050505020304" pitchFamily="18" charset="0"/>
            </a:endParaRPr>
          </a:p>
        </p:txBody>
      </p:sp>
      <p:pic>
        <p:nvPicPr>
          <p:cNvPr id="2" name="図 1">
            <a:extLst>
              <a:ext uri="{FF2B5EF4-FFF2-40B4-BE49-F238E27FC236}">
                <a16:creationId xmlns:a16="http://schemas.microsoft.com/office/drawing/2014/main" id="{6FE674F2-B727-4626-BEC1-5DEF7794173A}"/>
              </a:ext>
            </a:extLst>
          </p:cNvPr>
          <p:cNvPicPr>
            <a:picLocks noChangeAspect="1"/>
          </p:cNvPicPr>
          <p:nvPr/>
        </p:nvPicPr>
        <p:blipFill>
          <a:blip r:embed="rId4"/>
          <a:stretch>
            <a:fillRect/>
          </a:stretch>
        </p:blipFill>
        <p:spPr>
          <a:xfrm>
            <a:off x="6085703" y="259493"/>
            <a:ext cx="5624288" cy="1799772"/>
          </a:xfrm>
          <a:prstGeom prst="rect">
            <a:avLst/>
          </a:prstGeom>
        </p:spPr>
      </p:pic>
      <p:pic>
        <p:nvPicPr>
          <p:cNvPr id="4" name="H29A12">
            <a:hlinkClick r:id="" action="ppaction://media"/>
            <a:extLst>
              <a:ext uri="{FF2B5EF4-FFF2-40B4-BE49-F238E27FC236}">
                <a16:creationId xmlns:a16="http://schemas.microsoft.com/office/drawing/2014/main" id="{3F344F2B-7F82-47AA-913F-A530B3F941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0391" y="5988907"/>
            <a:ext cx="609600" cy="609600"/>
          </a:xfrm>
          <a:prstGeom prst="rect">
            <a:avLst/>
          </a:prstGeom>
        </p:spPr>
      </p:pic>
    </p:spTree>
    <p:extLst>
      <p:ext uri="{BB962C8B-B14F-4D97-AF65-F5344CB8AC3E}">
        <p14:creationId xmlns:p14="http://schemas.microsoft.com/office/powerpoint/2010/main" val="89949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3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6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a:t>
            </a:r>
          </a:p>
          <a:p>
            <a:pPr marL="0" indent="0">
              <a:lnSpc>
                <a:spcPct val="160000"/>
              </a:lnSpc>
              <a:buNone/>
            </a:pPr>
            <a:r>
              <a:rPr lang="en-US" altLang="ja-JP" sz="4000" dirty="0">
                <a:latin typeface="Century" panose="02040604050505020304" pitchFamily="18" charset="0"/>
              </a:rPr>
              <a:t>①</a:t>
            </a:r>
            <a:r>
              <a:rPr lang="ja-JP" altLang="en-US" sz="4000" dirty="0">
                <a:latin typeface="Century" panose="02040604050505020304" pitchFamily="18" charset="0"/>
              </a:rPr>
              <a:t>　</a:t>
            </a:r>
            <a:r>
              <a:rPr lang="en-US" altLang="ja-JP" sz="4000" dirty="0">
                <a:latin typeface="Century" panose="02040604050505020304" pitchFamily="18" charset="0"/>
              </a:rPr>
              <a:t>I called the police.</a:t>
            </a:r>
          </a:p>
          <a:p>
            <a:pPr marL="0" indent="0">
              <a:lnSpc>
                <a:spcPct val="160000"/>
              </a:lnSpc>
              <a:buNone/>
            </a:pPr>
            <a:r>
              <a:rPr lang="en-US" altLang="ja-JP" sz="4000" dirty="0">
                <a:latin typeface="Century" panose="02040604050505020304" pitchFamily="18" charset="0"/>
              </a:rPr>
              <a:t>②</a:t>
            </a:r>
            <a:r>
              <a:rPr lang="ja-JP" altLang="en-US" sz="4000" dirty="0">
                <a:latin typeface="Century" panose="02040604050505020304" pitchFamily="18" charset="0"/>
              </a:rPr>
              <a:t>　</a:t>
            </a:r>
            <a:r>
              <a:rPr lang="en-US" altLang="ja-JP" sz="4000" dirty="0">
                <a:latin typeface="Century" panose="02040604050505020304" pitchFamily="18" charset="0"/>
              </a:rPr>
              <a:t>I have the bike key.</a:t>
            </a:r>
          </a:p>
          <a:p>
            <a:pPr marL="0" indent="0">
              <a:lnSpc>
                <a:spcPct val="160000"/>
              </a:lnSpc>
              <a:buNone/>
            </a:pPr>
            <a:r>
              <a:rPr lang="en-US" altLang="ja-JP" sz="4000" dirty="0">
                <a:latin typeface="Century" panose="02040604050505020304" pitchFamily="18" charset="0"/>
              </a:rPr>
              <a:t>③</a:t>
            </a:r>
            <a:r>
              <a:rPr lang="ja-JP" altLang="en-US" sz="4000" dirty="0">
                <a:latin typeface="Century" panose="02040604050505020304" pitchFamily="18" charset="0"/>
              </a:rPr>
              <a:t>　</a:t>
            </a:r>
            <a:r>
              <a:rPr lang="en-US" altLang="ja-JP" sz="4000" dirty="0">
                <a:latin typeface="Century" panose="02040604050505020304" pitchFamily="18" charset="0"/>
              </a:rPr>
              <a:t>The police found the key.</a:t>
            </a:r>
          </a:p>
          <a:p>
            <a:pPr marL="0" indent="0">
              <a:lnSpc>
                <a:spcPct val="160000"/>
              </a:lnSpc>
              <a:buNone/>
            </a:pPr>
            <a:r>
              <a:rPr lang="en-US" altLang="ja-JP" sz="4000" dirty="0">
                <a:latin typeface="Century" panose="02040604050505020304" pitchFamily="18" charset="0"/>
              </a:rPr>
              <a:t>④</a:t>
            </a:r>
            <a:r>
              <a:rPr lang="ja-JP" altLang="en-US" sz="4000" dirty="0">
                <a:latin typeface="Century" panose="02040604050505020304" pitchFamily="18" charset="0"/>
              </a:rPr>
              <a:t>　</a:t>
            </a:r>
            <a:r>
              <a:rPr lang="en-US" altLang="ja-JP" sz="4000" dirty="0">
                <a:latin typeface="Century" panose="02040604050505020304" pitchFamily="18" charset="0"/>
              </a:rPr>
              <a:t>The police lost the key.</a:t>
            </a:r>
          </a:p>
        </p:txBody>
      </p:sp>
      <p:pic>
        <p:nvPicPr>
          <p:cNvPr id="2" name="H29A01">
            <a:hlinkClick r:id="" action="ppaction://media"/>
            <a:extLst>
              <a:ext uri="{FF2B5EF4-FFF2-40B4-BE49-F238E27FC236}">
                <a16:creationId xmlns:a16="http://schemas.microsoft.com/office/drawing/2014/main" id="{A92163A9-8464-43B6-8800-1B57A56B77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53234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360000">
            <a:noAutofit/>
          </a:bodyPr>
          <a:lstStyle/>
          <a:p>
            <a:pPr marL="216000" indent="-216000" algn="just">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12 </a:t>
            </a:r>
            <a:r>
              <a:rPr lang="ja-JP" altLang="en-US" sz="2400" dirty="0">
                <a:latin typeface="Century" panose="02040604050505020304" pitchFamily="18" charset="0"/>
              </a:rPr>
              <a:t>正解 ③</a:t>
            </a:r>
            <a:endParaRPr lang="en-US" altLang="ja-JP" sz="2400" dirty="0">
              <a:latin typeface="Century" panose="02040604050505020304" pitchFamily="18" charset="0"/>
            </a:endParaRPr>
          </a:p>
          <a:p>
            <a:pPr marL="216000" indent="-216000" algn="just">
              <a:lnSpc>
                <a:spcPct val="100000"/>
              </a:lnSpc>
              <a:buNone/>
            </a:pPr>
            <a:r>
              <a:rPr lang="ja-JP" altLang="en-US" sz="2400" dirty="0">
                <a:latin typeface="Century" panose="02040604050505020304" pitchFamily="18" charset="0"/>
              </a:rPr>
              <a:t>・</a:t>
            </a:r>
            <a:r>
              <a:rPr lang="en-US" altLang="ja-JP" sz="2400" dirty="0">
                <a:latin typeface="Century" panose="02040604050505020304" pitchFamily="18" charset="0"/>
              </a:rPr>
              <a:t>Hello, this is Akiko speaking. I, um, I just started studying English hard. I want to, uh, improve my speaking skills. I like, uh, I want to practice with people from foreign countries. This job is perfect for that. I have a </a:t>
            </a:r>
            <a:r>
              <a:rPr lang="en-US" altLang="ja-JP" sz="2400" dirty="0" err="1">
                <a:latin typeface="Century" panose="02040604050505020304" pitchFamily="18" charset="0"/>
              </a:rPr>
              <a:t>parttime</a:t>
            </a:r>
            <a:r>
              <a:rPr lang="en-US" altLang="ja-JP" sz="2400" dirty="0">
                <a:latin typeface="Century" panose="02040604050505020304" pitchFamily="18" charset="0"/>
              </a:rPr>
              <a:t> job on Sunday evenings. Thank you!</a:t>
            </a:r>
          </a:p>
          <a:p>
            <a:pPr marL="216000" indent="-216000" algn="just">
              <a:lnSpc>
                <a:spcPct val="100000"/>
              </a:lnSpc>
              <a:buNone/>
            </a:pPr>
            <a:r>
              <a:rPr lang="ja-JP" altLang="en-US" sz="2400" dirty="0">
                <a:latin typeface="Century" panose="02040604050505020304" pitchFamily="18" charset="0"/>
              </a:rPr>
              <a:t>・</a:t>
            </a:r>
            <a:r>
              <a:rPr lang="en-US" altLang="ja-JP" sz="2400" dirty="0">
                <a:latin typeface="Century" panose="02040604050505020304" pitchFamily="18" charset="0"/>
              </a:rPr>
              <a:t>Hi, I’m Hiroshi, but my friends call me “Hiro.” I lived in Canada for 3 years and I’m pretty fluent in English. Currently, I work as an interpreter on weekends. I’d love to help out! Please let me know if you need any other information. Thanks. Bye!</a:t>
            </a:r>
          </a:p>
          <a:p>
            <a:pPr marL="216000" indent="-216000" algn="just">
              <a:lnSpc>
                <a:spcPct val="100000"/>
              </a:lnSpc>
              <a:buNone/>
            </a:pPr>
            <a:r>
              <a:rPr lang="ja-JP" altLang="en-US" sz="2400" dirty="0">
                <a:latin typeface="Century" panose="02040604050505020304" pitchFamily="18" charset="0"/>
              </a:rPr>
              <a:t>・</a:t>
            </a:r>
            <a:r>
              <a:rPr lang="en-US" altLang="ja-JP" sz="2400" dirty="0">
                <a:latin typeface="Century" panose="02040604050505020304" pitchFamily="18" charset="0"/>
              </a:rPr>
              <a:t>Good morning. This is Keiko. I was an exchange student in Australia for a year and I’m a volunteer guide for foreign visitors at my school. I’m available most days, but Wednesday evenings I’ve got and practice. Thank you for your time. Bye.</a:t>
            </a:r>
          </a:p>
          <a:p>
            <a:pPr marL="216000" indent="-216000" algn="just">
              <a:lnSpc>
                <a:spcPct val="100000"/>
              </a:lnSpc>
              <a:buNone/>
            </a:pPr>
            <a:r>
              <a:rPr lang="ja-JP" altLang="en-US" sz="2400" dirty="0">
                <a:latin typeface="Century" panose="02040604050505020304" pitchFamily="18" charset="0"/>
              </a:rPr>
              <a:t>・</a:t>
            </a:r>
            <a:r>
              <a:rPr lang="en-US" altLang="ja-JP" sz="2400" dirty="0">
                <a:latin typeface="Century" panose="02040604050505020304" pitchFamily="18" charset="0"/>
              </a:rPr>
              <a:t>Hi, my name’s Masato. My English is good, but it will be my first time doing a volunteer work using English. I’m applying because I hope to gain that kind of experience. I’m free on most weekdays except for Thursdays. Please consider me for this position! Goodbye.</a:t>
            </a:r>
          </a:p>
        </p:txBody>
      </p:sp>
      <p:pic>
        <p:nvPicPr>
          <p:cNvPr id="4" name="H29A12">
            <a:hlinkClick r:id="" action="ppaction://media"/>
            <a:extLst>
              <a:ext uri="{FF2B5EF4-FFF2-40B4-BE49-F238E27FC236}">
                <a16:creationId xmlns:a16="http://schemas.microsoft.com/office/drawing/2014/main" id="{3F344F2B-7F82-47AA-913F-A530B3F941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00391" y="5988907"/>
            <a:ext cx="609600" cy="609600"/>
          </a:xfrm>
          <a:prstGeom prst="rect">
            <a:avLst/>
          </a:prstGeom>
        </p:spPr>
      </p:pic>
    </p:spTree>
    <p:extLst>
      <p:ext uri="{BB962C8B-B14F-4D97-AF65-F5344CB8AC3E}">
        <p14:creationId xmlns:p14="http://schemas.microsoft.com/office/powerpoint/2010/main" val="31712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180000">
            <a:noAutofit/>
          </a:bodyPr>
          <a:lstStyle/>
          <a:p>
            <a:pPr marL="216000" indent="-216000" algn="just">
              <a:lnSpc>
                <a:spcPct val="100000"/>
              </a:lnSpc>
              <a:buNone/>
            </a:pPr>
            <a:r>
              <a:rPr lang="ja-JP" altLang="en-US" sz="1800" u="sng" dirty="0">
                <a:latin typeface="Century" panose="02040604050505020304" pitchFamily="18" charset="0"/>
              </a:rPr>
              <a:t>状況</a:t>
            </a:r>
            <a:r>
              <a:rPr lang="ja-JP" altLang="en-US" sz="1800" dirty="0">
                <a:latin typeface="Century" panose="02040604050505020304" pitchFamily="18" charset="0"/>
              </a:rPr>
              <a:t>　アメリカの大学で，服と環境の関わりについて，講義を聞いています。</a:t>
            </a:r>
          </a:p>
          <a:p>
            <a:pPr marL="216000" indent="-216000" algn="just">
              <a:lnSpc>
                <a:spcPct val="100000"/>
              </a:lnSpc>
              <a:buNone/>
            </a:pPr>
            <a:r>
              <a:rPr lang="ja-JP" altLang="en-US" sz="1800" dirty="0">
                <a:latin typeface="Century" panose="02040604050505020304" pitchFamily="18" charset="0"/>
              </a:rPr>
              <a:t>問</a:t>
            </a:r>
            <a:r>
              <a:rPr lang="en-US" altLang="ja-JP" sz="1800" dirty="0">
                <a:latin typeface="Century" panose="02040604050505020304" pitchFamily="18" charset="0"/>
              </a:rPr>
              <a:t>13 </a:t>
            </a:r>
            <a:r>
              <a:rPr lang="ja-JP" altLang="en-US" sz="1800" dirty="0">
                <a:latin typeface="Century" panose="02040604050505020304" pitchFamily="18" charset="0"/>
              </a:rPr>
              <a:t>ワークシートの空欄</a:t>
            </a:r>
            <a:r>
              <a:rPr lang="en-US" altLang="ja-JP" sz="1800" dirty="0">
                <a:latin typeface="Century" panose="02040604050505020304" pitchFamily="18" charset="0"/>
              </a:rPr>
              <a:t>13</a:t>
            </a:r>
            <a:r>
              <a:rPr lang="ja-JP" altLang="en-US" sz="1800" dirty="0">
                <a:latin typeface="Century" panose="02040604050505020304" pitchFamily="18" charset="0"/>
              </a:rPr>
              <a:t>を埋めるのに最も適切なものを，四つの選択肢（①～④）のうちから一つ選びなさい。</a:t>
            </a:r>
          </a:p>
          <a:p>
            <a:pPr marL="216000" indent="-216000" algn="just">
              <a:lnSpc>
                <a:spcPct val="100000"/>
              </a:lnSpc>
              <a:buNone/>
            </a:pPr>
            <a:r>
              <a:rPr lang="ja-JP" altLang="en-US" sz="1800" dirty="0">
                <a:latin typeface="Century" panose="02040604050505020304" pitchFamily="18" charset="0"/>
              </a:rPr>
              <a:t>① 　</a:t>
            </a:r>
            <a:r>
              <a:rPr lang="en-US" altLang="ja-JP" sz="1800" dirty="0">
                <a:latin typeface="Century" panose="02040604050505020304" pitchFamily="18" charset="0"/>
              </a:rPr>
              <a:t>carefully produced and expensive clothes</a:t>
            </a:r>
          </a:p>
          <a:p>
            <a:pPr marL="216000" indent="-216000" algn="just">
              <a:lnSpc>
                <a:spcPct val="100000"/>
              </a:lnSpc>
              <a:buNone/>
            </a:pPr>
            <a:r>
              <a:rPr lang="en-US" altLang="ja-JP" sz="1800" dirty="0">
                <a:latin typeface="Century" panose="02040604050505020304" pitchFamily="18" charset="0"/>
              </a:rPr>
              <a:t>② </a:t>
            </a:r>
            <a:r>
              <a:rPr lang="ja-JP" altLang="en-US" sz="1800" dirty="0">
                <a:latin typeface="Century" panose="02040604050505020304" pitchFamily="18" charset="0"/>
              </a:rPr>
              <a:t>　</a:t>
            </a:r>
            <a:r>
              <a:rPr lang="en-US" altLang="ja-JP" sz="1800" dirty="0">
                <a:latin typeface="Century" panose="02040604050505020304" pitchFamily="18" charset="0"/>
              </a:rPr>
              <a:t>cheaply produced and inexpensive clothes</a:t>
            </a:r>
          </a:p>
          <a:p>
            <a:pPr marL="216000" indent="-216000" algn="just">
              <a:lnSpc>
                <a:spcPct val="100000"/>
              </a:lnSpc>
              <a:buNone/>
            </a:pPr>
            <a:r>
              <a:rPr lang="en-US" altLang="ja-JP" sz="1800" dirty="0">
                <a:latin typeface="Century" panose="02040604050505020304" pitchFamily="18" charset="0"/>
              </a:rPr>
              <a:t>③ </a:t>
            </a:r>
            <a:r>
              <a:rPr lang="ja-JP" altLang="en-US" sz="1800" dirty="0">
                <a:latin typeface="Century" panose="02040604050505020304" pitchFamily="18" charset="0"/>
              </a:rPr>
              <a:t>　</a:t>
            </a:r>
            <a:r>
              <a:rPr lang="en-US" altLang="ja-JP" sz="1800" dirty="0">
                <a:latin typeface="Century" panose="02040604050505020304" pitchFamily="18" charset="0"/>
              </a:rPr>
              <a:t>poorly produced and short-lasting clothes</a:t>
            </a:r>
          </a:p>
          <a:p>
            <a:pPr marL="216000" indent="-216000" algn="just">
              <a:lnSpc>
                <a:spcPct val="100000"/>
              </a:lnSpc>
              <a:buNone/>
            </a:pPr>
            <a:r>
              <a:rPr lang="en-US" altLang="ja-JP" sz="1800" dirty="0">
                <a:latin typeface="Century" panose="02040604050505020304" pitchFamily="18" charset="0"/>
              </a:rPr>
              <a:t>④ </a:t>
            </a:r>
            <a:r>
              <a:rPr lang="ja-JP" altLang="en-US" sz="1800" dirty="0">
                <a:latin typeface="Century" panose="02040604050505020304" pitchFamily="18" charset="0"/>
              </a:rPr>
              <a:t>　</a:t>
            </a:r>
            <a:r>
              <a:rPr lang="en-US" altLang="ja-JP" sz="1800" dirty="0">
                <a:latin typeface="Century" panose="02040604050505020304" pitchFamily="18" charset="0"/>
              </a:rPr>
              <a:t>reasonably produced and long-lasting clothes</a:t>
            </a:r>
          </a:p>
          <a:p>
            <a:pPr marL="216000" indent="-216000" algn="just">
              <a:lnSpc>
                <a:spcPct val="100000"/>
              </a:lnSpc>
              <a:buNone/>
            </a:pPr>
            <a:r>
              <a:rPr lang="ja-JP" altLang="en-US" sz="1800" dirty="0">
                <a:latin typeface="Century" panose="02040604050505020304" pitchFamily="18" charset="0"/>
              </a:rPr>
              <a:t>問</a:t>
            </a:r>
            <a:r>
              <a:rPr lang="en-US" altLang="ja-JP" sz="1800" dirty="0">
                <a:latin typeface="Century" panose="02040604050505020304" pitchFamily="18" charset="0"/>
              </a:rPr>
              <a:t>14 </a:t>
            </a:r>
            <a:r>
              <a:rPr lang="ja-JP" altLang="en-US" sz="1800" dirty="0">
                <a:latin typeface="Century" panose="02040604050505020304" pitchFamily="18" charset="0"/>
              </a:rPr>
              <a:t>ワークシートの表</a:t>
            </a:r>
            <a:r>
              <a:rPr lang="en-US" altLang="ja-JP" sz="1800" dirty="0">
                <a:latin typeface="Century" panose="02040604050505020304" pitchFamily="18" charset="0"/>
              </a:rPr>
              <a:t>14</a:t>
            </a:r>
            <a:r>
              <a:rPr lang="ja-JP" altLang="en-US" sz="1800" dirty="0">
                <a:latin typeface="Century" panose="02040604050505020304" pitchFamily="18" charset="0"/>
              </a:rPr>
              <a:t>の空欄Ａ～Ｃ及びＸ～Ｚを埋めるのに最も適切な語句はどれか。</a:t>
            </a:r>
            <a:r>
              <a:rPr lang="en-US" altLang="ja-JP" sz="1800" dirty="0">
                <a:latin typeface="Century" panose="02040604050505020304" pitchFamily="18" charset="0"/>
              </a:rPr>
              <a:t>Fibers </a:t>
            </a:r>
            <a:r>
              <a:rPr lang="ja-JP" altLang="en-US" sz="1800" dirty="0">
                <a:latin typeface="Century" panose="02040604050505020304" pitchFamily="18" charset="0"/>
              </a:rPr>
              <a:t>の空欄Ａ～Ｃのそれぞれにあてはまるものを二つの選択肢（①と②）のうちから，</a:t>
            </a:r>
            <a:r>
              <a:rPr lang="en-US" altLang="ja-JP" sz="1800" dirty="0">
                <a:latin typeface="Century" panose="02040604050505020304" pitchFamily="18" charset="0"/>
              </a:rPr>
              <a:t>Impacts</a:t>
            </a:r>
            <a:r>
              <a:rPr lang="ja-JP" altLang="en-US" sz="1800" dirty="0">
                <a:latin typeface="Century" panose="02040604050505020304" pitchFamily="18" charset="0"/>
              </a:rPr>
              <a:t>の空欄Ｘ～Ｚのそれぞれにあてはまるものを三つの選択肢（③ ～ ⑤）のうちから選びなさい。① と ② は二回以上使われることがあります。</a:t>
            </a:r>
          </a:p>
          <a:p>
            <a:pPr marL="216000" indent="-216000" algn="just">
              <a:lnSpc>
                <a:spcPct val="100000"/>
              </a:lnSpc>
              <a:buNone/>
            </a:pPr>
            <a:r>
              <a:rPr lang="ja-JP" altLang="en-US" sz="1800" u="sng" dirty="0">
                <a:latin typeface="Century" panose="02040604050505020304" pitchFamily="18" charset="0"/>
              </a:rPr>
              <a:t>空欄Ａ～Ｃ</a:t>
            </a:r>
            <a:r>
              <a:rPr lang="ja-JP" altLang="en-US" sz="1800" dirty="0">
                <a:latin typeface="Century" panose="02040604050505020304" pitchFamily="18" charset="0"/>
              </a:rPr>
              <a:t>：</a:t>
            </a:r>
          </a:p>
          <a:p>
            <a:pPr marL="216000" indent="-216000" algn="just">
              <a:lnSpc>
                <a:spcPct val="100000"/>
              </a:lnSpc>
              <a:buNone/>
            </a:pPr>
            <a:r>
              <a:rPr lang="ja-JP" altLang="en-US" sz="1800" dirty="0">
                <a:latin typeface="Century" panose="02040604050505020304" pitchFamily="18" charset="0"/>
              </a:rPr>
              <a:t>①　</a:t>
            </a:r>
            <a:r>
              <a:rPr lang="en-US" altLang="ja-JP" sz="1800" dirty="0">
                <a:latin typeface="Century" panose="02040604050505020304" pitchFamily="18" charset="0"/>
              </a:rPr>
              <a:t>natural</a:t>
            </a:r>
            <a:r>
              <a:rPr lang="ja-JP" altLang="en-US" sz="1800" dirty="0">
                <a:latin typeface="Century" panose="02040604050505020304" pitchFamily="18" charset="0"/>
              </a:rPr>
              <a:t>　　　　　</a:t>
            </a:r>
            <a:r>
              <a:rPr lang="en-US" altLang="ja-JP" sz="1800" dirty="0">
                <a:latin typeface="Century" panose="02040604050505020304" pitchFamily="18" charset="0"/>
              </a:rPr>
              <a:t>②</a:t>
            </a:r>
            <a:r>
              <a:rPr lang="ja-JP" altLang="en-US" sz="1800" dirty="0">
                <a:latin typeface="Century" panose="02040604050505020304" pitchFamily="18" charset="0"/>
              </a:rPr>
              <a:t>　</a:t>
            </a:r>
            <a:r>
              <a:rPr lang="en-US" altLang="ja-JP" sz="1800" dirty="0">
                <a:latin typeface="Century" panose="02040604050505020304" pitchFamily="18" charset="0"/>
              </a:rPr>
              <a:t>non-natural</a:t>
            </a:r>
          </a:p>
          <a:p>
            <a:pPr marL="216000" indent="-216000" algn="just">
              <a:lnSpc>
                <a:spcPct val="100000"/>
              </a:lnSpc>
              <a:buNone/>
            </a:pPr>
            <a:r>
              <a:rPr lang="ja-JP" altLang="en-US" sz="1800" dirty="0">
                <a:latin typeface="Century" panose="02040604050505020304" pitchFamily="18" charset="0"/>
              </a:rPr>
              <a:t>空欄Ｘ～Ｚ：</a:t>
            </a:r>
          </a:p>
          <a:p>
            <a:pPr marL="216000" indent="-216000" algn="just">
              <a:lnSpc>
                <a:spcPct val="100000"/>
              </a:lnSpc>
              <a:buNone/>
            </a:pPr>
            <a:r>
              <a:rPr lang="ja-JP" altLang="en-US" sz="1800" dirty="0">
                <a:latin typeface="Century" panose="02040604050505020304" pitchFamily="18" charset="0"/>
              </a:rPr>
              <a:t>③　</a:t>
            </a:r>
            <a:r>
              <a:rPr lang="en-US" altLang="ja-JP" sz="1800" dirty="0">
                <a:latin typeface="Century" panose="02040604050505020304" pitchFamily="18" charset="0"/>
              </a:rPr>
              <a:t>chemicals used in production</a:t>
            </a:r>
          </a:p>
          <a:p>
            <a:pPr marL="216000" indent="-216000" algn="just">
              <a:lnSpc>
                <a:spcPct val="100000"/>
              </a:lnSpc>
              <a:buNone/>
            </a:pPr>
            <a:r>
              <a:rPr lang="en-US" altLang="ja-JP" sz="1800" dirty="0">
                <a:latin typeface="Century" panose="02040604050505020304" pitchFamily="18" charset="0"/>
              </a:rPr>
              <a:t>④</a:t>
            </a:r>
            <a:r>
              <a:rPr lang="ja-JP" altLang="en-US" sz="1800" dirty="0">
                <a:latin typeface="Century" panose="02040604050505020304" pitchFamily="18" charset="0"/>
              </a:rPr>
              <a:t>　</a:t>
            </a:r>
            <a:r>
              <a:rPr lang="en-US" altLang="ja-JP" sz="1800" dirty="0">
                <a:latin typeface="Century" panose="02040604050505020304" pitchFamily="18" charset="0"/>
              </a:rPr>
              <a:t>many years to break down</a:t>
            </a:r>
          </a:p>
          <a:p>
            <a:pPr marL="216000" indent="-216000" algn="just">
              <a:lnSpc>
                <a:spcPct val="100000"/>
              </a:lnSpc>
              <a:buNone/>
            </a:pPr>
            <a:r>
              <a:rPr lang="en-US" altLang="ja-JP" sz="1800" dirty="0">
                <a:latin typeface="Century" panose="02040604050505020304" pitchFamily="18" charset="0"/>
              </a:rPr>
              <a:t>⑤</a:t>
            </a:r>
            <a:r>
              <a:rPr lang="ja-JP" altLang="en-US" sz="1800" dirty="0">
                <a:latin typeface="Century" panose="02040604050505020304" pitchFamily="18" charset="0"/>
              </a:rPr>
              <a:t>　</a:t>
            </a:r>
            <a:r>
              <a:rPr lang="en-US" altLang="ja-JP" sz="1800" dirty="0">
                <a:latin typeface="Century" panose="02040604050505020304" pitchFamily="18" charset="0"/>
              </a:rPr>
              <a:t>CO</a:t>
            </a:r>
            <a:r>
              <a:rPr lang="en-US" altLang="ja-JP" sz="1400" dirty="0">
                <a:latin typeface="Century" panose="02040604050505020304" pitchFamily="18" charset="0"/>
              </a:rPr>
              <a:t>2</a:t>
            </a:r>
            <a:r>
              <a:rPr lang="en-US" altLang="ja-JP" sz="1800" dirty="0">
                <a:latin typeface="Century" panose="02040604050505020304" pitchFamily="18" charset="0"/>
              </a:rPr>
              <a:t> in the air</a:t>
            </a:r>
          </a:p>
          <a:p>
            <a:pPr marL="216000" indent="-216000" algn="just">
              <a:lnSpc>
                <a:spcPct val="100000"/>
              </a:lnSpc>
              <a:buNone/>
            </a:pPr>
            <a:endParaRPr lang="en-US" altLang="ja-JP" sz="1800" dirty="0">
              <a:latin typeface="Century" panose="02040604050505020304" pitchFamily="18" charset="0"/>
            </a:endParaRPr>
          </a:p>
        </p:txBody>
      </p:sp>
      <p:pic>
        <p:nvPicPr>
          <p:cNvPr id="2" name="図 1">
            <a:extLst>
              <a:ext uri="{FF2B5EF4-FFF2-40B4-BE49-F238E27FC236}">
                <a16:creationId xmlns:a16="http://schemas.microsoft.com/office/drawing/2014/main" id="{5EE9A8FB-1E4B-43E3-A03B-65AE5B10CDAA}"/>
              </a:ext>
            </a:extLst>
          </p:cNvPr>
          <p:cNvPicPr>
            <a:picLocks noChangeAspect="1"/>
          </p:cNvPicPr>
          <p:nvPr/>
        </p:nvPicPr>
        <p:blipFill>
          <a:blip r:embed="rId4"/>
          <a:stretch>
            <a:fillRect/>
          </a:stretch>
        </p:blipFill>
        <p:spPr>
          <a:xfrm>
            <a:off x="6096000" y="1883002"/>
            <a:ext cx="4891314" cy="4489139"/>
          </a:xfrm>
          <a:prstGeom prst="rect">
            <a:avLst/>
          </a:prstGeom>
        </p:spPr>
      </p:pic>
      <p:pic>
        <p:nvPicPr>
          <p:cNvPr id="4" name="H29A13-15">
            <a:hlinkClick r:id="" action="ppaction://media"/>
            <a:extLst>
              <a:ext uri="{FF2B5EF4-FFF2-40B4-BE49-F238E27FC236}">
                <a16:creationId xmlns:a16="http://schemas.microsoft.com/office/drawing/2014/main" id="{E9DAA55D-259C-4B7E-BF9A-7AA3B46D43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6340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70000" lnSpcReduction="20000"/>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a:t>
            </a:r>
            <a:r>
              <a:rPr lang="ja-JP" altLang="en-US" sz="4000" dirty="0">
                <a:latin typeface="Century" panose="02040604050505020304" pitchFamily="18" charset="0"/>
              </a:rPr>
              <a:t>講義で話されていると考えられる主張はどれか、四つの選択肢（① ～ ④）のうちから一つ選びなさい。</a:t>
            </a:r>
          </a:p>
          <a:p>
            <a:pPr marL="457200" indent="-457200">
              <a:lnSpc>
                <a:spcPct val="150000"/>
              </a:lnSpc>
              <a:buNone/>
            </a:pPr>
            <a:r>
              <a:rPr lang="ja-JP" altLang="en-US" sz="4000" dirty="0">
                <a:latin typeface="Century" panose="02040604050505020304" pitchFamily="18" charset="0"/>
              </a:rPr>
              <a:t>①　</a:t>
            </a:r>
            <a:r>
              <a:rPr lang="en-US" altLang="ja-JP" sz="4000" dirty="0">
                <a:latin typeface="Century" panose="02040604050505020304" pitchFamily="18" charset="0"/>
              </a:rPr>
              <a:t>Cotton clothes are better because they produce less CO2 and are more easily broken down than polyester clothes.</a:t>
            </a:r>
          </a:p>
          <a:p>
            <a:pPr marL="457200" indent="-457200">
              <a:lnSpc>
                <a:spcPct val="150000"/>
              </a:lnSpc>
              <a:buNone/>
            </a:pPr>
            <a:r>
              <a:rPr lang="en-US" altLang="ja-JP" sz="4000" dirty="0">
                <a:latin typeface="Century" panose="02040604050505020304" pitchFamily="18" charset="0"/>
              </a:rPr>
              <a:t>②</a:t>
            </a:r>
            <a:r>
              <a:rPr lang="ja-JP" altLang="en-US" sz="4000" dirty="0">
                <a:latin typeface="Century" panose="02040604050505020304" pitchFamily="18" charset="0"/>
              </a:rPr>
              <a:t>　</a:t>
            </a:r>
            <a:r>
              <a:rPr lang="en-US" altLang="ja-JP" sz="4000" dirty="0">
                <a:latin typeface="Century" panose="02040604050505020304" pitchFamily="18" charset="0"/>
              </a:rPr>
              <a:t>It is better to burn textile waste than to bury it underground because harmful chemicals can damage the earth.</a:t>
            </a:r>
          </a:p>
          <a:p>
            <a:pPr marL="457200" indent="-457200">
              <a:lnSpc>
                <a:spcPct val="150000"/>
              </a:lnSpc>
              <a:buNone/>
            </a:pPr>
            <a:r>
              <a:rPr lang="en-US" altLang="ja-JP" sz="4000" dirty="0">
                <a:latin typeface="Century" panose="02040604050505020304" pitchFamily="18" charset="0"/>
              </a:rPr>
              <a:t>③</a:t>
            </a:r>
            <a:r>
              <a:rPr lang="ja-JP" altLang="en-US" sz="4000" dirty="0">
                <a:latin typeface="Century" panose="02040604050505020304" pitchFamily="18" charset="0"/>
              </a:rPr>
              <a:t>　</a:t>
            </a:r>
            <a:r>
              <a:rPr lang="en-US" altLang="ja-JP" sz="4000" dirty="0">
                <a:latin typeface="Century" panose="02040604050505020304" pitchFamily="18" charset="0"/>
              </a:rPr>
              <a:t>Many clothes are not recycled or reused, so buying clothing wisely could contribute to protecting the environment.</a:t>
            </a:r>
          </a:p>
          <a:p>
            <a:pPr marL="457200" indent="-457200">
              <a:lnSpc>
                <a:spcPct val="150000"/>
              </a:lnSpc>
              <a:buNone/>
            </a:pPr>
            <a:r>
              <a:rPr lang="en-US" altLang="ja-JP" sz="4000" dirty="0">
                <a:latin typeface="Century" panose="02040604050505020304" pitchFamily="18" charset="0"/>
              </a:rPr>
              <a:t>④</a:t>
            </a:r>
            <a:r>
              <a:rPr lang="ja-JP" altLang="en-US" sz="4000" dirty="0">
                <a:latin typeface="Century" panose="02040604050505020304" pitchFamily="18" charset="0"/>
              </a:rPr>
              <a:t>　</a:t>
            </a:r>
            <a:r>
              <a:rPr lang="en-US" altLang="ja-JP" sz="4000" dirty="0">
                <a:latin typeface="Century" panose="02040604050505020304" pitchFamily="18" charset="0"/>
              </a:rPr>
              <a:t>We should avoid buying unnecessary clothing because chemicals are used during the production process.</a:t>
            </a:r>
          </a:p>
        </p:txBody>
      </p:sp>
      <p:pic>
        <p:nvPicPr>
          <p:cNvPr id="2" name="H29A13-15">
            <a:hlinkClick r:id="" action="ppaction://media"/>
            <a:extLst>
              <a:ext uri="{FF2B5EF4-FFF2-40B4-BE49-F238E27FC236}">
                <a16:creationId xmlns:a16="http://schemas.microsoft.com/office/drawing/2014/main" id="{A8C81D56-DCEC-4A23-A1F8-14CFB7D478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8412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180000">
            <a:noAutofit/>
          </a:bodyPr>
          <a:lstStyle/>
          <a:p>
            <a:pPr marL="0" indent="0" algn="just">
              <a:lnSpc>
                <a:spcPct val="100000"/>
              </a:lnSpc>
              <a:buNone/>
            </a:pPr>
            <a:r>
              <a:rPr lang="ja-JP" altLang="en-US" sz="1800" dirty="0"/>
              <a:t>問</a:t>
            </a:r>
            <a:r>
              <a:rPr lang="en-US" altLang="ja-JP" sz="1800" dirty="0"/>
              <a:t>13 </a:t>
            </a:r>
            <a:r>
              <a:rPr lang="ja-JP" altLang="en-US" sz="1800" dirty="0"/>
              <a:t>正解 ②　問</a:t>
            </a:r>
            <a:r>
              <a:rPr lang="en-US" altLang="ja-JP" sz="1800" dirty="0"/>
              <a:t>14 </a:t>
            </a:r>
            <a:r>
              <a:rPr lang="ja-JP" altLang="en-US" sz="1800" dirty="0"/>
              <a:t>正解 </a:t>
            </a:r>
            <a:r>
              <a:rPr lang="en-US" altLang="ja-JP" sz="1800" dirty="0"/>
              <a:t>A</a:t>
            </a:r>
            <a:r>
              <a:rPr lang="ja-JP" altLang="en-US" sz="1800" dirty="0"/>
              <a:t>② </a:t>
            </a:r>
            <a:r>
              <a:rPr lang="en-US" altLang="ja-JP" sz="1800" dirty="0"/>
              <a:t>B</a:t>
            </a:r>
            <a:r>
              <a:rPr lang="ja-JP" altLang="en-US" sz="1800" dirty="0"/>
              <a:t>① </a:t>
            </a:r>
            <a:r>
              <a:rPr lang="en-US" altLang="ja-JP" sz="1800" dirty="0"/>
              <a:t>C</a:t>
            </a:r>
            <a:r>
              <a:rPr lang="ja-JP" altLang="en-US" sz="1800" dirty="0"/>
              <a:t>① </a:t>
            </a:r>
            <a:r>
              <a:rPr lang="en-US" altLang="ja-JP" sz="1800" dirty="0"/>
              <a:t>X</a:t>
            </a:r>
            <a:r>
              <a:rPr lang="ja-JP" altLang="en-US" sz="1800" dirty="0"/>
              <a:t>⑤ </a:t>
            </a:r>
            <a:r>
              <a:rPr lang="en-US" altLang="ja-JP" sz="1800" dirty="0"/>
              <a:t>Y</a:t>
            </a:r>
            <a:r>
              <a:rPr lang="ja-JP" altLang="en-US" sz="1800" dirty="0"/>
              <a:t>④ </a:t>
            </a:r>
            <a:r>
              <a:rPr lang="en-US" altLang="ja-JP" sz="1800" dirty="0"/>
              <a:t>Z</a:t>
            </a:r>
            <a:r>
              <a:rPr lang="ja-JP" altLang="en-US" sz="1800" dirty="0"/>
              <a:t>③</a:t>
            </a:r>
            <a:endParaRPr lang="en-US" altLang="zh-TW" sz="1800" dirty="0"/>
          </a:p>
          <a:p>
            <a:pPr marL="0" indent="0" algn="just">
              <a:lnSpc>
                <a:spcPct val="100000"/>
              </a:lnSpc>
              <a:buNone/>
            </a:pPr>
            <a:r>
              <a:rPr lang="ja-JP" altLang="en-US" sz="1800" dirty="0"/>
              <a:t>問</a:t>
            </a:r>
            <a:r>
              <a:rPr lang="en-US" altLang="ja-JP" sz="1800" dirty="0"/>
              <a:t>15 </a:t>
            </a:r>
            <a:r>
              <a:rPr lang="ja-JP" altLang="en-US" sz="1800" dirty="0"/>
              <a:t>正解 ③</a:t>
            </a:r>
            <a:endParaRPr lang="en-US" altLang="zh-TW" sz="1800" dirty="0"/>
          </a:p>
          <a:p>
            <a:pPr marL="0" indent="0" algn="just">
              <a:lnSpc>
                <a:spcPct val="100000"/>
              </a:lnSpc>
              <a:buNone/>
            </a:pPr>
            <a:r>
              <a:rPr lang="en-US" altLang="ja-JP" sz="2000" dirty="0">
                <a:latin typeface="Century" panose="02040604050505020304" pitchFamily="18" charset="0"/>
              </a:rPr>
              <a:t>Do you like buying new clothes? Today I’m going to talk about clothing and its connection to the environmental crisis we are facing now. Worldwide, we consume about 80 billion items of new clothing each year. That number is 400% higher than what we were consuming two decades ago. Do you know why? This increase is closely related to the fact that clothes are cheaply produced and sold at low prices. How long do you wear your clothes? The life of such cheaply produced clothing is, on average, 2.2 years. Some clothing stores are trying hard to reuse or recycle the clothes. But unfortunately, tons of clothes still end up being burned or buried as waste. Burning or burying such a large amount of textile waste adds to our present environmental crisis. Burning non-natural fibers such as polyester and nylon can produce air pollution including a huge amount of CO</a:t>
            </a:r>
            <a:r>
              <a:rPr lang="en-US" altLang="ja-JP" sz="1600" dirty="0">
                <a:latin typeface="Century" panose="02040604050505020304" pitchFamily="18" charset="0"/>
              </a:rPr>
              <a:t>2</a:t>
            </a:r>
            <a:r>
              <a:rPr lang="en-US" altLang="ja-JP" sz="2000" dirty="0">
                <a:latin typeface="Century" panose="02040604050505020304" pitchFamily="18" charset="0"/>
              </a:rPr>
              <a:t>.</a:t>
            </a:r>
          </a:p>
          <a:p>
            <a:pPr marL="0" indent="0" algn="just">
              <a:lnSpc>
                <a:spcPct val="100000"/>
              </a:lnSpc>
              <a:buNone/>
            </a:pPr>
            <a:r>
              <a:rPr lang="en-US" altLang="ja-JP" sz="2000" dirty="0">
                <a:latin typeface="Century" panose="02040604050505020304" pitchFamily="18" charset="0"/>
              </a:rPr>
              <a:t>Burying unwanted clothes also causes a lot of pollution. Do you know how long the buried clothes stay in the ground? Those non-natural fibers are basically plastics made from oil, which means they could take up to a thousand years to become part of the earth once again. In contrast, natural fibers like cotton and silk go back to the earth quickly. However, they produce greenhouse gases, such as methane, as they break down under the ground. In addition, chemicals may have been used to dye or bleach those natural fibers, and the remaining chemicals can eventually reach underground water.</a:t>
            </a:r>
            <a:endParaRPr lang="en-US" altLang="ja-JP" sz="1700" dirty="0">
              <a:latin typeface="Century" panose="02040604050505020304" pitchFamily="18" charset="0"/>
            </a:endParaRPr>
          </a:p>
        </p:txBody>
      </p:sp>
      <p:pic>
        <p:nvPicPr>
          <p:cNvPr id="2" name="H29A13-15">
            <a:hlinkClick r:id="" action="ppaction://media"/>
            <a:extLst>
              <a:ext uri="{FF2B5EF4-FFF2-40B4-BE49-F238E27FC236}">
                <a16:creationId xmlns:a16="http://schemas.microsoft.com/office/drawing/2014/main" id="{68DC861D-F3AA-4015-86BA-82BDB0FA097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545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394043" y="376881"/>
            <a:ext cx="11403915" cy="2380833"/>
          </a:xfrm>
        </p:spPr>
        <p:txBody>
          <a:bodyPr>
            <a:normAutofit fontScale="47500" lnSpcReduction="20000"/>
          </a:bodyPr>
          <a:lstStyle/>
          <a:p>
            <a:pPr marL="0" indent="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a:t>
            </a:r>
            <a:r>
              <a:rPr lang="ja-JP" altLang="en-US" sz="4000" dirty="0">
                <a:latin typeface="Century" panose="02040604050505020304" pitchFamily="18" charset="0"/>
              </a:rPr>
              <a:t>講義の続きを聞いて以下の図表から読み取れる情報と，先の講義の内容を総合して，どのようなことが示唆されるか，四つの選択肢（①～④）のうちから一つ選びなさい。</a:t>
            </a:r>
          </a:p>
          <a:p>
            <a:pPr marL="457200" indent="-457200">
              <a:lnSpc>
                <a:spcPct val="120000"/>
              </a:lnSpc>
              <a:buNone/>
            </a:pPr>
            <a:r>
              <a:rPr lang="ja-JP" altLang="en-US" sz="4000" dirty="0">
                <a:latin typeface="Century" panose="02040604050505020304" pitchFamily="18" charset="0"/>
              </a:rPr>
              <a:t>①　</a:t>
            </a:r>
            <a:r>
              <a:rPr lang="en-US" altLang="ja-JP" sz="4000" dirty="0">
                <a:latin typeface="Century" panose="02040604050505020304" pitchFamily="18" charset="0"/>
              </a:rPr>
              <a:t>Cotton T-shirts are better for the earth when they are made out of chemical-free fibers.</a:t>
            </a:r>
          </a:p>
          <a:p>
            <a:pPr marL="457200" indent="-457200">
              <a:lnSpc>
                <a:spcPct val="120000"/>
              </a:lnSpc>
              <a:buNone/>
            </a:pPr>
            <a:r>
              <a:rPr lang="en-US" altLang="ja-JP" sz="4000" dirty="0">
                <a:latin typeface="Century" panose="02040604050505020304" pitchFamily="18" charset="0"/>
              </a:rPr>
              <a:t>②</a:t>
            </a:r>
            <a:r>
              <a:rPr lang="ja-JP" altLang="en-US" sz="4000" dirty="0">
                <a:latin typeface="Century" panose="02040604050505020304" pitchFamily="18" charset="0"/>
              </a:rPr>
              <a:t>　</a:t>
            </a:r>
            <a:r>
              <a:rPr lang="en-US" altLang="ja-JP" sz="4000" dirty="0">
                <a:latin typeface="Century" panose="02040604050505020304" pitchFamily="18" charset="0"/>
              </a:rPr>
              <a:t>It is important not only to think of what clothes to buy but how to take care of them.</a:t>
            </a:r>
          </a:p>
          <a:p>
            <a:pPr marL="457200" indent="-457200">
              <a:lnSpc>
                <a:spcPct val="120000"/>
              </a:lnSpc>
              <a:buNone/>
            </a:pPr>
            <a:r>
              <a:rPr lang="en-US" altLang="ja-JP" sz="4000" dirty="0">
                <a:latin typeface="Century" panose="02040604050505020304" pitchFamily="18" charset="0"/>
              </a:rPr>
              <a:t>③</a:t>
            </a:r>
            <a:r>
              <a:rPr lang="ja-JP" altLang="en-US" sz="4000" dirty="0">
                <a:latin typeface="Century" panose="02040604050505020304" pitchFamily="18" charset="0"/>
              </a:rPr>
              <a:t>　</a:t>
            </a:r>
            <a:r>
              <a:rPr lang="en-US" altLang="ja-JP" sz="4000" dirty="0">
                <a:latin typeface="Century" panose="02040604050505020304" pitchFamily="18" charset="0"/>
              </a:rPr>
              <a:t>Rayon blouses can be recycled and as a result, last longer than cotton T-shirts.</a:t>
            </a:r>
          </a:p>
          <a:p>
            <a:pPr marL="457200" indent="-457200">
              <a:lnSpc>
                <a:spcPct val="120000"/>
              </a:lnSpc>
              <a:buNone/>
            </a:pPr>
            <a:r>
              <a:rPr lang="en-US" altLang="ja-JP" sz="4000" dirty="0">
                <a:latin typeface="Century" panose="02040604050505020304" pitchFamily="18" charset="0"/>
              </a:rPr>
              <a:t>④</a:t>
            </a:r>
            <a:r>
              <a:rPr lang="ja-JP" altLang="en-US" sz="4000" dirty="0">
                <a:latin typeface="Century" panose="02040604050505020304" pitchFamily="18" charset="0"/>
              </a:rPr>
              <a:t>　</a:t>
            </a:r>
            <a:r>
              <a:rPr lang="en-US" altLang="ja-JP" sz="4000" dirty="0">
                <a:latin typeface="Century" panose="02040604050505020304" pitchFamily="18" charset="0"/>
              </a:rPr>
              <a:t>We should wear natural-fiber clothing as it is friendly to the environment.</a:t>
            </a:r>
          </a:p>
          <a:p>
            <a:pPr marL="457200" indent="-457200">
              <a:lnSpc>
                <a:spcPct val="120000"/>
              </a:lnSpc>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939D9651-496C-404F-A5F7-44A6883CB4A8}"/>
              </a:ext>
            </a:extLst>
          </p:cNvPr>
          <p:cNvPicPr>
            <a:picLocks noChangeAspect="1"/>
          </p:cNvPicPr>
          <p:nvPr/>
        </p:nvPicPr>
        <p:blipFill>
          <a:blip r:embed="rId4"/>
          <a:stretch>
            <a:fillRect/>
          </a:stretch>
        </p:blipFill>
        <p:spPr>
          <a:xfrm>
            <a:off x="2853135" y="2863523"/>
            <a:ext cx="6485729" cy="3617596"/>
          </a:xfrm>
          <a:prstGeom prst="rect">
            <a:avLst/>
          </a:prstGeom>
        </p:spPr>
      </p:pic>
      <p:pic>
        <p:nvPicPr>
          <p:cNvPr id="4" name="H29A16">
            <a:hlinkClick r:id="" action="ppaction://media"/>
            <a:extLst>
              <a:ext uri="{FF2B5EF4-FFF2-40B4-BE49-F238E27FC236}">
                <a16:creationId xmlns:a16="http://schemas.microsoft.com/office/drawing/2014/main" id="{447E23C4-538C-4639-8C3F-53DD1623F9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88358" y="5871519"/>
            <a:ext cx="609600" cy="609600"/>
          </a:xfrm>
          <a:prstGeom prst="rect">
            <a:avLst/>
          </a:prstGeom>
        </p:spPr>
      </p:pic>
    </p:spTree>
    <p:extLst>
      <p:ext uri="{BB962C8B-B14F-4D97-AF65-F5344CB8AC3E}">
        <p14:creationId xmlns:p14="http://schemas.microsoft.com/office/powerpoint/2010/main" val="2953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1" spcCol="180000">
            <a:noAutofit/>
          </a:bodyPr>
          <a:lstStyle/>
          <a:p>
            <a:pPr marL="0" indent="0" algn="just">
              <a:lnSpc>
                <a:spcPct val="150000"/>
              </a:lnSpc>
              <a:buNone/>
            </a:pPr>
            <a:r>
              <a:rPr lang="ja-JP" altLang="en-US" sz="3600" dirty="0">
                <a:latin typeface="Century" panose="02040604050505020304" pitchFamily="18" charset="0"/>
              </a:rPr>
              <a:t>問</a:t>
            </a:r>
            <a:r>
              <a:rPr lang="en-US" altLang="ja-JP" sz="3600" dirty="0">
                <a:latin typeface="Century" panose="02040604050505020304" pitchFamily="18" charset="0"/>
              </a:rPr>
              <a:t>16 </a:t>
            </a:r>
            <a:r>
              <a:rPr lang="ja-JP" altLang="en-US" sz="3600" dirty="0">
                <a:latin typeface="Century" panose="02040604050505020304" pitchFamily="18" charset="0"/>
              </a:rPr>
              <a:t>正解 ②</a:t>
            </a:r>
            <a:endParaRPr lang="en-US" altLang="ja-JP" sz="3600" dirty="0">
              <a:latin typeface="Century" panose="02040604050505020304" pitchFamily="18" charset="0"/>
            </a:endParaRPr>
          </a:p>
          <a:p>
            <a:pPr marL="0" indent="0" algn="just">
              <a:lnSpc>
                <a:spcPct val="150000"/>
              </a:lnSpc>
              <a:buNone/>
            </a:pPr>
            <a:r>
              <a:rPr lang="en-US" altLang="ja-JP" sz="3600" dirty="0">
                <a:latin typeface="Century" panose="02040604050505020304" pitchFamily="18" charset="0"/>
              </a:rPr>
              <a:t>Now let’s consider how much energy is used in the life cycle of clothing. Look at this chart comparing a cotton T-shirt and a rayon blouse. Although rayon looks like a non-natural material, it is actually made from wood pulp. Notice the differences between these two types of natural-fiber clothes.</a:t>
            </a:r>
          </a:p>
        </p:txBody>
      </p:sp>
      <p:pic>
        <p:nvPicPr>
          <p:cNvPr id="2" name="H29A16">
            <a:hlinkClick r:id="" action="ppaction://media"/>
            <a:extLst>
              <a:ext uri="{FF2B5EF4-FFF2-40B4-BE49-F238E27FC236}">
                <a16:creationId xmlns:a16="http://schemas.microsoft.com/office/drawing/2014/main" id="{014F3C4D-A655-4316-93BB-4C94BDC3D2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834450"/>
            <a:ext cx="609600" cy="609600"/>
          </a:xfrm>
          <a:prstGeom prst="rect">
            <a:avLst/>
          </a:prstGeom>
        </p:spPr>
      </p:pic>
    </p:spTree>
    <p:extLst>
      <p:ext uri="{BB962C8B-B14F-4D97-AF65-F5344CB8AC3E}">
        <p14:creationId xmlns:p14="http://schemas.microsoft.com/office/powerpoint/2010/main" val="206885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1" spcCol="180000">
            <a:noAutofit/>
          </a:bodyPr>
          <a:lstStyle/>
          <a:p>
            <a:pPr marL="0" indent="0" algn="just">
              <a:lnSpc>
                <a:spcPct val="100000"/>
              </a:lnSpc>
              <a:buNone/>
            </a:pPr>
            <a:r>
              <a:rPr lang="ja-JP" altLang="en-US" sz="2400" dirty="0">
                <a:latin typeface="Century" panose="02040604050505020304" pitchFamily="18" charset="0"/>
              </a:rPr>
              <a:t>第</a:t>
            </a:r>
            <a:r>
              <a:rPr lang="en-US" altLang="ja-JP" sz="2400" dirty="0">
                <a:latin typeface="Century" panose="02040604050505020304" pitchFamily="18" charset="0"/>
              </a:rPr>
              <a:t>6</a:t>
            </a:r>
            <a:r>
              <a:rPr lang="ja-JP" altLang="en-US" sz="2400" dirty="0">
                <a:latin typeface="Century" panose="02040604050505020304" pitchFamily="18" charset="0"/>
              </a:rPr>
              <a:t>問 </a:t>
            </a:r>
            <a:r>
              <a:rPr lang="ja-JP" altLang="en-US" sz="2400" u="sng" dirty="0">
                <a:latin typeface="Century" panose="02040604050505020304" pitchFamily="18" charset="0"/>
              </a:rPr>
              <a:t>状況</a:t>
            </a:r>
            <a:r>
              <a:rPr lang="ja-JP" altLang="en-US" sz="2400" dirty="0">
                <a:latin typeface="Century" panose="02040604050505020304" pitchFamily="18" charset="0"/>
              </a:rPr>
              <a:t> 二人の大学生が、日本の高校で行った修学旅行について英語の授業で話しています。</a:t>
            </a:r>
          </a:p>
          <a:p>
            <a:pPr marL="0" indent="0" algn="just">
              <a:lnSpc>
                <a:spcPct val="100000"/>
              </a:lnSpc>
              <a:buNone/>
            </a:pPr>
            <a:r>
              <a:rPr lang="ja-JP" altLang="en-US" sz="2400" dirty="0">
                <a:latin typeface="Century" panose="02040604050505020304" pitchFamily="18" charset="0"/>
              </a:rPr>
              <a:t>問１７　</a:t>
            </a:r>
            <a:r>
              <a:rPr lang="en-US" altLang="ja-JP" sz="2400" dirty="0">
                <a:latin typeface="Century" panose="02040604050505020304" pitchFamily="18" charset="0"/>
              </a:rPr>
              <a:t>What is the woman’s main point?</a:t>
            </a:r>
          </a:p>
          <a:p>
            <a:pPr marL="0" indent="0" algn="just">
              <a:lnSpc>
                <a:spcPct val="100000"/>
              </a:lnSpc>
              <a:buNone/>
            </a:pPr>
            <a:r>
              <a:rPr lang="en-US" altLang="ja-JP" sz="2400" dirty="0">
                <a:latin typeface="Century" panose="02040604050505020304" pitchFamily="18" charset="0"/>
              </a:rPr>
              <a:t>①</a:t>
            </a:r>
            <a:r>
              <a:rPr lang="ja-JP" altLang="en-US" sz="2400" dirty="0">
                <a:latin typeface="Century" panose="02040604050505020304" pitchFamily="18" charset="0"/>
              </a:rPr>
              <a:t>　</a:t>
            </a:r>
            <a:r>
              <a:rPr lang="en-US" altLang="ja-JP" sz="2400" dirty="0">
                <a:latin typeface="Century" panose="02040604050505020304" pitchFamily="18" charset="0"/>
              </a:rPr>
              <a:t>She found it difficult to use English in Australia.</a:t>
            </a:r>
          </a:p>
          <a:p>
            <a:pPr marL="0" indent="0" algn="just">
              <a:lnSpc>
                <a:spcPct val="100000"/>
              </a:lnSpc>
              <a:buNone/>
            </a:pPr>
            <a:r>
              <a:rPr lang="en-US" altLang="ja-JP" sz="2400" dirty="0">
                <a:latin typeface="Century" panose="02040604050505020304" pitchFamily="18" charset="0"/>
              </a:rPr>
              <a:t>②</a:t>
            </a:r>
            <a:r>
              <a:rPr lang="ja-JP" altLang="en-US" sz="2400" dirty="0">
                <a:latin typeface="Century" panose="02040604050505020304" pitchFamily="18" charset="0"/>
              </a:rPr>
              <a:t>　</a:t>
            </a:r>
            <a:r>
              <a:rPr lang="en-US" altLang="ja-JP" sz="2400" dirty="0">
                <a:latin typeface="Century" panose="02040604050505020304" pitchFamily="18" charset="0"/>
              </a:rPr>
              <a:t>She thinks a school trip abroad is worthwhile.</a:t>
            </a:r>
          </a:p>
          <a:p>
            <a:pPr marL="0" indent="0" algn="just">
              <a:lnSpc>
                <a:spcPct val="100000"/>
              </a:lnSpc>
              <a:buNone/>
            </a:pPr>
            <a:r>
              <a:rPr lang="en-US" altLang="ja-JP" sz="2400" dirty="0">
                <a:latin typeface="Century" panose="02040604050505020304" pitchFamily="18" charset="0"/>
              </a:rPr>
              <a:t>③</a:t>
            </a:r>
            <a:r>
              <a:rPr lang="ja-JP" altLang="en-US" sz="2400" dirty="0">
                <a:latin typeface="Century" panose="02040604050505020304" pitchFamily="18" charset="0"/>
              </a:rPr>
              <a:t>　</a:t>
            </a:r>
            <a:r>
              <a:rPr lang="en-US" altLang="ja-JP" sz="2400" dirty="0">
                <a:latin typeface="Century" panose="02040604050505020304" pitchFamily="18" charset="0"/>
              </a:rPr>
              <a:t>She wanted more chances to travel outside Japan.</a:t>
            </a:r>
          </a:p>
          <a:p>
            <a:pPr marL="0" indent="0" algn="just">
              <a:lnSpc>
                <a:spcPct val="100000"/>
              </a:lnSpc>
              <a:buNone/>
            </a:pPr>
            <a:r>
              <a:rPr lang="en-US" altLang="ja-JP" sz="2400" dirty="0">
                <a:latin typeface="Century" panose="02040604050505020304" pitchFamily="18" charset="0"/>
              </a:rPr>
              <a:t>④</a:t>
            </a:r>
            <a:r>
              <a:rPr lang="ja-JP" altLang="en-US" sz="2400" dirty="0">
                <a:latin typeface="Century" panose="02040604050505020304" pitchFamily="18" charset="0"/>
              </a:rPr>
              <a:t>　</a:t>
            </a:r>
            <a:r>
              <a:rPr lang="en-US" altLang="ja-JP" sz="2400" dirty="0">
                <a:latin typeface="Century" panose="02040604050505020304" pitchFamily="18" charset="0"/>
              </a:rPr>
              <a:t>She wishes she had gone to Hiroshima instead.</a:t>
            </a:r>
          </a:p>
          <a:p>
            <a:pPr marL="0" indent="0" algn="just">
              <a:lnSpc>
                <a:spcPct val="100000"/>
              </a:lnSpc>
              <a:buNone/>
            </a:pPr>
            <a:r>
              <a:rPr lang="ja-JP" altLang="en-US" sz="2400" dirty="0">
                <a:latin typeface="Century" panose="02040604050505020304" pitchFamily="18" charset="0"/>
              </a:rPr>
              <a:t>問１８　</a:t>
            </a:r>
            <a:r>
              <a:rPr lang="en-US" altLang="ja-JP" sz="2400" dirty="0">
                <a:latin typeface="Century" panose="02040604050505020304" pitchFamily="18" charset="0"/>
              </a:rPr>
              <a:t>What is the man’s main point?</a:t>
            </a:r>
          </a:p>
          <a:p>
            <a:pPr marL="0" indent="0" algn="just">
              <a:lnSpc>
                <a:spcPct val="100000"/>
              </a:lnSpc>
              <a:buNone/>
            </a:pPr>
            <a:r>
              <a:rPr lang="en-US" altLang="ja-JP" sz="2400" dirty="0">
                <a:latin typeface="Century" panose="02040604050505020304" pitchFamily="18" charset="0"/>
              </a:rPr>
              <a:t>①</a:t>
            </a:r>
            <a:r>
              <a:rPr lang="ja-JP" altLang="en-US" sz="2400" dirty="0">
                <a:latin typeface="Century" panose="02040604050505020304" pitchFamily="18" charset="0"/>
              </a:rPr>
              <a:t>　</a:t>
            </a:r>
            <a:r>
              <a:rPr lang="en-US" altLang="ja-JP" sz="2400" dirty="0">
                <a:latin typeface="Century" panose="02040604050505020304" pitchFamily="18" charset="0"/>
              </a:rPr>
              <a:t>He disliked being asked questions about Japan.</a:t>
            </a:r>
          </a:p>
          <a:p>
            <a:pPr marL="0" indent="0" algn="just">
              <a:lnSpc>
                <a:spcPct val="100000"/>
              </a:lnSpc>
              <a:buNone/>
            </a:pPr>
            <a:r>
              <a:rPr lang="en-US" altLang="ja-JP" sz="2400" dirty="0">
                <a:latin typeface="Century" panose="02040604050505020304" pitchFamily="18" charset="0"/>
              </a:rPr>
              <a:t>②</a:t>
            </a:r>
            <a:r>
              <a:rPr lang="ja-JP" altLang="en-US" sz="2400" dirty="0">
                <a:latin typeface="Century" panose="02040604050505020304" pitchFamily="18" charset="0"/>
              </a:rPr>
              <a:t>　</a:t>
            </a:r>
            <a:r>
              <a:rPr lang="en-US" altLang="ja-JP" sz="2400" dirty="0">
                <a:latin typeface="Century" panose="02040604050505020304" pitchFamily="18" charset="0"/>
              </a:rPr>
              <a:t>He felt that domestic school trips should be longer.</a:t>
            </a:r>
          </a:p>
          <a:p>
            <a:pPr marL="0" indent="0" algn="just">
              <a:lnSpc>
                <a:spcPct val="100000"/>
              </a:lnSpc>
              <a:buNone/>
            </a:pPr>
            <a:r>
              <a:rPr lang="en-US" altLang="ja-JP" sz="2400" dirty="0">
                <a:latin typeface="Century" panose="02040604050505020304" pitchFamily="18" charset="0"/>
              </a:rPr>
              <a:t>③</a:t>
            </a:r>
            <a:r>
              <a:rPr lang="ja-JP" altLang="en-US" sz="2400" dirty="0">
                <a:latin typeface="Century" panose="02040604050505020304" pitchFamily="18" charset="0"/>
              </a:rPr>
              <a:t>　</a:t>
            </a:r>
            <a:r>
              <a:rPr lang="en-US" altLang="ja-JP" sz="2400" dirty="0">
                <a:latin typeface="Century" panose="02040604050505020304" pitchFamily="18" charset="0"/>
              </a:rPr>
              <a:t>He thought he wasn’t able to appreciate his school trip.</a:t>
            </a:r>
          </a:p>
          <a:p>
            <a:pPr marL="0" indent="0" algn="just">
              <a:lnSpc>
                <a:spcPct val="100000"/>
              </a:lnSpc>
              <a:buNone/>
            </a:pPr>
            <a:r>
              <a:rPr lang="en-US" altLang="ja-JP" sz="2400" dirty="0">
                <a:latin typeface="Century" panose="02040604050505020304" pitchFamily="18" charset="0"/>
              </a:rPr>
              <a:t>④</a:t>
            </a:r>
            <a:r>
              <a:rPr lang="ja-JP" altLang="en-US" sz="2400" dirty="0">
                <a:latin typeface="Century" panose="02040604050505020304" pitchFamily="18" charset="0"/>
              </a:rPr>
              <a:t>　</a:t>
            </a:r>
            <a:r>
              <a:rPr lang="en-US" altLang="ja-JP" sz="2400" dirty="0">
                <a:latin typeface="Century" panose="02040604050505020304" pitchFamily="18" charset="0"/>
              </a:rPr>
              <a:t>He wanted to go to Australia instead of Nara.</a:t>
            </a:r>
            <a:endParaRPr lang="en-US" altLang="ja-JP" sz="1400" dirty="0">
              <a:latin typeface="Century" panose="02040604050505020304" pitchFamily="18" charset="0"/>
            </a:endParaRPr>
          </a:p>
        </p:txBody>
      </p:sp>
      <p:pic>
        <p:nvPicPr>
          <p:cNvPr id="2" name="H29A17-18">
            <a:hlinkClick r:id="" action="ppaction://media"/>
            <a:extLst>
              <a:ext uri="{FF2B5EF4-FFF2-40B4-BE49-F238E27FC236}">
                <a16:creationId xmlns:a16="http://schemas.microsoft.com/office/drawing/2014/main" id="{9B6947A7-70DF-491C-97BC-8FC0A8F73D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95986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1" spcCol="180000">
            <a:noAutofit/>
          </a:bodyPr>
          <a:lstStyle/>
          <a:p>
            <a:pPr marL="442800" indent="-442800" algn="just">
              <a:lnSpc>
                <a:spcPct val="100000"/>
              </a:lnSpc>
              <a:buNone/>
            </a:pPr>
            <a:r>
              <a:rPr lang="ja-JP" altLang="en-US" sz="2000" dirty="0">
                <a:latin typeface="Century" panose="02040604050505020304" pitchFamily="18" charset="0"/>
              </a:rPr>
              <a:t>問</a:t>
            </a:r>
            <a:r>
              <a:rPr lang="en-US" altLang="ja-JP" sz="2000" dirty="0">
                <a:latin typeface="Century" panose="02040604050505020304" pitchFamily="18" charset="0"/>
              </a:rPr>
              <a:t>17 </a:t>
            </a:r>
            <a:r>
              <a:rPr lang="ja-JP" altLang="en-US" sz="2000" dirty="0">
                <a:latin typeface="Century" panose="02040604050505020304" pitchFamily="18" charset="0"/>
              </a:rPr>
              <a:t>正解 ②　問</a:t>
            </a:r>
            <a:r>
              <a:rPr lang="en-US" altLang="ja-JP" sz="2000" dirty="0">
                <a:latin typeface="Century" panose="02040604050505020304" pitchFamily="18" charset="0"/>
              </a:rPr>
              <a:t>18 </a:t>
            </a:r>
            <a:r>
              <a:rPr lang="ja-JP" altLang="en-US" sz="2000" dirty="0">
                <a:latin typeface="Century" panose="02040604050505020304" pitchFamily="18" charset="0"/>
              </a:rPr>
              <a:t>正解 ③</a:t>
            </a:r>
            <a:endParaRPr lang="en-US" altLang="ja-JP" sz="2000" dirty="0">
              <a:latin typeface="Century" panose="02040604050505020304" pitchFamily="18" charset="0"/>
            </a:endParaRPr>
          </a:p>
          <a:p>
            <a:pPr marL="442800" indent="-442800" algn="just">
              <a:lnSpc>
                <a:spcPct val="100000"/>
              </a:lnSpc>
              <a:buNone/>
            </a:pPr>
            <a:r>
              <a:rPr lang="en-US" altLang="ja-JP" sz="2000" dirty="0">
                <a:latin typeface="Century" panose="02040604050505020304" pitchFamily="18" charset="0"/>
              </a:rPr>
              <a:t>M: We went to Australia on our school trip.</a:t>
            </a:r>
          </a:p>
          <a:p>
            <a:pPr marL="442800" indent="-442800" algn="just">
              <a:lnSpc>
                <a:spcPct val="100000"/>
              </a:lnSpc>
              <a:buNone/>
            </a:pPr>
            <a:r>
              <a:rPr lang="en-US" altLang="ja-JP" sz="2000" dirty="0">
                <a:latin typeface="Century" panose="02040604050505020304" pitchFamily="18" charset="0"/>
              </a:rPr>
              <a:t>W: Nice! We only went to Tokyo. I’ve never been abroad, and I wish I could have gone when I was a high school student.</a:t>
            </a:r>
          </a:p>
          <a:p>
            <a:pPr marL="442800" indent="-442800" algn="just">
              <a:lnSpc>
                <a:spcPct val="100000"/>
              </a:lnSpc>
              <a:buNone/>
            </a:pPr>
            <a:r>
              <a:rPr lang="en-US" altLang="ja-JP" sz="2000" dirty="0">
                <a:latin typeface="Century" panose="02040604050505020304" pitchFamily="18" charset="0"/>
              </a:rPr>
              <a:t>M: Oh, yeah? In fact, looking back, I wish I had gone somewhere in Japan like Hiroshima or Nara because I wasn’t ready to go abroad yet.</a:t>
            </a:r>
          </a:p>
          <a:p>
            <a:pPr marL="442800" indent="-442800" algn="just">
              <a:lnSpc>
                <a:spcPct val="100000"/>
              </a:lnSpc>
              <a:buNone/>
            </a:pPr>
            <a:r>
              <a:rPr lang="en-US" altLang="ja-JP" sz="2000" dirty="0">
                <a:latin typeface="Century" panose="02040604050505020304" pitchFamily="18" charset="0"/>
              </a:rPr>
              <a:t>W: What do you mean? You can go to places like that any time. Maybe you wouldn’t have had a chance to go abroad otherwise.</a:t>
            </a:r>
          </a:p>
          <a:p>
            <a:pPr marL="442800" indent="-442800" algn="just">
              <a:lnSpc>
                <a:spcPct val="100000"/>
              </a:lnSpc>
              <a:buNone/>
            </a:pPr>
            <a:r>
              <a:rPr lang="en-US" altLang="ja-JP" sz="2000" dirty="0">
                <a:latin typeface="Century" panose="02040604050505020304" pitchFamily="18" charset="0"/>
              </a:rPr>
              <a:t>M: I wish I had known more about Japan back then. People in Australia asked me a lot of questions about Japan, but it was very hard for me to answer them. Also, I needed more English skills.</a:t>
            </a:r>
          </a:p>
          <a:p>
            <a:pPr marL="442800" indent="-442800" algn="just">
              <a:lnSpc>
                <a:spcPct val="100000"/>
              </a:lnSpc>
              <a:buNone/>
            </a:pPr>
            <a:r>
              <a:rPr lang="en-US" altLang="ja-JP" sz="2000" dirty="0">
                <a:latin typeface="Century" panose="02040604050505020304" pitchFamily="18" charset="0"/>
              </a:rPr>
              <a:t>W: But, didn’t you find that using English in real situations improved your skills? I wish I had had that opportunity.</a:t>
            </a:r>
          </a:p>
          <a:p>
            <a:pPr marL="442800" indent="-442800" algn="just">
              <a:lnSpc>
                <a:spcPct val="100000"/>
              </a:lnSpc>
              <a:buNone/>
            </a:pPr>
            <a:r>
              <a:rPr lang="en-US" altLang="ja-JP" sz="2000" dirty="0">
                <a:latin typeface="Century" panose="02040604050505020304" pitchFamily="18" charset="0"/>
              </a:rPr>
              <a:t>M: No, not really. The trip was too short to really take advantage of that.</a:t>
            </a:r>
          </a:p>
          <a:p>
            <a:pPr marL="442800" indent="-442800" algn="just">
              <a:lnSpc>
                <a:spcPct val="100000"/>
              </a:lnSpc>
              <a:buNone/>
            </a:pPr>
            <a:r>
              <a:rPr lang="en-US" altLang="ja-JP" sz="2000" dirty="0">
                <a:latin typeface="Century" panose="02040604050505020304" pitchFamily="18" charset="0"/>
              </a:rPr>
              <a:t>W: In any case, such an experience should be appreciated.</a:t>
            </a:r>
          </a:p>
        </p:txBody>
      </p:sp>
      <p:pic>
        <p:nvPicPr>
          <p:cNvPr id="2" name="H29A17-18">
            <a:hlinkClick r:id="" action="ppaction://media"/>
            <a:extLst>
              <a:ext uri="{FF2B5EF4-FFF2-40B4-BE49-F238E27FC236}">
                <a16:creationId xmlns:a16="http://schemas.microsoft.com/office/drawing/2014/main" id="{82EC10C2-11C5-48CF-A580-87DCC23431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58492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1" spcCol="180000">
            <a:noAutofit/>
          </a:bodyPr>
          <a:lstStyle/>
          <a:p>
            <a:pPr marL="442800" indent="-442800" algn="just">
              <a:lnSpc>
                <a:spcPct val="150000"/>
              </a:lnSpc>
              <a:buNone/>
            </a:pPr>
            <a:r>
              <a:rPr lang="ja-JP" altLang="en-US" sz="3200" u="sng" dirty="0">
                <a:latin typeface="Century" panose="02040604050505020304" pitchFamily="18" charset="0"/>
              </a:rPr>
              <a:t>状況</a:t>
            </a:r>
          </a:p>
          <a:p>
            <a:pPr marL="0" indent="-442800" algn="just">
              <a:lnSpc>
                <a:spcPct val="100000"/>
              </a:lnSpc>
              <a:buNone/>
            </a:pPr>
            <a:r>
              <a:rPr lang="ja-JP" altLang="en-US" sz="3200" dirty="0">
                <a:latin typeface="Century" panose="02040604050505020304" pitchFamily="18" charset="0"/>
              </a:rPr>
              <a:t>学生たちが授業で，炭水化物（</a:t>
            </a:r>
            <a:r>
              <a:rPr lang="en-US" altLang="ja-JP" sz="3200" dirty="0">
                <a:latin typeface="Century" panose="02040604050505020304" pitchFamily="18" charset="0"/>
              </a:rPr>
              <a:t>carbohydrates</a:t>
            </a:r>
            <a:r>
              <a:rPr lang="ja-JP" altLang="en-US" sz="3200" dirty="0">
                <a:latin typeface="Century" panose="02040604050505020304" pitchFamily="18" charset="0"/>
              </a:rPr>
              <a:t>）を積極的に摂取することに対して賛成か反対かを述べています。</a:t>
            </a:r>
          </a:p>
          <a:p>
            <a:pPr marL="442800" indent="-442800" algn="just">
              <a:lnSpc>
                <a:spcPct val="100000"/>
              </a:lnSpc>
              <a:buNone/>
            </a:pPr>
            <a:r>
              <a:rPr lang="ja-JP" altLang="en-US" sz="3200" dirty="0">
                <a:latin typeface="Century" panose="02040604050505020304" pitchFamily="18" charset="0"/>
              </a:rPr>
              <a:t>問１９　四人の意見を聞き，賛成意見を述べている人を四つの選択肢（①～④）のうちからすべて選びなさい。正解となる選択肢は一つとは限りません。</a:t>
            </a:r>
          </a:p>
          <a:p>
            <a:pPr marL="442800" indent="-442800" algn="just">
              <a:lnSpc>
                <a:spcPct val="100000"/>
              </a:lnSpc>
              <a:buNone/>
            </a:pPr>
            <a:r>
              <a:rPr lang="ja-JP" altLang="en-US" sz="3200" dirty="0">
                <a:latin typeface="Century" panose="02040604050505020304" pitchFamily="18" charset="0"/>
              </a:rPr>
              <a:t>①　学生</a:t>
            </a:r>
            <a:r>
              <a:rPr lang="en-US" altLang="ja-JP" sz="3200" dirty="0">
                <a:latin typeface="Century" panose="02040604050505020304" pitchFamily="18" charset="0"/>
              </a:rPr>
              <a:t>1</a:t>
            </a:r>
          </a:p>
          <a:p>
            <a:pPr marL="442800" indent="-442800" algn="just">
              <a:lnSpc>
                <a:spcPct val="100000"/>
              </a:lnSpc>
              <a:buNone/>
            </a:pPr>
            <a:r>
              <a:rPr lang="en-US" altLang="ja-JP" sz="3200" dirty="0">
                <a:latin typeface="Century" panose="02040604050505020304" pitchFamily="18" charset="0"/>
              </a:rPr>
              <a:t>②</a:t>
            </a:r>
            <a:r>
              <a:rPr lang="ja-JP" altLang="en-US" sz="3200" dirty="0">
                <a:latin typeface="Century" panose="02040604050505020304" pitchFamily="18" charset="0"/>
              </a:rPr>
              <a:t>　学生</a:t>
            </a:r>
            <a:r>
              <a:rPr lang="en-US" altLang="ja-JP" sz="3200" dirty="0">
                <a:latin typeface="Century" panose="02040604050505020304" pitchFamily="18" charset="0"/>
              </a:rPr>
              <a:t>2</a:t>
            </a:r>
          </a:p>
          <a:p>
            <a:pPr marL="442800" indent="-442800" algn="just">
              <a:lnSpc>
                <a:spcPct val="100000"/>
              </a:lnSpc>
              <a:buNone/>
            </a:pPr>
            <a:r>
              <a:rPr lang="en-US" altLang="ja-JP" sz="3200" dirty="0">
                <a:latin typeface="Century" panose="02040604050505020304" pitchFamily="18" charset="0"/>
              </a:rPr>
              <a:t>③</a:t>
            </a:r>
            <a:r>
              <a:rPr lang="ja-JP" altLang="en-US" sz="3200" dirty="0">
                <a:latin typeface="Century" panose="02040604050505020304" pitchFamily="18" charset="0"/>
              </a:rPr>
              <a:t>　学生</a:t>
            </a:r>
            <a:r>
              <a:rPr lang="en-US" altLang="ja-JP" sz="3200" dirty="0">
                <a:latin typeface="Century" panose="02040604050505020304" pitchFamily="18" charset="0"/>
              </a:rPr>
              <a:t>3</a:t>
            </a:r>
          </a:p>
          <a:p>
            <a:pPr marL="442800" indent="-442800" algn="just">
              <a:lnSpc>
                <a:spcPct val="100000"/>
              </a:lnSpc>
              <a:buNone/>
            </a:pPr>
            <a:r>
              <a:rPr lang="en-US" altLang="ja-JP" sz="3200" dirty="0">
                <a:latin typeface="Century" panose="02040604050505020304" pitchFamily="18" charset="0"/>
              </a:rPr>
              <a:t>④</a:t>
            </a:r>
            <a:r>
              <a:rPr lang="ja-JP" altLang="en-US" sz="3200" dirty="0">
                <a:latin typeface="Century" panose="02040604050505020304" pitchFamily="18" charset="0"/>
              </a:rPr>
              <a:t>　学生</a:t>
            </a:r>
            <a:r>
              <a:rPr lang="en-US" altLang="ja-JP" sz="3200" dirty="0">
                <a:latin typeface="Century" panose="02040604050505020304" pitchFamily="18" charset="0"/>
              </a:rPr>
              <a:t>4</a:t>
            </a:r>
          </a:p>
        </p:txBody>
      </p:sp>
      <p:pic>
        <p:nvPicPr>
          <p:cNvPr id="2" name="H29A19">
            <a:hlinkClick r:id="" action="ppaction://media"/>
            <a:extLst>
              <a:ext uri="{FF2B5EF4-FFF2-40B4-BE49-F238E27FC236}">
                <a16:creationId xmlns:a16="http://schemas.microsoft.com/office/drawing/2014/main" id="{72CDDBE1-1479-4B37-9D3B-A03D35C906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8641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1" spcCol="180000">
            <a:noAutofit/>
          </a:bodyPr>
          <a:lstStyle/>
          <a:p>
            <a:pPr marL="442800" indent="-442800" algn="just">
              <a:lnSpc>
                <a:spcPct val="100000"/>
              </a:lnSpc>
              <a:buNone/>
            </a:pPr>
            <a:r>
              <a:rPr lang="ja-JP" altLang="en-US" sz="2200" dirty="0">
                <a:latin typeface="Century" panose="02040604050505020304" pitchFamily="18" charset="0"/>
              </a:rPr>
              <a:t>問</a:t>
            </a:r>
            <a:r>
              <a:rPr lang="en-US" altLang="ja-JP" sz="2200" dirty="0">
                <a:latin typeface="Century" panose="02040604050505020304" pitchFamily="18" charset="0"/>
              </a:rPr>
              <a:t>19 </a:t>
            </a:r>
            <a:r>
              <a:rPr lang="ja-JP" altLang="en-US" sz="2200" dirty="0">
                <a:latin typeface="Century" panose="02040604050505020304" pitchFamily="18" charset="0"/>
              </a:rPr>
              <a:t>正解 ① ④</a:t>
            </a:r>
            <a:endParaRPr lang="en-US" altLang="ja-JP" sz="2200" dirty="0">
              <a:latin typeface="Century" panose="02040604050505020304" pitchFamily="18" charset="0"/>
            </a:endParaRPr>
          </a:p>
          <a:p>
            <a:pPr marL="442800" indent="-442800" algn="just">
              <a:lnSpc>
                <a:spcPct val="100000"/>
              </a:lnSpc>
              <a:buNone/>
            </a:pPr>
            <a:r>
              <a:rPr lang="en-US" altLang="ja-JP" sz="2200" dirty="0">
                <a:latin typeface="Century" panose="02040604050505020304" pitchFamily="18" charset="0"/>
              </a:rPr>
              <a:t>Student 1</a:t>
            </a:r>
            <a:r>
              <a:rPr lang="ja-JP" altLang="en-US" sz="2200" dirty="0">
                <a:latin typeface="Century" panose="02040604050505020304" pitchFamily="18" charset="0"/>
              </a:rPr>
              <a:t>　　</a:t>
            </a:r>
            <a:r>
              <a:rPr lang="en-US" altLang="ja-JP" sz="2200" dirty="0">
                <a:latin typeface="Century" panose="02040604050505020304" pitchFamily="18" charset="0"/>
              </a:rPr>
              <a:t>Test season is in a few weeks, and carbohydrates are the preferred source of energy for mental function. I think rice, potatoes, pasta and bread are good brain food! You are what you eat!</a:t>
            </a:r>
          </a:p>
          <a:p>
            <a:pPr marL="442800" indent="-442800" algn="just">
              <a:lnSpc>
                <a:spcPct val="100000"/>
              </a:lnSpc>
              <a:buNone/>
            </a:pPr>
            <a:r>
              <a:rPr lang="en-US" altLang="ja-JP" sz="2200" dirty="0">
                <a:latin typeface="Century" panose="02040604050505020304" pitchFamily="18" charset="0"/>
              </a:rPr>
              <a:t>Student 2</a:t>
            </a:r>
            <a:r>
              <a:rPr lang="ja-JP" altLang="en-US" sz="2200" dirty="0">
                <a:latin typeface="Century" panose="02040604050505020304" pitchFamily="18" charset="0"/>
              </a:rPr>
              <a:t>　　</a:t>
            </a:r>
            <a:r>
              <a:rPr lang="en-US" altLang="ja-JP" sz="2200" dirty="0">
                <a:latin typeface="Century" panose="02040604050505020304" pitchFamily="18" charset="0"/>
              </a:rPr>
              <a:t>Many people try to reduce the fat in their diet, but instead they should lower the amount of carbohydrates they eat. In one study, people on a high carbohydrate diet had an almost 30% higher risk of dying than people eating a low carbohydrate diet.</a:t>
            </a:r>
          </a:p>
          <a:p>
            <a:pPr marL="442800" indent="-442800" algn="just">
              <a:lnSpc>
                <a:spcPct val="100000"/>
              </a:lnSpc>
              <a:buNone/>
            </a:pPr>
            <a:r>
              <a:rPr lang="en-US" altLang="ja-JP" sz="2200" dirty="0">
                <a:latin typeface="Century" panose="02040604050505020304" pitchFamily="18" charset="0"/>
              </a:rPr>
              <a:t>Student 3</a:t>
            </a:r>
            <a:r>
              <a:rPr lang="ja-JP" altLang="en-US" sz="2200" dirty="0">
                <a:latin typeface="Century" panose="02040604050505020304" pitchFamily="18" charset="0"/>
              </a:rPr>
              <a:t>　　</a:t>
            </a:r>
            <a:r>
              <a:rPr lang="en-US" altLang="ja-JP" sz="2200" dirty="0">
                <a:latin typeface="Century" panose="02040604050505020304" pitchFamily="18" charset="0"/>
              </a:rPr>
              <a:t>The necessary calories for the body can be taken in from protein and fat, which are included in foods such as meat and nuts. The body requires these for proper functioning. Protein and fat previously stored in the body can be used as a more reliable source of energy than carbohydrates.</a:t>
            </a:r>
          </a:p>
          <a:p>
            <a:pPr marL="442800" indent="-442800" algn="just">
              <a:lnSpc>
                <a:spcPct val="100000"/>
              </a:lnSpc>
              <a:buNone/>
            </a:pPr>
            <a:r>
              <a:rPr lang="en-US" altLang="ja-JP" sz="2200" dirty="0">
                <a:latin typeface="Century" panose="02040604050505020304" pitchFamily="18" charset="0"/>
              </a:rPr>
              <a:t>Student 4</a:t>
            </a:r>
            <a:r>
              <a:rPr lang="ja-JP" altLang="en-US" sz="2200" dirty="0">
                <a:latin typeface="Century" panose="02040604050505020304" pitchFamily="18" charset="0"/>
              </a:rPr>
              <a:t>　　</a:t>
            </a:r>
            <a:r>
              <a:rPr lang="en-US" altLang="ja-JP" sz="2200" dirty="0">
                <a:latin typeface="Century" panose="02040604050505020304" pitchFamily="18" charset="0"/>
              </a:rPr>
              <a:t>Well, as an athlete, I need to perform well. My coach said that long distance runners need carbohydrates to increase stamina and speed up recovery. Carbohydrates improve athletic performance. Athletes get less tired and compete better for a longer period of time.</a:t>
            </a:r>
          </a:p>
        </p:txBody>
      </p:sp>
      <p:pic>
        <p:nvPicPr>
          <p:cNvPr id="2" name="H29A19">
            <a:hlinkClick r:id="" action="ppaction://media"/>
            <a:extLst>
              <a:ext uri="{FF2B5EF4-FFF2-40B4-BE49-F238E27FC236}">
                <a16:creationId xmlns:a16="http://schemas.microsoft.com/office/drawing/2014/main" id="{30565893-17C2-477E-9E23-5F6FBF958C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58931"/>
            <a:ext cx="609600" cy="609600"/>
          </a:xfrm>
          <a:prstGeom prst="rect">
            <a:avLst/>
          </a:prstGeom>
        </p:spPr>
      </p:pic>
    </p:spTree>
    <p:extLst>
      <p:ext uri="{BB962C8B-B14F-4D97-AF65-F5344CB8AC3E}">
        <p14:creationId xmlns:p14="http://schemas.microsoft.com/office/powerpoint/2010/main" val="152356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gn="just">
              <a:lnSpc>
                <a:spcPct val="150000"/>
              </a:lnSpc>
              <a:buNone/>
            </a:pPr>
            <a:r>
              <a:rPr lang="ja-JP" altLang="en-US" sz="4000" dirty="0"/>
              <a:t>問</a:t>
            </a:r>
            <a:r>
              <a:rPr lang="en-US" altLang="ja-JP" sz="4000" dirty="0"/>
              <a:t>1 </a:t>
            </a:r>
            <a:r>
              <a:rPr lang="ja-JP" altLang="en-US" sz="4000" dirty="0"/>
              <a:t>正解 ③</a:t>
            </a:r>
            <a:endParaRPr lang="en-US" altLang="ja-JP" sz="4000" dirty="0"/>
          </a:p>
          <a:p>
            <a:pPr marL="457200" indent="-457200" algn="just">
              <a:lnSpc>
                <a:spcPct val="150000"/>
              </a:lnSpc>
              <a:buNone/>
            </a:pPr>
            <a:r>
              <a:rPr lang="en-US" altLang="ja-JP" sz="4000" dirty="0">
                <a:latin typeface="Century" panose="02040604050505020304" pitchFamily="18" charset="0"/>
              </a:rPr>
              <a:t>M: The police just called and told me they have the bike key I lost.</a:t>
            </a:r>
          </a:p>
          <a:p>
            <a:pPr marL="457200" indent="-457200" algn="just">
              <a:lnSpc>
                <a:spcPct val="150000"/>
              </a:lnSpc>
              <a:buNone/>
            </a:pPr>
            <a:endParaRPr kumimoji="1" lang="ja-JP" altLang="en-US" sz="8000" dirty="0"/>
          </a:p>
        </p:txBody>
      </p:sp>
      <p:pic>
        <p:nvPicPr>
          <p:cNvPr id="2" name="H29A01">
            <a:hlinkClick r:id="" action="ppaction://media"/>
            <a:extLst>
              <a:ext uri="{FF2B5EF4-FFF2-40B4-BE49-F238E27FC236}">
                <a16:creationId xmlns:a16="http://schemas.microsoft.com/office/drawing/2014/main" id="{4B237429-061C-4E24-A51C-EFE6D4648C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909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8" y="259493"/>
            <a:ext cx="5449329" cy="6104238"/>
          </a:xfrm>
        </p:spPr>
        <p:txBody>
          <a:bodyPr numCol="1" spcCol="180000">
            <a:noAutofit/>
          </a:bodyPr>
          <a:lstStyle/>
          <a:p>
            <a:pPr marL="442800" indent="-442800" algn="just">
              <a:lnSpc>
                <a:spcPct val="100000"/>
              </a:lnSpc>
              <a:buNone/>
            </a:pPr>
            <a:r>
              <a:rPr lang="ja-JP" altLang="en-US" sz="3600" dirty="0">
                <a:latin typeface="Century" panose="02040604050505020304" pitchFamily="18" charset="0"/>
              </a:rPr>
              <a:t>問２０</a:t>
            </a:r>
            <a:endParaRPr lang="en-US" altLang="ja-JP" sz="3600" dirty="0">
              <a:latin typeface="Century" panose="02040604050505020304" pitchFamily="18" charset="0"/>
            </a:endParaRPr>
          </a:p>
          <a:p>
            <a:pPr marL="0" indent="0" algn="just">
              <a:lnSpc>
                <a:spcPct val="100000"/>
              </a:lnSpc>
              <a:buNone/>
            </a:pPr>
            <a:r>
              <a:rPr lang="ja-JP" altLang="en-US" sz="3600" dirty="0">
                <a:latin typeface="Century" panose="02040604050505020304" pitchFamily="18" charset="0"/>
              </a:rPr>
              <a:t>さらに別の学生の意見を聞き，その意見の内容と合う図を四つの選択肢（①～④）のうちから一つ選びなさい。</a:t>
            </a:r>
          </a:p>
          <a:p>
            <a:pPr marL="442800" indent="-442800" algn="just">
              <a:lnSpc>
                <a:spcPct val="100000"/>
              </a:lnSpc>
              <a:buNone/>
            </a:pPr>
            <a:r>
              <a:rPr lang="ja-JP" altLang="en-US" sz="3600" dirty="0">
                <a:latin typeface="Century" panose="02040604050505020304" pitchFamily="18" charset="0"/>
              </a:rPr>
              <a:t>①　図</a:t>
            </a:r>
            <a:r>
              <a:rPr lang="en-US" altLang="ja-JP" sz="3600" dirty="0">
                <a:latin typeface="Century" panose="02040604050505020304" pitchFamily="18" charset="0"/>
              </a:rPr>
              <a:t>1</a:t>
            </a:r>
          </a:p>
          <a:p>
            <a:pPr marL="442800" indent="-442800" algn="just">
              <a:lnSpc>
                <a:spcPct val="100000"/>
              </a:lnSpc>
              <a:buNone/>
            </a:pPr>
            <a:r>
              <a:rPr lang="en-US" altLang="ja-JP" sz="3600" dirty="0">
                <a:latin typeface="Century" panose="02040604050505020304" pitchFamily="18" charset="0"/>
              </a:rPr>
              <a:t>②</a:t>
            </a:r>
            <a:r>
              <a:rPr lang="ja-JP" altLang="en-US" sz="3600" dirty="0">
                <a:latin typeface="Century" panose="02040604050505020304" pitchFamily="18" charset="0"/>
              </a:rPr>
              <a:t>　図</a:t>
            </a:r>
            <a:r>
              <a:rPr lang="en-US" altLang="ja-JP" sz="3600" dirty="0">
                <a:latin typeface="Century" panose="02040604050505020304" pitchFamily="18" charset="0"/>
              </a:rPr>
              <a:t>2</a:t>
            </a:r>
          </a:p>
          <a:p>
            <a:pPr marL="442800" indent="-442800" algn="just">
              <a:lnSpc>
                <a:spcPct val="100000"/>
              </a:lnSpc>
              <a:buNone/>
            </a:pPr>
            <a:r>
              <a:rPr lang="en-US" altLang="ja-JP" sz="3600" dirty="0">
                <a:latin typeface="Century" panose="02040604050505020304" pitchFamily="18" charset="0"/>
              </a:rPr>
              <a:t>③</a:t>
            </a:r>
            <a:r>
              <a:rPr lang="ja-JP" altLang="en-US" sz="3600" dirty="0">
                <a:latin typeface="Century" panose="02040604050505020304" pitchFamily="18" charset="0"/>
              </a:rPr>
              <a:t>　図</a:t>
            </a:r>
            <a:r>
              <a:rPr lang="en-US" altLang="ja-JP" sz="3600" dirty="0">
                <a:latin typeface="Century" panose="02040604050505020304" pitchFamily="18" charset="0"/>
              </a:rPr>
              <a:t>3</a:t>
            </a:r>
          </a:p>
          <a:p>
            <a:pPr marL="442800" indent="-442800" algn="just">
              <a:lnSpc>
                <a:spcPct val="100000"/>
              </a:lnSpc>
              <a:buNone/>
            </a:pPr>
            <a:r>
              <a:rPr lang="en-US" altLang="ja-JP" sz="3600" dirty="0">
                <a:latin typeface="Century" panose="02040604050505020304" pitchFamily="18" charset="0"/>
              </a:rPr>
              <a:t>④</a:t>
            </a:r>
            <a:r>
              <a:rPr lang="ja-JP" altLang="en-US" sz="3600" dirty="0">
                <a:latin typeface="Century" panose="02040604050505020304" pitchFamily="18" charset="0"/>
              </a:rPr>
              <a:t>　図</a:t>
            </a:r>
            <a:r>
              <a:rPr lang="en-US" altLang="ja-JP" sz="3600" dirty="0">
                <a:latin typeface="Century" panose="02040604050505020304" pitchFamily="18" charset="0"/>
              </a:rPr>
              <a:t>4</a:t>
            </a:r>
          </a:p>
        </p:txBody>
      </p:sp>
      <p:pic>
        <p:nvPicPr>
          <p:cNvPr id="2" name="図 1">
            <a:extLst>
              <a:ext uri="{FF2B5EF4-FFF2-40B4-BE49-F238E27FC236}">
                <a16:creationId xmlns:a16="http://schemas.microsoft.com/office/drawing/2014/main" id="{4C827510-2407-4DDE-A062-C0BE17DB68B0}"/>
              </a:ext>
            </a:extLst>
          </p:cNvPr>
          <p:cNvPicPr>
            <a:picLocks noChangeAspect="1"/>
          </p:cNvPicPr>
          <p:nvPr/>
        </p:nvPicPr>
        <p:blipFill>
          <a:blip r:embed="rId4"/>
          <a:stretch>
            <a:fillRect/>
          </a:stretch>
        </p:blipFill>
        <p:spPr>
          <a:xfrm>
            <a:off x="5856338" y="259493"/>
            <a:ext cx="6063813" cy="6104238"/>
          </a:xfrm>
          <a:prstGeom prst="rect">
            <a:avLst/>
          </a:prstGeom>
        </p:spPr>
      </p:pic>
      <p:pic>
        <p:nvPicPr>
          <p:cNvPr id="4" name="H29A20">
            <a:hlinkClick r:id="" action="ppaction://media"/>
            <a:extLst>
              <a:ext uri="{FF2B5EF4-FFF2-40B4-BE49-F238E27FC236}">
                <a16:creationId xmlns:a16="http://schemas.microsoft.com/office/drawing/2014/main" id="{07C6759D-6D07-4523-901E-4EFE36E9D5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11577" y="5754131"/>
            <a:ext cx="609600" cy="609600"/>
          </a:xfrm>
          <a:prstGeom prst="rect">
            <a:avLst/>
          </a:prstGeom>
        </p:spPr>
      </p:pic>
    </p:spTree>
    <p:extLst>
      <p:ext uri="{BB962C8B-B14F-4D97-AF65-F5344CB8AC3E}">
        <p14:creationId xmlns:p14="http://schemas.microsoft.com/office/powerpoint/2010/main" val="553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1" spcCol="180000">
            <a:noAutofit/>
          </a:bodyPr>
          <a:lstStyle/>
          <a:p>
            <a:pPr marL="0" indent="0" algn="just">
              <a:lnSpc>
                <a:spcPct val="150000"/>
              </a:lnSpc>
              <a:buNone/>
            </a:pPr>
            <a:r>
              <a:rPr lang="ja-JP" altLang="en-US" sz="3600" dirty="0">
                <a:latin typeface="Century" panose="02040604050505020304" pitchFamily="18" charset="0"/>
              </a:rPr>
              <a:t>問</a:t>
            </a:r>
            <a:r>
              <a:rPr lang="en-US" altLang="ja-JP" sz="3600" dirty="0">
                <a:latin typeface="Century" panose="02040604050505020304" pitchFamily="18" charset="0"/>
              </a:rPr>
              <a:t>20 </a:t>
            </a:r>
            <a:r>
              <a:rPr lang="ja-JP" altLang="en-US" sz="3600" dirty="0">
                <a:latin typeface="Century" panose="02040604050505020304" pitchFamily="18" charset="0"/>
              </a:rPr>
              <a:t>正解 ①</a:t>
            </a:r>
            <a:endParaRPr lang="en-US" altLang="ja-JP" sz="3600" dirty="0">
              <a:latin typeface="Century" panose="02040604050505020304" pitchFamily="18" charset="0"/>
            </a:endParaRPr>
          </a:p>
          <a:p>
            <a:pPr marL="0" indent="0" algn="just">
              <a:lnSpc>
                <a:spcPct val="150000"/>
              </a:lnSpc>
              <a:buNone/>
            </a:pPr>
            <a:r>
              <a:rPr lang="en-US" altLang="ja-JP" sz="3600" dirty="0">
                <a:latin typeface="Century" panose="02040604050505020304" pitchFamily="18" charset="0"/>
              </a:rPr>
              <a:t>If I eat a high carbohydrate diet, I tend to get hungry sooner and then eat snacks. Also, I read snacks raise the sugar levels in the blood, and the ups and downs of blood sugar lead to eating continuously. This makes you gain excessive weight.</a:t>
            </a:r>
          </a:p>
        </p:txBody>
      </p:sp>
      <p:pic>
        <p:nvPicPr>
          <p:cNvPr id="2" name="H29A20">
            <a:hlinkClick r:id="" action="ppaction://media"/>
            <a:extLst>
              <a:ext uri="{FF2B5EF4-FFF2-40B4-BE49-F238E27FC236}">
                <a16:creationId xmlns:a16="http://schemas.microsoft.com/office/drawing/2014/main" id="{343623D8-3343-4363-9F81-3481FAD425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43220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50000"/>
              </a:lnSpc>
              <a:buNone/>
            </a:pPr>
            <a:r>
              <a:rPr kumimoji="1" lang="ja-JP" altLang="en-US" sz="4000" dirty="0">
                <a:latin typeface="Century" panose="02040604050505020304" pitchFamily="18" charset="0"/>
              </a:rPr>
              <a:t>問</a:t>
            </a:r>
            <a:r>
              <a:rPr kumimoji="1" lang="en-US" altLang="ja-JP" sz="4000" dirty="0">
                <a:latin typeface="Century" panose="02040604050505020304" pitchFamily="18" charset="0"/>
              </a:rPr>
              <a:t>2 </a:t>
            </a:r>
          </a:p>
          <a:p>
            <a:pPr marL="0" indent="0">
              <a:lnSpc>
                <a:spcPct val="150000"/>
              </a:lnSpc>
              <a:buNone/>
            </a:pPr>
            <a:r>
              <a:rPr lang="en-US" altLang="ja-JP" sz="4000" dirty="0">
                <a:latin typeface="Century" panose="02040604050505020304" pitchFamily="18" charset="0"/>
              </a:rPr>
              <a:t>① </a:t>
            </a:r>
            <a:r>
              <a:rPr lang="ja-JP" altLang="en-US" sz="4000" dirty="0">
                <a:latin typeface="Century" panose="02040604050505020304" pitchFamily="18" charset="0"/>
              </a:rPr>
              <a:t>　</a:t>
            </a:r>
            <a:r>
              <a:rPr lang="en-US" altLang="ja-JP" sz="4000" dirty="0">
                <a:latin typeface="Century" panose="02040604050505020304" pitchFamily="18" charset="0"/>
              </a:rPr>
              <a:t>She is asking for the menu.</a:t>
            </a:r>
          </a:p>
          <a:p>
            <a:pPr marL="0" indent="0">
              <a:lnSpc>
                <a:spcPct val="150000"/>
              </a:lnSpc>
              <a:buNone/>
            </a:pPr>
            <a:r>
              <a:rPr lang="en-US" altLang="ja-JP" sz="4000" dirty="0">
                <a:latin typeface="Century" panose="02040604050505020304" pitchFamily="18" charset="0"/>
              </a:rPr>
              <a:t>② </a:t>
            </a:r>
            <a:r>
              <a:rPr lang="ja-JP" altLang="en-US" sz="4000" dirty="0">
                <a:latin typeface="Century" panose="02040604050505020304" pitchFamily="18" charset="0"/>
              </a:rPr>
              <a:t>　</a:t>
            </a:r>
            <a:r>
              <a:rPr lang="en-US" altLang="ja-JP" sz="4000" dirty="0">
                <a:latin typeface="Century" panose="02040604050505020304" pitchFamily="18" charset="0"/>
              </a:rPr>
              <a:t>She is cooking in the kitchen.</a:t>
            </a:r>
          </a:p>
          <a:p>
            <a:pPr marL="0" indent="0">
              <a:lnSpc>
                <a:spcPct val="150000"/>
              </a:lnSpc>
              <a:buNone/>
            </a:pPr>
            <a:r>
              <a:rPr lang="en-US" altLang="ja-JP" sz="4000" dirty="0">
                <a:latin typeface="Century" panose="02040604050505020304" pitchFamily="18" charset="0"/>
              </a:rPr>
              <a:t>③ </a:t>
            </a:r>
            <a:r>
              <a:rPr lang="ja-JP" altLang="en-US" sz="4000" dirty="0">
                <a:latin typeface="Century" panose="02040604050505020304" pitchFamily="18" charset="0"/>
              </a:rPr>
              <a:t>　</a:t>
            </a:r>
            <a:r>
              <a:rPr lang="en-US" altLang="ja-JP" sz="4000" dirty="0">
                <a:latin typeface="Century" panose="02040604050505020304" pitchFamily="18" charset="0"/>
              </a:rPr>
              <a:t>She is serving some dishes.</a:t>
            </a:r>
          </a:p>
          <a:p>
            <a:pPr marL="0" indent="0">
              <a:lnSpc>
                <a:spcPct val="150000"/>
              </a:lnSpc>
              <a:buNone/>
            </a:pPr>
            <a:r>
              <a:rPr lang="en-US" altLang="ja-JP" sz="4000" dirty="0">
                <a:latin typeface="Century" panose="02040604050505020304" pitchFamily="18" charset="0"/>
              </a:rPr>
              <a:t>④ </a:t>
            </a:r>
            <a:r>
              <a:rPr lang="ja-JP" altLang="en-US" sz="4000" dirty="0">
                <a:latin typeface="Century" panose="02040604050505020304" pitchFamily="18" charset="0"/>
              </a:rPr>
              <a:t>　</a:t>
            </a:r>
            <a:r>
              <a:rPr lang="en-US" altLang="ja-JP" sz="4000" dirty="0">
                <a:latin typeface="Century" panose="02040604050505020304" pitchFamily="18" charset="0"/>
              </a:rPr>
              <a:t>She is taking their order.</a:t>
            </a:r>
            <a:endParaRPr kumimoji="1" lang="ja-JP" altLang="en-US" sz="4000" dirty="0">
              <a:latin typeface="Century" panose="02040604050505020304" pitchFamily="18" charset="0"/>
            </a:endParaRPr>
          </a:p>
        </p:txBody>
      </p:sp>
      <p:pic>
        <p:nvPicPr>
          <p:cNvPr id="2" name="H29A02">
            <a:hlinkClick r:id="" action="ppaction://media"/>
            <a:extLst>
              <a:ext uri="{FF2B5EF4-FFF2-40B4-BE49-F238E27FC236}">
                <a16:creationId xmlns:a16="http://schemas.microsoft.com/office/drawing/2014/main" id="{764E179D-08DB-4173-BD86-948180A1C7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4670" y="5988907"/>
            <a:ext cx="609600" cy="609600"/>
          </a:xfrm>
          <a:prstGeom prst="rect">
            <a:avLst/>
          </a:prstGeom>
        </p:spPr>
      </p:pic>
    </p:spTree>
    <p:extLst>
      <p:ext uri="{BB962C8B-B14F-4D97-AF65-F5344CB8AC3E}">
        <p14:creationId xmlns:p14="http://schemas.microsoft.com/office/powerpoint/2010/main" val="27826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457200" indent="-457200" algn="just">
              <a:lnSpc>
                <a:spcPct val="150000"/>
              </a:lnSpc>
              <a:buNone/>
            </a:pPr>
            <a:r>
              <a:rPr lang="en-US" altLang="ja-JP" sz="4000" dirty="0">
                <a:latin typeface="Century" panose="02040604050505020304" pitchFamily="18" charset="0"/>
              </a:rPr>
              <a:t>W: Here are your menus. Today’s specials are beef and chicken. Can I get you something to drink first?</a:t>
            </a:r>
            <a:endParaRPr kumimoji="1" lang="ja-JP" altLang="en-US" sz="4000" dirty="0">
              <a:latin typeface="Century" panose="02040604050505020304" pitchFamily="18" charset="0"/>
            </a:endParaRPr>
          </a:p>
        </p:txBody>
      </p:sp>
      <p:pic>
        <p:nvPicPr>
          <p:cNvPr id="2" name="H29A02">
            <a:hlinkClick r:id="" action="ppaction://media"/>
            <a:extLst>
              <a:ext uri="{FF2B5EF4-FFF2-40B4-BE49-F238E27FC236}">
                <a16:creationId xmlns:a16="http://schemas.microsoft.com/office/drawing/2014/main" id="{AB72C96B-9E1B-4664-88B4-1699D3C6F70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5037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a:t>
            </a:r>
          </a:p>
          <a:p>
            <a:pPr marL="457200" indent="-457200">
              <a:lnSpc>
                <a:spcPct val="150000"/>
              </a:lnSpc>
              <a:buNone/>
            </a:pPr>
            <a:r>
              <a:rPr lang="en-US" altLang="ja-JP" sz="4000" dirty="0">
                <a:latin typeface="Century" panose="02040604050505020304" pitchFamily="18" charset="0"/>
              </a:rPr>
              <a:t>① </a:t>
            </a:r>
            <a:r>
              <a:rPr lang="ja-JP" altLang="en-US" sz="4000" dirty="0">
                <a:latin typeface="Century" panose="02040604050505020304" pitchFamily="18" charset="0"/>
              </a:rPr>
              <a:t>　</a:t>
            </a:r>
            <a:r>
              <a:rPr lang="en-US" altLang="ja-JP" sz="4000" dirty="0">
                <a:latin typeface="Century" panose="02040604050505020304" pitchFamily="18" charset="0"/>
              </a:rPr>
              <a:t>He did better on the science exam.</a:t>
            </a:r>
          </a:p>
          <a:p>
            <a:pPr marL="457200" indent="-457200">
              <a:lnSpc>
                <a:spcPct val="150000"/>
              </a:lnSpc>
              <a:buNone/>
            </a:pPr>
            <a:r>
              <a:rPr lang="en-US" altLang="ja-JP" sz="4000" dirty="0">
                <a:latin typeface="Century" panose="02040604050505020304" pitchFamily="18" charset="0"/>
              </a:rPr>
              <a:t>② </a:t>
            </a:r>
            <a:r>
              <a:rPr lang="ja-JP" altLang="en-US" sz="4000" dirty="0">
                <a:latin typeface="Century" panose="02040604050505020304" pitchFamily="18" charset="0"/>
              </a:rPr>
              <a:t>　</a:t>
            </a:r>
            <a:r>
              <a:rPr lang="en-US" altLang="ja-JP" sz="4000" dirty="0">
                <a:latin typeface="Century" panose="02040604050505020304" pitchFamily="18" charset="0"/>
              </a:rPr>
              <a:t>He got poor scores on both tests.</a:t>
            </a:r>
          </a:p>
          <a:p>
            <a:pPr marL="457200" indent="-457200">
              <a:lnSpc>
                <a:spcPct val="150000"/>
              </a:lnSpc>
              <a:buNone/>
            </a:pPr>
            <a:r>
              <a:rPr lang="en-US" altLang="ja-JP" sz="4000" dirty="0">
                <a:latin typeface="Century" panose="02040604050505020304" pitchFamily="18" charset="0"/>
              </a:rPr>
              <a:t>③ </a:t>
            </a:r>
            <a:r>
              <a:rPr lang="ja-JP" altLang="en-US" sz="4000" dirty="0">
                <a:latin typeface="Century" panose="02040604050505020304" pitchFamily="18" charset="0"/>
              </a:rPr>
              <a:t>　</a:t>
            </a:r>
            <a:r>
              <a:rPr lang="en-US" altLang="ja-JP" sz="4000" dirty="0">
                <a:latin typeface="Century" panose="02040604050505020304" pitchFamily="18" charset="0"/>
              </a:rPr>
              <a:t>He scored worse on the math exam.</a:t>
            </a:r>
          </a:p>
          <a:p>
            <a:pPr marL="457200" indent="-457200">
              <a:lnSpc>
                <a:spcPct val="150000"/>
              </a:lnSpc>
              <a:buNone/>
            </a:pPr>
            <a:r>
              <a:rPr lang="en-US" altLang="ja-JP" sz="4000" dirty="0">
                <a:latin typeface="Century" panose="02040604050505020304" pitchFamily="18" charset="0"/>
              </a:rPr>
              <a:t>④ </a:t>
            </a:r>
            <a:r>
              <a:rPr lang="ja-JP" altLang="en-US" sz="4000" dirty="0">
                <a:latin typeface="Century" panose="02040604050505020304" pitchFamily="18" charset="0"/>
              </a:rPr>
              <a:t>　</a:t>
            </a:r>
            <a:r>
              <a:rPr lang="en-US" altLang="ja-JP" sz="4000" dirty="0">
                <a:latin typeface="Century" panose="02040604050505020304" pitchFamily="18" charset="0"/>
              </a:rPr>
              <a:t>He studied enough for the tests.</a:t>
            </a:r>
            <a:endParaRPr kumimoji="1" lang="ja-JP" altLang="en-US" sz="4000" dirty="0">
              <a:latin typeface="Century" panose="02040604050505020304" pitchFamily="18" charset="0"/>
            </a:endParaRPr>
          </a:p>
        </p:txBody>
      </p:sp>
      <p:pic>
        <p:nvPicPr>
          <p:cNvPr id="2" name="H29A03">
            <a:hlinkClick r:id="" action="ppaction://media"/>
            <a:extLst>
              <a:ext uri="{FF2B5EF4-FFF2-40B4-BE49-F238E27FC236}">
                <a16:creationId xmlns:a16="http://schemas.microsoft.com/office/drawing/2014/main" id="{90676BA7-2C45-455B-B916-02871A4CEF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4752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457200" indent="-4572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457200" indent="-457200" algn="just">
              <a:lnSpc>
                <a:spcPct val="150000"/>
              </a:lnSpc>
              <a:buNone/>
            </a:pPr>
            <a:r>
              <a:rPr lang="en-US" altLang="ja-JP" sz="4000" dirty="0">
                <a:latin typeface="Century" panose="02040604050505020304" pitchFamily="18" charset="0"/>
              </a:rPr>
              <a:t>M: Tom didn’t do well on the math exam and did even worse on the science one.</a:t>
            </a:r>
          </a:p>
        </p:txBody>
      </p:sp>
      <p:pic>
        <p:nvPicPr>
          <p:cNvPr id="2" name="H29A03">
            <a:hlinkClick r:id="" action="ppaction://media"/>
            <a:extLst>
              <a:ext uri="{FF2B5EF4-FFF2-40B4-BE49-F238E27FC236}">
                <a16:creationId xmlns:a16="http://schemas.microsoft.com/office/drawing/2014/main" id="{D6F63F1D-B8B1-49B8-8D74-5437BE2EF69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9483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032687"/>
            <a:ext cx="11627708" cy="2792626"/>
          </a:xfrm>
        </p:spPr>
        <p:txBody>
          <a:bodyPr>
            <a:normAutofit/>
          </a:bodyPr>
          <a:lstStyle/>
          <a:p>
            <a:pPr marL="0" indent="-457200" algn="just">
              <a:lnSpc>
                <a:spcPct val="150000"/>
              </a:lnSpc>
              <a:buNone/>
            </a:pPr>
            <a:r>
              <a:rPr lang="ja-JP" altLang="en-US" sz="4000" dirty="0">
                <a:latin typeface="Century" panose="02040604050505020304" pitchFamily="18" charset="0"/>
              </a:rPr>
              <a:t>問４～５は、聞こえてくる英文の内容に最も近い絵を、四つの選択肢（①～④）のうちから一つずつ選びなさい。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38121086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2325</TotalTime>
  <Words>2872</Words>
  <Application>Microsoft Office PowerPoint</Application>
  <PresentationFormat>ワイド画面</PresentationFormat>
  <Paragraphs>191</Paragraphs>
  <Slides>41</Slides>
  <Notes>0</Notes>
  <HiddenSlides>0</HiddenSlides>
  <MMClips>35</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41</vt:i4>
      </vt:variant>
    </vt:vector>
  </HeadingPairs>
  <TitlesOfParts>
    <vt:vector size="47" baseType="lpstr">
      <vt:lpstr>新細明體</vt:lpstr>
      <vt:lpstr>游ゴシック</vt:lpstr>
      <vt:lpstr>游ゴシック Light</vt:lpstr>
      <vt:lpstr>Arial</vt:lpstr>
      <vt:lpstr>Century</vt:lpstr>
      <vt:lpstr>Office テーマ</vt:lpstr>
      <vt:lpstr>共通テストH29施行 リスニングA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共通テスト施行H29リスニングA</dc:title>
  <dc:creator>mmsankosho.com</dc:creator>
  <cp:lastModifiedBy>user</cp:lastModifiedBy>
  <cp:revision>133</cp:revision>
  <dcterms:created xsi:type="dcterms:W3CDTF">2020-04-16T08:36:58Z</dcterms:created>
  <dcterms:modified xsi:type="dcterms:W3CDTF">2020-04-19T08:13:22Z</dcterms:modified>
</cp:coreProperties>
</file>