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2" autoAdjust="0"/>
    <p:restoredTop sz="94660"/>
  </p:normalViewPr>
  <p:slideViewPr>
    <p:cSldViewPr snapToGrid="0">
      <p:cViewPr varScale="1">
        <p:scale>
          <a:sx n="78" d="100"/>
          <a:sy n="78" d="100"/>
        </p:scale>
        <p:origin x="11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1.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5" Type="http://schemas.openxmlformats.org/officeDocument/2006/relationships/image" Target="../media/image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1.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5" Type="http://schemas.openxmlformats.org/officeDocument/2006/relationships/image" Target="../media/image1.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5" Type="http://schemas.openxmlformats.org/officeDocument/2006/relationships/image" Target="../media/image1.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p3"/><Relationship Id="rId1" Type="http://schemas.microsoft.com/office/2007/relationships/media" Target="../media/media20.mp3"/><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p3"/><Relationship Id="rId1" Type="http://schemas.microsoft.com/office/2007/relationships/media" Target="../media/media21.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p3"/><Relationship Id="rId1" Type="http://schemas.microsoft.com/office/2007/relationships/media" Target="../media/media22.mp3"/><Relationship Id="rId5" Type="http://schemas.openxmlformats.org/officeDocument/2006/relationships/image" Target="../media/image1.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p3"/><Relationship Id="rId1" Type="http://schemas.microsoft.com/office/2007/relationships/media" Target="../media/media22.mp3"/><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lang="ja-JP" altLang="en-US" dirty="0"/>
              <a:t>共通テスト</a:t>
            </a:r>
            <a:r>
              <a:rPr lang="en-US" altLang="ja-JP" dirty="0"/>
              <a:t>H30</a:t>
            </a:r>
            <a:r>
              <a:rPr lang="ja-JP" altLang="en-US" dirty="0"/>
              <a:t>施行</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To become an English teacher, I won’t have to study abroad, but I will have to study hard.</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H30A04">
            <a:hlinkClick r:id="" action="ppaction://media"/>
            <a:extLst>
              <a:ext uri="{FF2B5EF4-FFF2-40B4-BE49-F238E27FC236}">
                <a16:creationId xmlns:a16="http://schemas.microsoft.com/office/drawing/2014/main" id="{05DE257F-3327-4BBB-88BE-E331F4D28E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24035"/>
            <a:ext cx="609600" cy="609600"/>
          </a:xfrm>
          <a:prstGeom prst="rect">
            <a:avLst/>
          </a:prstGeom>
        </p:spPr>
      </p:pic>
    </p:spTree>
    <p:extLst>
      <p:ext uri="{BB962C8B-B14F-4D97-AF65-F5344CB8AC3E}">
        <p14:creationId xmlns:p14="http://schemas.microsoft.com/office/powerpoint/2010/main" val="187415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952367"/>
            <a:ext cx="11627708" cy="2953265"/>
          </a:xfrm>
        </p:spPr>
        <p:txBody>
          <a:bodyPr>
            <a:normAutofit/>
          </a:bodyPr>
          <a:lstStyle/>
          <a:p>
            <a:pPr marL="0" indent="0" algn="just">
              <a:lnSpc>
                <a:spcPct val="150000"/>
              </a:lnSpc>
              <a:buNone/>
            </a:pPr>
            <a:r>
              <a:rPr lang="ja-JP" altLang="en-US" sz="4000" dirty="0"/>
              <a:t>それぞれの問いについて，聞こえてくる英文の内容に最も近い絵を，四つの選択肢（①</a:t>
            </a:r>
            <a:r>
              <a:rPr lang="en-US" altLang="ja-JP" sz="4000" dirty="0"/>
              <a:t>〜④</a:t>
            </a:r>
            <a:r>
              <a:rPr lang="ja-JP" altLang="en-US" sz="4000" dirty="0"/>
              <a:t>）のうちから一つずつ選びなさい。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293308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A1A789BF-D69A-4D0D-A920-EF9379DF6961}"/>
              </a:ext>
            </a:extLst>
          </p:cNvPr>
          <p:cNvPicPr>
            <a:picLocks noChangeAspect="1"/>
          </p:cNvPicPr>
          <p:nvPr/>
        </p:nvPicPr>
        <p:blipFill>
          <a:blip r:embed="rId4"/>
          <a:stretch>
            <a:fillRect/>
          </a:stretch>
        </p:blipFill>
        <p:spPr>
          <a:xfrm>
            <a:off x="4209792" y="342900"/>
            <a:ext cx="3772415" cy="6073588"/>
          </a:xfrm>
          <a:prstGeom prst="rect">
            <a:avLst/>
          </a:prstGeom>
        </p:spPr>
      </p:pic>
      <p:pic>
        <p:nvPicPr>
          <p:cNvPr id="4" name="H30A05">
            <a:hlinkClick r:id="" action="ppaction://media"/>
            <a:extLst>
              <a:ext uri="{FF2B5EF4-FFF2-40B4-BE49-F238E27FC236}">
                <a16:creationId xmlns:a16="http://schemas.microsoft.com/office/drawing/2014/main" id="{9F55009A-72EB-4B6D-9D85-5EA5A74860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0253" y="5905500"/>
            <a:ext cx="609600" cy="609600"/>
          </a:xfrm>
          <a:prstGeom prst="rect">
            <a:avLst/>
          </a:prstGeom>
        </p:spPr>
      </p:pic>
    </p:spTree>
    <p:extLst>
      <p:ext uri="{BB962C8B-B14F-4D97-AF65-F5344CB8AC3E}">
        <p14:creationId xmlns:p14="http://schemas.microsoft.com/office/powerpoint/2010/main" val="12886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He got a phone call from Joe as soon as he arrived home from the library.</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H30A05">
            <a:hlinkClick r:id="" action="ppaction://media"/>
            <a:extLst>
              <a:ext uri="{FF2B5EF4-FFF2-40B4-BE49-F238E27FC236}">
                <a16:creationId xmlns:a16="http://schemas.microsoft.com/office/drawing/2014/main" id="{48BCCBAD-9101-41B9-8791-CE07AAEACE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424545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47DFA4BB-EB9C-4A26-85F8-646C04FDB9E2}"/>
              </a:ext>
            </a:extLst>
          </p:cNvPr>
          <p:cNvPicPr>
            <a:picLocks noChangeAspect="1"/>
          </p:cNvPicPr>
          <p:nvPr/>
        </p:nvPicPr>
        <p:blipFill>
          <a:blip r:embed="rId4"/>
          <a:stretch>
            <a:fillRect/>
          </a:stretch>
        </p:blipFill>
        <p:spPr>
          <a:xfrm>
            <a:off x="2422772" y="360403"/>
            <a:ext cx="7346456" cy="6154697"/>
          </a:xfrm>
          <a:prstGeom prst="rect">
            <a:avLst/>
          </a:prstGeom>
        </p:spPr>
      </p:pic>
      <p:pic>
        <p:nvPicPr>
          <p:cNvPr id="4" name="H30A06">
            <a:hlinkClick r:id="" action="ppaction://media"/>
            <a:extLst>
              <a:ext uri="{FF2B5EF4-FFF2-40B4-BE49-F238E27FC236}">
                <a16:creationId xmlns:a16="http://schemas.microsoft.com/office/drawing/2014/main" id="{6AEC2882-70F3-44B6-803E-567CA1E617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36854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Right now, she’s too busy to go to the lake and fish.</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H30A06">
            <a:hlinkClick r:id="" action="ppaction://media"/>
            <a:extLst>
              <a:ext uri="{FF2B5EF4-FFF2-40B4-BE49-F238E27FC236}">
                <a16:creationId xmlns:a16="http://schemas.microsoft.com/office/drawing/2014/main" id="{233B6784-31D3-47E6-A62D-A579054015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26115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AEEEFD68-37B1-45BF-869F-F8A81B133D35}"/>
              </a:ext>
            </a:extLst>
          </p:cNvPr>
          <p:cNvPicPr>
            <a:picLocks noChangeAspect="1"/>
          </p:cNvPicPr>
          <p:nvPr/>
        </p:nvPicPr>
        <p:blipFill>
          <a:blip r:embed="rId4"/>
          <a:stretch>
            <a:fillRect/>
          </a:stretch>
        </p:blipFill>
        <p:spPr>
          <a:xfrm>
            <a:off x="2546264" y="342900"/>
            <a:ext cx="7099472" cy="6026663"/>
          </a:xfrm>
          <a:prstGeom prst="rect">
            <a:avLst/>
          </a:prstGeom>
        </p:spPr>
      </p:pic>
      <p:pic>
        <p:nvPicPr>
          <p:cNvPr id="4" name="H30A07">
            <a:hlinkClick r:id="" action="ppaction://media"/>
            <a:extLst>
              <a:ext uri="{FF2B5EF4-FFF2-40B4-BE49-F238E27FC236}">
                <a16:creationId xmlns:a16="http://schemas.microsoft.com/office/drawing/2014/main" id="{6AA163BF-4B09-4BAD-9009-6299BC7B128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6730" y="5924035"/>
            <a:ext cx="609600" cy="609600"/>
          </a:xfrm>
          <a:prstGeom prst="rect">
            <a:avLst/>
          </a:prstGeom>
        </p:spPr>
      </p:pic>
    </p:spTree>
    <p:extLst>
      <p:ext uri="{BB962C8B-B14F-4D97-AF65-F5344CB8AC3E}">
        <p14:creationId xmlns:p14="http://schemas.microsoft.com/office/powerpoint/2010/main" val="329855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When the boy entered the classroom, the teacher had already started the lesson.</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H30A07">
            <a:hlinkClick r:id="" action="ppaction://media"/>
            <a:extLst>
              <a:ext uri="{FF2B5EF4-FFF2-40B4-BE49-F238E27FC236}">
                <a16:creationId xmlns:a16="http://schemas.microsoft.com/office/drawing/2014/main" id="{76E3DA54-41D1-4517-97FF-036FC1A7D9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92442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2</a:t>
            </a:r>
            <a:r>
              <a:rPr lang="ja-JP" altLang="en-US" sz="4000" dirty="0">
                <a:latin typeface="Century" panose="02040604050505020304" pitchFamily="18" charset="0"/>
              </a:rPr>
              <a:t>問</a:t>
            </a:r>
            <a:endParaRPr lang="en-US" altLang="ja-JP" sz="4000" dirty="0">
              <a:latin typeface="Century" panose="02040604050505020304" pitchFamily="18" charset="0"/>
            </a:endParaRPr>
          </a:p>
          <a:p>
            <a:pPr marL="0" indent="0" algn="just">
              <a:lnSpc>
                <a:spcPct val="150000"/>
              </a:lnSpc>
              <a:buNone/>
            </a:pPr>
            <a:r>
              <a:rPr lang="ja-JP" altLang="en-US" sz="4000" dirty="0">
                <a:latin typeface="Century" panose="02040604050505020304" pitchFamily="18" charset="0"/>
              </a:rPr>
              <a:t>それぞれの問いについて，対話の場面が日本語で書かれています。対話とそれについての問いを聞き，その答えとして最も適切なものを，四つの選択肢（① </a:t>
            </a:r>
            <a:r>
              <a:rPr lang="en-US" altLang="ja-JP" sz="4000" dirty="0">
                <a:latin typeface="Century" panose="02040604050505020304" pitchFamily="18" charset="0"/>
              </a:rPr>
              <a:t>〜 ④</a:t>
            </a:r>
            <a:r>
              <a:rPr lang="ja-JP" altLang="en-US" sz="4000" dirty="0">
                <a:latin typeface="Century" panose="02040604050505020304" pitchFamily="18" charset="0"/>
              </a:rPr>
              <a:t>）のうちから一つずつ選びなさい。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236621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3000" dirty="0">
                <a:latin typeface="Century" panose="02040604050505020304" pitchFamily="18" charset="0"/>
              </a:rPr>
              <a:t>問</a:t>
            </a:r>
            <a:r>
              <a:rPr lang="en-US" altLang="ja-JP" sz="3000" dirty="0">
                <a:latin typeface="Century" panose="02040604050505020304" pitchFamily="18" charset="0"/>
              </a:rPr>
              <a:t>1 </a:t>
            </a:r>
            <a:r>
              <a:rPr lang="ja-JP" altLang="en-US" sz="3000" dirty="0">
                <a:latin typeface="Century" panose="02040604050505020304" pitchFamily="18" charset="0"/>
              </a:rPr>
              <a:t>居間でクリスマスツリーの置き場所について話をしています。</a:t>
            </a:r>
          </a:p>
        </p:txBody>
      </p:sp>
      <p:pic>
        <p:nvPicPr>
          <p:cNvPr id="2" name="図 1">
            <a:extLst>
              <a:ext uri="{FF2B5EF4-FFF2-40B4-BE49-F238E27FC236}">
                <a16:creationId xmlns:a16="http://schemas.microsoft.com/office/drawing/2014/main" id="{93961DA6-631B-4B1A-B347-6D3FFF80D9E2}"/>
              </a:ext>
            </a:extLst>
          </p:cNvPr>
          <p:cNvPicPr>
            <a:picLocks noChangeAspect="1"/>
          </p:cNvPicPr>
          <p:nvPr/>
        </p:nvPicPr>
        <p:blipFill>
          <a:blip r:embed="rId4"/>
          <a:stretch>
            <a:fillRect/>
          </a:stretch>
        </p:blipFill>
        <p:spPr>
          <a:xfrm>
            <a:off x="2465387" y="1093385"/>
            <a:ext cx="7261225" cy="5421715"/>
          </a:xfrm>
          <a:prstGeom prst="rect">
            <a:avLst/>
          </a:prstGeom>
        </p:spPr>
      </p:pic>
      <p:pic>
        <p:nvPicPr>
          <p:cNvPr id="4" name="H30A08">
            <a:hlinkClick r:id="" action="ppaction://media"/>
            <a:extLst>
              <a:ext uri="{FF2B5EF4-FFF2-40B4-BE49-F238E27FC236}">
                <a16:creationId xmlns:a16="http://schemas.microsoft.com/office/drawing/2014/main" id="{74A08487-7110-445E-8795-18A9209D54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0253" y="5905500"/>
            <a:ext cx="609600" cy="609600"/>
          </a:xfrm>
          <a:prstGeom prst="rect">
            <a:avLst/>
          </a:prstGeom>
        </p:spPr>
      </p:pic>
    </p:spTree>
    <p:extLst>
      <p:ext uri="{BB962C8B-B14F-4D97-AF65-F5344CB8AC3E}">
        <p14:creationId xmlns:p14="http://schemas.microsoft.com/office/powerpoint/2010/main" val="92082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048132"/>
            <a:ext cx="11627708" cy="2761735"/>
          </a:xfrm>
        </p:spPr>
        <p:txBody>
          <a:bodyPr>
            <a:normAutofit/>
          </a:bodyPr>
          <a:lstStyle/>
          <a:p>
            <a:pPr marL="0" indent="0" algn="just">
              <a:buNone/>
            </a:pPr>
            <a:r>
              <a:rPr lang="ja-JP" altLang="en-US" sz="4000" dirty="0"/>
              <a:t>第</a:t>
            </a:r>
            <a:r>
              <a:rPr lang="en-US" altLang="ja-JP" sz="4000" dirty="0"/>
              <a:t>1</a:t>
            </a:r>
            <a:r>
              <a:rPr lang="ja-JP" altLang="en-US" sz="4000" dirty="0"/>
              <a:t>問　</a:t>
            </a:r>
            <a:endParaRPr lang="en-US" altLang="ja-JP" sz="4000" dirty="0"/>
          </a:p>
          <a:p>
            <a:pPr marL="0" indent="0" algn="just">
              <a:buNone/>
            </a:pPr>
            <a:r>
              <a:rPr lang="ja-JP" altLang="en-US" sz="4000" dirty="0"/>
              <a:t>それぞれの問いについて，聞こえてくる英文の内容に最も近い意味のものを，四つの選択肢（①</a:t>
            </a:r>
            <a:r>
              <a:rPr lang="en-US" altLang="ja-JP" sz="4000" dirty="0"/>
              <a:t>〜④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85000" lnSpcReduction="20000"/>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M: How about there, near the bookshelf?</a:t>
            </a:r>
          </a:p>
          <a:p>
            <a:pPr marL="360000" indent="-360000" algn="just">
              <a:lnSpc>
                <a:spcPct val="150000"/>
              </a:lnSpc>
              <a:buNone/>
            </a:pPr>
            <a:r>
              <a:rPr lang="en-US" altLang="ja-JP" sz="4000" dirty="0">
                <a:latin typeface="Century" panose="02040604050505020304" pitchFamily="18" charset="0"/>
              </a:rPr>
              <a:t>W: I’d prefer it by the window.</a:t>
            </a:r>
          </a:p>
          <a:p>
            <a:pPr marL="360000" indent="-360000" algn="just">
              <a:lnSpc>
                <a:spcPct val="150000"/>
              </a:lnSpc>
              <a:buNone/>
            </a:pPr>
            <a:r>
              <a:rPr lang="en-US" altLang="ja-JP" sz="4000" dirty="0">
                <a:latin typeface="Century" panose="02040604050505020304" pitchFamily="18" charset="0"/>
              </a:rPr>
              <a:t>M: OK. Right here, then?</a:t>
            </a:r>
          </a:p>
          <a:p>
            <a:pPr marL="360000" indent="-360000" algn="just">
              <a:lnSpc>
                <a:spcPct val="150000"/>
              </a:lnSpc>
              <a:buNone/>
            </a:pPr>
            <a:r>
              <a:rPr lang="en-US" altLang="ja-JP" sz="4000" dirty="0">
                <a:latin typeface="Century" panose="02040604050505020304" pitchFamily="18" charset="0"/>
              </a:rPr>
              <a:t>W: No, that’s too close to the TV. I think the other corner would be better.</a:t>
            </a:r>
          </a:p>
          <a:p>
            <a:pPr marL="360000" indent="-360000" algn="just">
              <a:lnSpc>
                <a:spcPct val="150000"/>
              </a:lnSpc>
              <a:buNone/>
            </a:pPr>
            <a:r>
              <a:rPr lang="en-US" altLang="ja-JP" sz="4000" dirty="0">
                <a:latin typeface="Century" panose="02040604050505020304" pitchFamily="18" charset="0"/>
              </a:rPr>
              <a:t>Question: Where does the woman want to put the Christmas tree?</a:t>
            </a:r>
          </a:p>
        </p:txBody>
      </p:sp>
      <p:pic>
        <p:nvPicPr>
          <p:cNvPr id="2" name="H30A08">
            <a:hlinkClick r:id="" action="ppaction://media"/>
            <a:extLst>
              <a:ext uri="{FF2B5EF4-FFF2-40B4-BE49-F238E27FC236}">
                <a16:creationId xmlns:a16="http://schemas.microsoft.com/office/drawing/2014/main" id="{4964D080-33A5-461D-8E14-222DB970983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877697"/>
            <a:ext cx="609600" cy="609600"/>
          </a:xfrm>
          <a:prstGeom prst="rect">
            <a:avLst/>
          </a:prstGeom>
        </p:spPr>
      </p:pic>
    </p:spTree>
    <p:extLst>
      <p:ext uri="{BB962C8B-B14F-4D97-AF65-F5344CB8AC3E}">
        <p14:creationId xmlns:p14="http://schemas.microsoft.com/office/powerpoint/2010/main" val="3274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3200" dirty="0">
                <a:latin typeface="Century" panose="02040604050505020304" pitchFamily="18" charset="0"/>
              </a:rPr>
              <a:t>問</a:t>
            </a:r>
            <a:r>
              <a:rPr lang="en-US" altLang="ja-JP" sz="3200" dirty="0">
                <a:latin typeface="Century" panose="02040604050505020304" pitchFamily="18" charset="0"/>
              </a:rPr>
              <a:t>2 </a:t>
            </a:r>
            <a:r>
              <a:rPr lang="ja-JP" altLang="en-US" sz="3200" dirty="0">
                <a:latin typeface="Century" panose="02040604050505020304" pitchFamily="18" charset="0"/>
              </a:rPr>
              <a:t>来週の天気について話をしています。</a:t>
            </a:r>
          </a:p>
        </p:txBody>
      </p:sp>
      <p:pic>
        <p:nvPicPr>
          <p:cNvPr id="2" name="図 1">
            <a:extLst>
              <a:ext uri="{FF2B5EF4-FFF2-40B4-BE49-F238E27FC236}">
                <a16:creationId xmlns:a16="http://schemas.microsoft.com/office/drawing/2014/main" id="{5B92575E-0338-4995-ADA0-8F536D4CCCDE}"/>
              </a:ext>
            </a:extLst>
          </p:cNvPr>
          <p:cNvPicPr>
            <a:picLocks noChangeAspect="1"/>
          </p:cNvPicPr>
          <p:nvPr/>
        </p:nvPicPr>
        <p:blipFill>
          <a:blip r:embed="rId4"/>
          <a:stretch>
            <a:fillRect/>
          </a:stretch>
        </p:blipFill>
        <p:spPr>
          <a:xfrm>
            <a:off x="2662237" y="1051602"/>
            <a:ext cx="6867525" cy="5463498"/>
          </a:xfrm>
          <a:prstGeom prst="rect">
            <a:avLst/>
          </a:prstGeom>
        </p:spPr>
      </p:pic>
      <p:pic>
        <p:nvPicPr>
          <p:cNvPr id="4" name="H30A09">
            <a:hlinkClick r:id="" action="ppaction://media"/>
            <a:extLst>
              <a:ext uri="{FF2B5EF4-FFF2-40B4-BE49-F238E27FC236}">
                <a16:creationId xmlns:a16="http://schemas.microsoft.com/office/drawing/2014/main" id="{789B32E2-736B-4EEF-B534-6D251E169A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17875" y="5948749"/>
            <a:ext cx="609600" cy="609600"/>
          </a:xfrm>
          <a:prstGeom prst="rect">
            <a:avLst/>
          </a:prstGeom>
        </p:spPr>
      </p:pic>
    </p:spTree>
    <p:extLst>
      <p:ext uri="{BB962C8B-B14F-4D97-AF65-F5344CB8AC3E}">
        <p14:creationId xmlns:p14="http://schemas.microsoft.com/office/powerpoint/2010/main" val="170336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92500" lnSpcReduction="20000"/>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W: Will it be warm next week?</a:t>
            </a:r>
          </a:p>
          <a:p>
            <a:pPr marL="0" indent="0" algn="just">
              <a:lnSpc>
                <a:spcPct val="150000"/>
              </a:lnSpc>
              <a:buNone/>
            </a:pPr>
            <a:r>
              <a:rPr lang="en-US" altLang="ja-JP" sz="4000" dirty="0">
                <a:latin typeface="Century" panose="02040604050505020304" pitchFamily="18" charset="0"/>
              </a:rPr>
              <a:t>M: It should be cold at first, then get warmer.</a:t>
            </a:r>
          </a:p>
          <a:p>
            <a:pPr marL="0" indent="0" algn="just">
              <a:lnSpc>
                <a:spcPct val="150000"/>
              </a:lnSpc>
              <a:buNone/>
            </a:pPr>
            <a:r>
              <a:rPr lang="en-US" altLang="ja-JP" sz="4000" dirty="0">
                <a:latin typeface="Century" panose="02040604050505020304" pitchFamily="18" charset="0"/>
              </a:rPr>
              <a:t>W: I heard it’ll be sunny, though, right?</a:t>
            </a:r>
          </a:p>
          <a:p>
            <a:pPr marL="216000" indent="-216000" algn="just">
              <a:lnSpc>
                <a:spcPct val="150000"/>
              </a:lnSpc>
              <a:buNone/>
            </a:pPr>
            <a:r>
              <a:rPr lang="en-US" altLang="ja-JP" sz="4000" dirty="0">
                <a:latin typeface="Century" panose="02040604050505020304" pitchFamily="18" charset="0"/>
              </a:rPr>
              <a:t>M: Yes, except for rain on Thursday and clouds on Friday.</a:t>
            </a:r>
          </a:p>
          <a:p>
            <a:pPr marL="0" indent="0" algn="just">
              <a:lnSpc>
                <a:spcPct val="150000"/>
              </a:lnSpc>
              <a:buNone/>
            </a:pPr>
            <a:r>
              <a:rPr lang="en-US" altLang="ja-JP" sz="4000" dirty="0">
                <a:latin typeface="Century" panose="02040604050505020304" pitchFamily="18" charset="0"/>
              </a:rPr>
              <a:t>Question: Which is the correct weather forecast?</a:t>
            </a:r>
          </a:p>
        </p:txBody>
      </p:sp>
      <p:pic>
        <p:nvPicPr>
          <p:cNvPr id="2" name="H30A09">
            <a:hlinkClick r:id="" action="ppaction://media"/>
            <a:extLst>
              <a:ext uri="{FF2B5EF4-FFF2-40B4-BE49-F238E27FC236}">
                <a16:creationId xmlns:a16="http://schemas.microsoft.com/office/drawing/2014/main" id="{49FA4944-ED34-4CB4-8DA6-2F79E5AA2B1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31076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3000" dirty="0">
                <a:latin typeface="Century" panose="02040604050505020304" pitchFamily="18" charset="0"/>
              </a:rPr>
              <a:t>問</a:t>
            </a:r>
            <a:r>
              <a:rPr lang="en-US" altLang="ja-JP" sz="3000" dirty="0">
                <a:latin typeface="Century" panose="02040604050505020304" pitchFamily="18" charset="0"/>
              </a:rPr>
              <a:t>3 </a:t>
            </a:r>
            <a:r>
              <a:rPr lang="ja-JP" altLang="en-US" sz="3000" dirty="0">
                <a:latin typeface="Century" panose="02040604050505020304" pitchFamily="18" charset="0"/>
              </a:rPr>
              <a:t>動物園で見てきた動物について話をしています。</a:t>
            </a:r>
          </a:p>
          <a:p>
            <a:pPr marL="0" indent="0" algn="just">
              <a:lnSpc>
                <a:spcPct val="150000"/>
              </a:lnSpc>
              <a:buNone/>
            </a:pPr>
            <a:endParaRPr lang="en-US" altLang="ja-JP" sz="3000" dirty="0">
              <a:latin typeface="Century" panose="02040604050505020304" pitchFamily="18" charset="0"/>
            </a:endParaRPr>
          </a:p>
        </p:txBody>
      </p:sp>
      <p:pic>
        <p:nvPicPr>
          <p:cNvPr id="2" name="図 1">
            <a:extLst>
              <a:ext uri="{FF2B5EF4-FFF2-40B4-BE49-F238E27FC236}">
                <a16:creationId xmlns:a16="http://schemas.microsoft.com/office/drawing/2014/main" id="{40EDD264-BDDA-4DE1-82D8-C272D3A79C28}"/>
              </a:ext>
            </a:extLst>
          </p:cNvPr>
          <p:cNvPicPr>
            <a:picLocks noChangeAspect="1"/>
          </p:cNvPicPr>
          <p:nvPr/>
        </p:nvPicPr>
        <p:blipFill>
          <a:blip r:embed="rId4"/>
          <a:stretch>
            <a:fillRect/>
          </a:stretch>
        </p:blipFill>
        <p:spPr>
          <a:xfrm>
            <a:off x="2932026" y="1030879"/>
            <a:ext cx="6327947" cy="5484221"/>
          </a:xfrm>
          <a:prstGeom prst="rect">
            <a:avLst/>
          </a:prstGeom>
        </p:spPr>
      </p:pic>
      <p:pic>
        <p:nvPicPr>
          <p:cNvPr id="4" name="H30A10">
            <a:hlinkClick r:id="" action="ppaction://media"/>
            <a:extLst>
              <a:ext uri="{FF2B5EF4-FFF2-40B4-BE49-F238E27FC236}">
                <a16:creationId xmlns:a16="http://schemas.microsoft.com/office/drawing/2014/main" id="{573848E1-18FB-4A93-A8CC-252B601F23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0253" y="5924035"/>
            <a:ext cx="609600" cy="609600"/>
          </a:xfrm>
          <a:prstGeom prst="rect">
            <a:avLst/>
          </a:prstGeom>
        </p:spPr>
      </p:pic>
    </p:spTree>
    <p:extLst>
      <p:ext uri="{BB962C8B-B14F-4D97-AF65-F5344CB8AC3E}">
        <p14:creationId xmlns:p14="http://schemas.microsoft.com/office/powerpoint/2010/main" val="164207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85000" lnSpcReduction="10000"/>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216000" indent="-216000" algn="just">
              <a:lnSpc>
                <a:spcPct val="150000"/>
              </a:lnSpc>
              <a:buNone/>
            </a:pPr>
            <a:r>
              <a:rPr lang="en-US" altLang="ja-JP" sz="4000" dirty="0">
                <a:latin typeface="Century" panose="02040604050505020304" pitchFamily="18" charset="0"/>
              </a:rPr>
              <a:t>M: What was the name of the animal with the small ears?</a:t>
            </a:r>
          </a:p>
          <a:p>
            <a:pPr marL="0" indent="0" algn="just">
              <a:lnSpc>
                <a:spcPct val="150000"/>
              </a:lnSpc>
              <a:buNone/>
            </a:pPr>
            <a:r>
              <a:rPr lang="en-US" altLang="ja-JP" sz="4000" dirty="0">
                <a:latin typeface="Century" panose="02040604050505020304" pitchFamily="18" charset="0"/>
              </a:rPr>
              <a:t>W: The one with the long tail?</a:t>
            </a:r>
          </a:p>
          <a:p>
            <a:pPr marL="0" indent="0" algn="just">
              <a:lnSpc>
                <a:spcPct val="150000"/>
              </a:lnSpc>
              <a:buNone/>
            </a:pPr>
            <a:r>
              <a:rPr lang="en-US" altLang="ja-JP" sz="4000" dirty="0">
                <a:latin typeface="Century" panose="02040604050505020304" pitchFamily="18" charset="0"/>
              </a:rPr>
              <a:t>M: No, the short-tailed one.</a:t>
            </a:r>
          </a:p>
          <a:p>
            <a:pPr marL="0" indent="0" algn="just">
              <a:lnSpc>
                <a:spcPct val="150000"/>
              </a:lnSpc>
              <a:buNone/>
            </a:pPr>
            <a:r>
              <a:rPr lang="en-US" altLang="ja-JP" sz="4000" dirty="0">
                <a:latin typeface="Century" panose="02040604050505020304" pitchFamily="18" charset="0"/>
              </a:rPr>
              <a:t>W: Oh yeah, with the long nose.</a:t>
            </a:r>
          </a:p>
          <a:p>
            <a:pPr marL="0" indent="0" algn="just">
              <a:lnSpc>
                <a:spcPct val="150000"/>
              </a:lnSpc>
              <a:buNone/>
            </a:pPr>
            <a:r>
              <a:rPr lang="en-US" altLang="ja-JP" sz="4000" dirty="0">
                <a:latin typeface="Century" panose="02040604050505020304" pitchFamily="18" charset="0"/>
              </a:rPr>
              <a:t>Question: Which animal are the speakers talking about?</a:t>
            </a:r>
          </a:p>
        </p:txBody>
      </p:sp>
      <p:pic>
        <p:nvPicPr>
          <p:cNvPr id="2" name="H30A10">
            <a:hlinkClick r:id="" action="ppaction://media"/>
            <a:extLst>
              <a:ext uri="{FF2B5EF4-FFF2-40B4-BE49-F238E27FC236}">
                <a16:creationId xmlns:a16="http://schemas.microsoft.com/office/drawing/2014/main" id="{9AFF451A-71B7-44F0-8B8D-0C4E61C3CA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1085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3000" dirty="0">
                <a:latin typeface="Century" panose="02040604050505020304" pitchFamily="18" charset="0"/>
              </a:rPr>
              <a:t>問</a:t>
            </a:r>
            <a:r>
              <a:rPr lang="en-US" altLang="ja-JP" sz="3000" dirty="0">
                <a:latin typeface="Century" panose="02040604050505020304" pitchFamily="18" charset="0"/>
              </a:rPr>
              <a:t>4 </a:t>
            </a:r>
            <a:r>
              <a:rPr lang="ja-JP" altLang="en-US" sz="3000" dirty="0">
                <a:latin typeface="Century" panose="02040604050505020304" pitchFamily="18" charset="0"/>
              </a:rPr>
              <a:t>遊園地で乗り物の話をしています。</a:t>
            </a:r>
          </a:p>
        </p:txBody>
      </p:sp>
      <p:pic>
        <p:nvPicPr>
          <p:cNvPr id="2" name="図 1">
            <a:extLst>
              <a:ext uri="{FF2B5EF4-FFF2-40B4-BE49-F238E27FC236}">
                <a16:creationId xmlns:a16="http://schemas.microsoft.com/office/drawing/2014/main" id="{D255142B-C296-4E87-B4DA-5CBBAAE81807}"/>
              </a:ext>
            </a:extLst>
          </p:cNvPr>
          <p:cNvPicPr>
            <a:picLocks noChangeAspect="1"/>
          </p:cNvPicPr>
          <p:nvPr/>
        </p:nvPicPr>
        <p:blipFill>
          <a:blip r:embed="rId4"/>
          <a:stretch>
            <a:fillRect/>
          </a:stretch>
        </p:blipFill>
        <p:spPr>
          <a:xfrm>
            <a:off x="3160627" y="1010423"/>
            <a:ext cx="5748596" cy="5493103"/>
          </a:xfrm>
          <a:prstGeom prst="rect">
            <a:avLst/>
          </a:prstGeom>
        </p:spPr>
      </p:pic>
      <p:pic>
        <p:nvPicPr>
          <p:cNvPr id="4" name="H30A11">
            <a:hlinkClick r:id="" action="ppaction://media"/>
            <a:extLst>
              <a:ext uri="{FF2B5EF4-FFF2-40B4-BE49-F238E27FC236}">
                <a16:creationId xmlns:a16="http://schemas.microsoft.com/office/drawing/2014/main" id="{F392335B-57BF-4653-AB7C-7529ED4E2D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0254" y="5877697"/>
            <a:ext cx="609600" cy="609600"/>
          </a:xfrm>
          <a:prstGeom prst="rect">
            <a:avLst/>
          </a:prstGeom>
        </p:spPr>
      </p:pic>
    </p:spTree>
    <p:extLst>
      <p:ext uri="{BB962C8B-B14F-4D97-AF65-F5344CB8AC3E}">
        <p14:creationId xmlns:p14="http://schemas.microsoft.com/office/powerpoint/2010/main" val="424370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92500"/>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216000" indent="-216000" algn="just">
              <a:lnSpc>
                <a:spcPct val="150000"/>
              </a:lnSpc>
              <a:buNone/>
            </a:pPr>
            <a:r>
              <a:rPr lang="en-US" altLang="ja-JP" sz="4000" dirty="0">
                <a:latin typeface="Century" panose="02040604050505020304" pitchFamily="18" charset="0"/>
              </a:rPr>
              <a:t>W: This place is famous for its roller coaster!</a:t>
            </a:r>
          </a:p>
          <a:p>
            <a:pPr marL="216000" indent="-216000" algn="just">
              <a:lnSpc>
                <a:spcPct val="150000"/>
              </a:lnSpc>
              <a:buNone/>
            </a:pPr>
            <a:r>
              <a:rPr lang="en-US" altLang="ja-JP" sz="4000" dirty="0">
                <a:latin typeface="Century" panose="02040604050505020304" pitchFamily="18" charset="0"/>
              </a:rPr>
              <a:t>M: Oh … no, I don’t like fast rides.</a:t>
            </a:r>
          </a:p>
          <a:p>
            <a:pPr marL="216000" indent="-216000" algn="just">
              <a:lnSpc>
                <a:spcPct val="150000"/>
              </a:lnSpc>
              <a:buNone/>
            </a:pPr>
            <a:r>
              <a:rPr lang="en-US" altLang="ja-JP" sz="4000" dirty="0">
                <a:latin typeface="Century" panose="02040604050505020304" pitchFamily="18" charset="0"/>
              </a:rPr>
              <a:t>W: Well then, let’s try this!</a:t>
            </a:r>
          </a:p>
          <a:p>
            <a:pPr marL="216000" indent="-216000" algn="just">
              <a:lnSpc>
                <a:spcPct val="150000"/>
              </a:lnSpc>
              <a:buNone/>
            </a:pPr>
            <a:r>
              <a:rPr lang="en-US" altLang="ja-JP" sz="4000" dirty="0">
                <a:latin typeface="Century" panose="02040604050505020304" pitchFamily="18" charset="0"/>
              </a:rPr>
              <a:t>M: Actually, I’m afraid of heights, too.</a:t>
            </a:r>
          </a:p>
          <a:p>
            <a:pPr marL="216000" indent="-216000" algn="just">
              <a:lnSpc>
                <a:spcPct val="150000"/>
              </a:lnSpc>
              <a:buNone/>
            </a:pPr>
            <a:r>
              <a:rPr lang="en-US" altLang="ja-JP" sz="4000" dirty="0">
                <a:latin typeface="Century" panose="02040604050505020304" pitchFamily="18" charset="0"/>
              </a:rPr>
              <a:t>Question: Which is the best ride for the man to try?</a:t>
            </a:r>
          </a:p>
        </p:txBody>
      </p:sp>
      <p:pic>
        <p:nvPicPr>
          <p:cNvPr id="2" name="H30A11">
            <a:hlinkClick r:id="" action="ppaction://media"/>
            <a:extLst>
              <a:ext uri="{FF2B5EF4-FFF2-40B4-BE49-F238E27FC236}">
                <a16:creationId xmlns:a16="http://schemas.microsoft.com/office/drawing/2014/main" id="{5679F0E9-3C00-4278-B462-2922535A72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877697"/>
            <a:ext cx="609600" cy="609600"/>
          </a:xfrm>
          <a:prstGeom prst="rect">
            <a:avLst/>
          </a:prstGeom>
        </p:spPr>
      </p:pic>
    </p:spTree>
    <p:extLst>
      <p:ext uri="{BB962C8B-B14F-4D97-AF65-F5344CB8AC3E}">
        <p14:creationId xmlns:p14="http://schemas.microsoft.com/office/powerpoint/2010/main" val="3809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1456552"/>
            <a:ext cx="11627708" cy="3944895"/>
          </a:xfrm>
        </p:spPr>
        <p:txBody>
          <a:bodyPr>
            <a:normAutofit/>
          </a:bodyPr>
          <a:lstStyle/>
          <a:p>
            <a:pPr marL="0" indent="0" algn="just">
              <a:lnSpc>
                <a:spcPct val="10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3</a:t>
            </a:r>
            <a:r>
              <a:rPr lang="ja-JP" altLang="en-US" sz="4000" dirty="0">
                <a:latin typeface="Century" panose="02040604050505020304" pitchFamily="18" charset="0"/>
              </a:rPr>
              <a:t>問</a:t>
            </a:r>
            <a:endParaRPr lang="en-US" altLang="ja-JP" sz="4000" dirty="0">
              <a:latin typeface="Century" panose="02040604050505020304" pitchFamily="18" charset="0"/>
            </a:endParaRPr>
          </a:p>
          <a:p>
            <a:pPr marL="0" indent="0" algn="just">
              <a:lnSpc>
                <a:spcPct val="100000"/>
              </a:lnSpc>
              <a:buNone/>
            </a:pPr>
            <a:r>
              <a:rPr lang="ja-JP" altLang="en-US" sz="4000" dirty="0"/>
              <a:t>それぞれの問いについて，対話の場面が日本語で書かれています。対話を聞き，問いの答えとして最も適切なものを，四つの選択肢（① </a:t>
            </a:r>
            <a:r>
              <a:rPr lang="en-US" altLang="ja-JP" sz="4000" dirty="0"/>
              <a:t>〜 ④</a:t>
            </a:r>
            <a:r>
              <a:rPr lang="ja-JP" altLang="en-US" sz="4000" dirty="0"/>
              <a:t>）のうちから一つずつ選びなさい。（問いの英文は書かれています。</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283123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夫婦が今夜の夕食について話をしています。</a:t>
            </a:r>
          </a:p>
          <a:p>
            <a:pPr marL="0" indent="0" algn="just">
              <a:lnSpc>
                <a:spcPct val="150000"/>
              </a:lnSpc>
              <a:buNone/>
            </a:pPr>
            <a:r>
              <a:rPr lang="en-US" altLang="ja-JP" sz="4000" dirty="0">
                <a:latin typeface="Century" panose="02040604050505020304" pitchFamily="18" charset="0"/>
              </a:rPr>
              <a:t>What is the couple going to eat for dinner?</a:t>
            </a:r>
          </a:p>
          <a:p>
            <a:pPr marL="0" indent="0" algn="just">
              <a:lnSpc>
                <a:spcPct val="15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Pasta and salad</a:t>
            </a:r>
          </a:p>
          <a:p>
            <a:pPr marL="0" indent="0" algn="just">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Pasta and soup</a:t>
            </a:r>
          </a:p>
          <a:p>
            <a:pPr marL="0" indent="0" algn="just">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Pizza and salad</a:t>
            </a:r>
          </a:p>
          <a:p>
            <a:pPr marL="0" indent="0" algn="just">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Pizza and soup</a:t>
            </a:r>
          </a:p>
        </p:txBody>
      </p:sp>
      <p:pic>
        <p:nvPicPr>
          <p:cNvPr id="2" name="H30A12">
            <a:hlinkClick r:id="" action="ppaction://media"/>
            <a:extLst>
              <a:ext uri="{FF2B5EF4-FFF2-40B4-BE49-F238E27FC236}">
                <a16:creationId xmlns:a16="http://schemas.microsoft.com/office/drawing/2014/main" id="{A458DE3E-A103-4F37-A852-EA0F4272B6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877697"/>
            <a:ext cx="609600" cy="609600"/>
          </a:xfrm>
          <a:prstGeom prst="rect">
            <a:avLst/>
          </a:prstGeom>
        </p:spPr>
      </p:pic>
    </p:spTree>
    <p:extLst>
      <p:ext uri="{BB962C8B-B14F-4D97-AF65-F5344CB8AC3E}">
        <p14:creationId xmlns:p14="http://schemas.microsoft.com/office/powerpoint/2010/main" val="31585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85000" lnSpcReduction="10000"/>
          </a:bodyPr>
          <a:lstStyle/>
          <a:p>
            <a:pPr marL="216000" indent="-216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216000" indent="-216000" algn="just">
              <a:lnSpc>
                <a:spcPct val="150000"/>
              </a:lnSpc>
              <a:buNone/>
            </a:pPr>
            <a:r>
              <a:rPr lang="en-US" altLang="ja-JP" sz="4000" dirty="0">
                <a:latin typeface="Century" panose="02040604050505020304" pitchFamily="18" charset="0"/>
              </a:rPr>
              <a:t>W: Would you rather have pizza or pasta for dinner?</a:t>
            </a:r>
          </a:p>
          <a:p>
            <a:pPr marL="216000" indent="-216000" algn="just">
              <a:lnSpc>
                <a:spcPct val="150000"/>
              </a:lnSpc>
              <a:buNone/>
            </a:pPr>
            <a:r>
              <a:rPr lang="en-US" altLang="ja-JP" sz="4000" dirty="0">
                <a:latin typeface="Century" panose="02040604050505020304" pitchFamily="18" charset="0"/>
              </a:rPr>
              <a:t>M: Well, I had pizza for lunch ….</a:t>
            </a:r>
          </a:p>
          <a:p>
            <a:pPr marL="216000" indent="-216000" algn="just">
              <a:lnSpc>
                <a:spcPct val="150000"/>
              </a:lnSpc>
              <a:buNone/>
            </a:pPr>
            <a:r>
              <a:rPr lang="en-US" altLang="ja-JP" sz="4000" dirty="0">
                <a:latin typeface="Century" panose="02040604050505020304" pitchFamily="18" charset="0"/>
              </a:rPr>
              <a:t>W: OK, then pasta. We could have soup with that. Oh, but the neighbor gave us lots of lettuce and tomatoes from her garden, so how about a salad instead of soup?</a:t>
            </a:r>
          </a:p>
          <a:p>
            <a:pPr marL="216000" indent="-216000" algn="just">
              <a:lnSpc>
                <a:spcPct val="150000"/>
              </a:lnSpc>
              <a:buNone/>
            </a:pPr>
            <a:r>
              <a:rPr lang="en-US" altLang="ja-JP" sz="4000" dirty="0">
                <a:latin typeface="Century" panose="02040604050505020304" pitchFamily="18" charset="0"/>
              </a:rPr>
              <a:t>M: Sure! That sounds good!</a:t>
            </a:r>
          </a:p>
        </p:txBody>
      </p:sp>
      <p:pic>
        <p:nvPicPr>
          <p:cNvPr id="2" name="H30A12">
            <a:hlinkClick r:id="" action="ppaction://media"/>
            <a:extLst>
              <a:ext uri="{FF2B5EF4-FFF2-40B4-BE49-F238E27FC236}">
                <a16:creationId xmlns:a16="http://schemas.microsoft.com/office/drawing/2014/main" id="{DC2E7503-D813-43CC-B5C2-08170742753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50971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a:t>
            </a:r>
          </a:p>
          <a:p>
            <a:pPr marL="0" indent="0" algn="just">
              <a:lnSpc>
                <a:spcPct val="15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The speaker does not want anything.</a:t>
            </a:r>
          </a:p>
          <a:p>
            <a:pPr marL="0" indent="0" algn="just">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The speaker wants both tea and cookies.</a:t>
            </a:r>
          </a:p>
          <a:p>
            <a:pPr marL="0" indent="0" algn="just">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The speaker wants cookies.</a:t>
            </a:r>
          </a:p>
          <a:p>
            <a:pPr marL="0" indent="0" algn="just">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The speaker wants tea.</a:t>
            </a:r>
            <a:endParaRPr kumimoji="1" lang="ja-JP" altLang="en-US" sz="4000" dirty="0">
              <a:latin typeface="Century" panose="02040604050505020304" pitchFamily="18" charset="0"/>
            </a:endParaRPr>
          </a:p>
        </p:txBody>
      </p:sp>
      <p:pic>
        <p:nvPicPr>
          <p:cNvPr id="5" name="H30A01">
            <a:hlinkClick r:id="" action="ppaction://media"/>
            <a:extLst>
              <a:ext uri="{FF2B5EF4-FFF2-40B4-BE49-F238E27FC236}">
                <a16:creationId xmlns:a16="http://schemas.microsoft.com/office/drawing/2014/main" id="{5221EEC5-3A98-4E09-A4F3-B97010828E9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36615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216000" indent="-216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男性が通行人に話しかけています。</a:t>
            </a:r>
          </a:p>
          <a:p>
            <a:pPr marL="216000" indent="-216000" algn="just">
              <a:lnSpc>
                <a:spcPct val="150000"/>
              </a:lnSpc>
              <a:buNone/>
            </a:pPr>
            <a:r>
              <a:rPr lang="en-US" altLang="ja-JP" sz="4000" dirty="0">
                <a:latin typeface="Century" panose="02040604050505020304" pitchFamily="18" charset="0"/>
              </a:rPr>
              <a:t>What will the man do?</a:t>
            </a:r>
          </a:p>
          <a:p>
            <a:pPr marL="216000" indent="-216000" algn="just">
              <a:lnSpc>
                <a:spcPct val="15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Ask for a ride.</a:t>
            </a:r>
          </a:p>
          <a:p>
            <a:pPr marL="216000" indent="-216000" algn="just">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Take a bus.</a:t>
            </a:r>
          </a:p>
          <a:p>
            <a:pPr marL="216000" indent="-216000" algn="just">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Take a taxi.</a:t>
            </a:r>
          </a:p>
          <a:p>
            <a:pPr marL="216000" indent="-216000" algn="just">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Walk to the hotel.</a:t>
            </a:r>
          </a:p>
        </p:txBody>
      </p:sp>
      <p:pic>
        <p:nvPicPr>
          <p:cNvPr id="2" name="H30A13">
            <a:hlinkClick r:id="" action="ppaction://media"/>
            <a:extLst>
              <a:ext uri="{FF2B5EF4-FFF2-40B4-BE49-F238E27FC236}">
                <a16:creationId xmlns:a16="http://schemas.microsoft.com/office/drawing/2014/main" id="{CFC0ED9D-C1B9-44B8-8A51-80ADF8A94D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202269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92500" lnSpcReduction="10000"/>
          </a:bodyPr>
          <a:lstStyle/>
          <a:p>
            <a:pPr marL="216000" indent="-216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216000" indent="-216000" algn="just">
              <a:lnSpc>
                <a:spcPct val="150000"/>
              </a:lnSpc>
              <a:buNone/>
            </a:pPr>
            <a:r>
              <a:rPr lang="en-US" altLang="ja-JP" sz="4000" dirty="0">
                <a:latin typeface="Century" panose="02040604050505020304" pitchFamily="18" charset="0"/>
              </a:rPr>
              <a:t>M: Excuse me. Could you tell me how to get to the Riverside Hotel from here?</a:t>
            </a:r>
          </a:p>
          <a:p>
            <a:pPr marL="216000" indent="-216000" algn="just">
              <a:lnSpc>
                <a:spcPct val="150000"/>
              </a:lnSpc>
              <a:buNone/>
            </a:pPr>
            <a:r>
              <a:rPr lang="en-US" altLang="ja-JP" sz="4000" dirty="0">
                <a:latin typeface="Century" panose="02040604050505020304" pitchFamily="18" charset="0"/>
              </a:rPr>
              <a:t>W: You can take a taxi or a bus. Or you can walk there and enjoy the view. It’s not too far.</a:t>
            </a:r>
          </a:p>
          <a:p>
            <a:pPr marL="216000" indent="-216000" algn="just">
              <a:lnSpc>
                <a:spcPct val="150000"/>
              </a:lnSpc>
              <a:buNone/>
            </a:pPr>
            <a:r>
              <a:rPr lang="en-US" altLang="ja-JP" sz="4000" dirty="0">
                <a:latin typeface="Century" panose="02040604050505020304" pitchFamily="18" charset="0"/>
              </a:rPr>
              <a:t>M: Hmm, it’s a nice day, and I need some exercise. I’ll do that.</a:t>
            </a:r>
          </a:p>
        </p:txBody>
      </p:sp>
      <p:pic>
        <p:nvPicPr>
          <p:cNvPr id="2" name="H30A13">
            <a:hlinkClick r:id="" action="ppaction://media"/>
            <a:extLst>
              <a:ext uri="{FF2B5EF4-FFF2-40B4-BE49-F238E27FC236}">
                <a16:creationId xmlns:a16="http://schemas.microsoft.com/office/drawing/2014/main" id="{4EF14C13-32C0-45E4-8DC2-70B69020CB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39103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216000" indent="-216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友達同士が服装について話をしています。</a:t>
            </a:r>
          </a:p>
          <a:p>
            <a:pPr marL="216000" indent="-216000" algn="just">
              <a:lnSpc>
                <a:spcPct val="150000"/>
              </a:lnSpc>
              <a:buNone/>
            </a:pPr>
            <a:r>
              <a:rPr lang="en-US" altLang="ja-JP" sz="4000" dirty="0">
                <a:latin typeface="Century" panose="02040604050505020304" pitchFamily="18" charset="0"/>
              </a:rPr>
              <a:t>How does the man feel about the shirt?</a:t>
            </a:r>
          </a:p>
          <a:p>
            <a:pPr marL="216000" indent="-216000" algn="just">
              <a:lnSpc>
                <a:spcPct val="15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He likes it very much.</a:t>
            </a:r>
          </a:p>
          <a:p>
            <a:pPr marL="216000" indent="-216000" algn="just">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He wants to buy it.</a:t>
            </a:r>
          </a:p>
          <a:p>
            <a:pPr marL="216000" indent="-216000" algn="just">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It doesn’t look nice on him.</a:t>
            </a:r>
          </a:p>
          <a:p>
            <a:pPr marL="216000" indent="-216000" algn="just">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It isn’t worth the price.</a:t>
            </a:r>
          </a:p>
        </p:txBody>
      </p:sp>
      <p:pic>
        <p:nvPicPr>
          <p:cNvPr id="2" name="H30A14">
            <a:hlinkClick r:id="" action="ppaction://media"/>
            <a:extLst>
              <a:ext uri="{FF2B5EF4-FFF2-40B4-BE49-F238E27FC236}">
                <a16:creationId xmlns:a16="http://schemas.microsoft.com/office/drawing/2014/main" id="{98D39A6B-B0C6-4E0F-9684-A99816099D0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780903"/>
            <a:ext cx="609600" cy="609600"/>
          </a:xfrm>
          <a:prstGeom prst="rect">
            <a:avLst/>
          </a:prstGeom>
        </p:spPr>
      </p:pic>
    </p:spTree>
    <p:extLst>
      <p:ext uri="{BB962C8B-B14F-4D97-AF65-F5344CB8AC3E}">
        <p14:creationId xmlns:p14="http://schemas.microsoft.com/office/powerpoint/2010/main" val="41383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85000" lnSpcReduction="20000"/>
          </a:bodyPr>
          <a:lstStyle/>
          <a:p>
            <a:pPr marL="216000" indent="-216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216000" indent="-216000" algn="just">
              <a:lnSpc>
                <a:spcPct val="150000"/>
              </a:lnSpc>
              <a:buNone/>
            </a:pPr>
            <a:r>
              <a:rPr lang="en-US" altLang="ja-JP" sz="4000" dirty="0">
                <a:latin typeface="Century" panose="02040604050505020304" pitchFamily="18" charset="0"/>
              </a:rPr>
              <a:t>W: Hi, Jason. You look great in that shirt.</a:t>
            </a:r>
          </a:p>
          <a:p>
            <a:pPr marL="216000" indent="-216000" algn="just">
              <a:lnSpc>
                <a:spcPct val="150000"/>
              </a:lnSpc>
              <a:buNone/>
            </a:pPr>
            <a:r>
              <a:rPr lang="en-US" altLang="ja-JP" sz="4000" dirty="0">
                <a:latin typeface="Century" panose="02040604050505020304" pitchFamily="18" charset="0"/>
              </a:rPr>
              <a:t>M: Thanks, Mary. I ordered it online. Actually, it didn’t look that nice on the website.</a:t>
            </a:r>
          </a:p>
          <a:p>
            <a:pPr marL="216000" indent="-216000" algn="just">
              <a:lnSpc>
                <a:spcPct val="150000"/>
              </a:lnSpc>
              <a:buNone/>
            </a:pPr>
            <a:r>
              <a:rPr lang="en-US" altLang="ja-JP" sz="4000" dirty="0">
                <a:latin typeface="Century" panose="02040604050505020304" pitchFamily="18" charset="0"/>
              </a:rPr>
              <a:t>W: Then why did you buy it?</a:t>
            </a:r>
          </a:p>
          <a:p>
            <a:pPr marL="216000" indent="-216000" algn="just">
              <a:lnSpc>
                <a:spcPct val="150000"/>
              </a:lnSpc>
              <a:buNone/>
            </a:pPr>
            <a:r>
              <a:rPr lang="en-US" altLang="ja-JP" sz="4000" dirty="0">
                <a:latin typeface="Century" panose="02040604050505020304" pitchFamily="18" charset="0"/>
              </a:rPr>
              <a:t>M: Because it was 50% off. But now I think it’s really nice.</a:t>
            </a:r>
          </a:p>
          <a:p>
            <a:pPr marL="216000" indent="-216000" algn="just">
              <a:lnSpc>
                <a:spcPct val="150000"/>
              </a:lnSpc>
              <a:buNone/>
            </a:pPr>
            <a:r>
              <a:rPr lang="en-US" altLang="ja-JP" sz="4000" dirty="0">
                <a:latin typeface="Century" panose="02040604050505020304" pitchFamily="18" charset="0"/>
              </a:rPr>
              <a:t>W: Yeah, it is! You got a good buy.</a:t>
            </a:r>
          </a:p>
        </p:txBody>
      </p:sp>
      <p:pic>
        <p:nvPicPr>
          <p:cNvPr id="2" name="H30A14">
            <a:hlinkClick r:id="" action="ppaction://media"/>
            <a:extLst>
              <a:ext uri="{FF2B5EF4-FFF2-40B4-BE49-F238E27FC236}">
                <a16:creationId xmlns:a16="http://schemas.microsoft.com/office/drawing/2014/main" id="{7A858565-B05E-4B39-A9CA-D9A7522361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91322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92500"/>
          </a:bodyPr>
          <a:lstStyle/>
          <a:p>
            <a:pPr marL="216000" indent="-216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友達同士が今観た映画について話をしています。</a:t>
            </a:r>
          </a:p>
          <a:p>
            <a:pPr marL="216000" indent="-216000" algn="just">
              <a:lnSpc>
                <a:spcPct val="150000"/>
              </a:lnSpc>
              <a:buNone/>
            </a:pPr>
            <a:r>
              <a:rPr lang="en-US" altLang="ja-JP" sz="4000" dirty="0">
                <a:latin typeface="Century" panose="02040604050505020304" pitchFamily="18" charset="0"/>
              </a:rPr>
              <a:t>What do the two people agree about?</a:t>
            </a:r>
          </a:p>
          <a:p>
            <a:pPr marL="216000" indent="-216000" algn="just">
              <a:lnSpc>
                <a:spcPct val="15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The movie follows the book.</a:t>
            </a:r>
          </a:p>
          <a:p>
            <a:pPr marL="216000" indent="-216000" algn="just">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The movie has a great cast.</a:t>
            </a:r>
          </a:p>
          <a:p>
            <a:pPr marL="216000" indent="-216000" algn="just">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The movie is based on a true story.</a:t>
            </a:r>
          </a:p>
          <a:p>
            <a:pPr marL="216000" indent="-216000" algn="just">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The movie is better than the book.</a:t>
            </a:r>
          </a:p>
        </p:txBody>
      </p:sp>
      <p:pic>
        <p:nvPicPr>
          <p:cNvPr id="2" name="H30A15">
            <a:hlinkClick r:id="" action="ppaction://media"/>
            <a:extLst>
              <a:ext uri="{FF2B5EF4-FFF2-40B4-BE49-F238E27FC236}">
                <a16:creationId xmlns:a16="http://schemas.microsoft.com/office/drawing/2014/main" id="{8929451C-2D29-41D3-ADEF-D07658239B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7303" y="5877697"/>
            <a:ext cx="609600" cy="609600"/>
          </a:xfrm>
          <a:prstGeom prst="rect">
            <a:avLst/>
          </a:prstGeom>
        </p:spPr>
      </p:pic>
    </p:spTree>
    <p:extLst>
      <p:ext uri="{BB962C8B-B14F-4D97-AF65-F5344CB8AC3E}">
        <p14:creationId xmlns:p14="http://schemas.microsoft.com/office/powerpoint/2010/main" val="221551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85000" lnSpcReduction="10000"/>
          </a:bodyPr>
          <a:lstStyle/>
          <a:p>
            <a:pPr marL="216000" indent="-216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216000" indent="-216000" algn="just">
              <a:lnSpc>
                <a:spcPct val="150000"/>
              </a:lnSpc>
              <a:buNone/>
            </a:pPr>
            <a:r>
              <a:rPr lang="en-US" altLang="ja-JP" sz="4000" dirty="0">
                <a:latin typeface="Century" panose="02040604050505020304" pitchFamily="18" charset="0"/>
              </a:rPr>
              <a:t>M: That was a great movie, wasn’t it?</a:t>
            </a:r>
          </a:p>
          <a:p>
            <a:pPr marL="216000" indent="-216000" algn="just">
              <a:lnSpc>
                <a:spcPct val="150000"/>
              </a:lnSpc>
              <a:buNone/>
            </a:pPr>
            <a:r>
              <a:rPr lang="en-US" altLang="ja-JP" sz="4000" dirty="0">
                <a:latin typeface="Century" panose="02040604050505020304" pitchFamily="18" charset="0"/>
              </a:rPr>
              <a:t>W: Well, it wasn’t as good as I expected.</a:t>
            </a:r>
          </a:p>
          <a:p>
            <a:pPr marL="216000" indent="-216000" algn="just">
              <a:lnSpc>
                <a:spcPct val="150000"/>
              </a:lnSpc>
              <a:buNone/>
            </a:pPr>
            <a:r>
              <a:rPr lang="en-US" altLang="ja-JP" sz="4000" dirty="0">
                <a:latin typeface="Century" panose="02040604050505020304" pitchFamily="18" charset="0"/>
              </a:rPr>
              <a:t>M: Really? It was a lot like the book, though.</a:t>
            </a:r>
          </a:p>
          <a:p>
            <a:pPr marL="216000" indent="-216000" algn="just">
              <a:lnSpc>
                <a:spcPct val="150000"/>
              </a:lnSpc>
              <a:buNone/>
            </a:pPr>
            <a:r>
              <a:rPr lang="en-US" altLang="ja-JP" sz="4000" dirty="0">
                <a:latin typeface="Century" panose="02040604050505020304" pitchFamily="18" charset="0"/>
              </a:rPr>
              <a:t>W: Yeah, that’s true, but I didn’t like the cast very much.</a:t>
            </a:r>
          </a:p>
          <a:p>
            <a:pPr marL="216000" indent="-216000" algn="just">
              <a:lnSpc>
                <a:spcPct val="150000"/>
              </a:lnSpc>
              <a:buNone/>
            </a:pPr>
            <a:r>
              <a:rPr lang="en-US" altLang="ja-JP" sz="4000" dirty="0">
                <a:latin typeface="Century" panose="02040604050505020304" pitchFamily="18" charset="0"/>
              </a:rPr>
              <a:t>M: Oh, you didn’t? I think all the actors did a great job.</a:t>
            </a:r>
          </a:p>
        </p:txBody>
      </p:sp>
      <p:pic>
        <p:nvPicPr>
          <p:cNvPr id="2" name="H30A15">
            <a:hlinkClick r:id="" action="ppaction://media"/>
            <a:extLst>
              <a:ext uri="{FF2B5EF4-FFF2-40B4-BE49-F238E27FC236}">
                <a16:creationId xmlns:a16="http://schemas.microsoft.com/office/drawing/2014/main" id="{38F68655-FB8C-416A-9683-A8643F5BEC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6890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432000" indent="-432000" algn="just">
              <a:lnSpc>
                <a:spcPct val="100000"/>
              </a:lnSpc>
              <a:buNone/>
            </a:pPr>
            <a:r>
              <a:rPr lang="ja-JP" altLang="en-US" sz="2600" dirty="0">
                <a:latin typeface="Century" panose="02040604050505020304" pitchFamily="18" charset="0"/>
              </a:rPr>
              <a:t>第</a:t>
            </a:r>
            <a:r>
              <a:rPr lang="en-US" altLang="ja-JP" sz="2600" dirty="0">
                <a:latin typeface="Century" panose="02040604050505020304" pitchFamily="18" charset="0"/>
              </a:rPr>
              <a:t>4</a:t>
            </a:r>
            <a:r>
              <a:rPr lang="ja-JP" altLang="en-US" sz="2600" dirty="0">
                <a:latin typeface="Century" panose="02040604050505020304" pitchFamily="18" charset="0"/>
              </a:rPr>
              <a:t>問 問</a:t>
            </a:r>
            <a:r>
              <a:rPr lang="en-US" altLang="ja-JP" sz="2600" dirty="0">
                <a:latin typeface="Century" panose="02040604050505020304" pitchFamily="18" charset="0"/>
              </a:rPr>
              <a:t>1</a:t>
            </a:r>
            <a:r>
              <a:rPr lang="ja-JP" altLang="en-US" sz="2600" dirty="0">
                <a:latin typeface="Century" panose="02040604050505020304" pitchFamily="18" charset="0"/>
              </a:rPr>
              <a:t> 女の子がペットの猫（サクラ）について話しています。話を聞き，その内容を表したイラスト（①</a:t>
            </a:r>
            <a:r>
              <a:rPr lang="en-US" altLang="ja-JP" sz="2600" dirty="0">
                <a:latin typeface="Century" panose="02040604050505020304" pitchFamily="18" charset="0"/>
              </a:rPr>
              <a:t>〜④</a:t>
            </a:r>
            <a:r>
              <a:rPr lang="ja-JP" altLang="en-US" sz="2600" dirty="0">
                <a:latin typeface="Century" panose="02040604050505020304" pitchFamily="18" charset="0"/>
              </a:rPr>
              <a:t>）を，聞こえてくる順番に並べなさい。</a:t>
            </a:r>
            <a:endParaRPr lang="en-US" altLang="ja-JP" sz="2600" dirty="0">
              <a:latin typeface="Century" panose="02040604050505020304" pitchFamily="18" charset="0"/>
            </a:endParaRPr>
          </a:p>
        </p:txBody>
      </p:sp>
      <p:pic>
        <p:nvPicPr>
          <p:cNvPr id="2" name="図 1">
            <a:extLst>
              <a:ext uri="{FF2B5EF4-FFF2-40B4-BE49-F238E27FC236}">
                <a16:creationId xmlns:a16="http://schemas.microsoft.com/office/drawing/2014/main" id="{8FF1915B-8F2B-46E1-A60B-2930FFEA50A4}"/>
              </a:ext>
            </a:extLst>
          </p:cNvPr>
          <p:cNvPicPr>
            <a:picLocks noChangeAspect="1"/>
          </p:cNvPicPr>
          <p:nvPr/>
        </p:nvPicPr>
        <p:blipFill>
          <a:blip r:embed="rId4"/>
          <a:stretch>
            <a:fillRect/>
          </a:stretch>
        </p:blipFill>
        <p:spPr>
          <a:xfrm>
            <a:off x="2649537" y="1214818"/>
            <a:ext cx="6892925" cy="5376482"/>
          </a:xfrm>
          <a:prstGeom prst="rect">
            <a:avLst/>
          </a:prstGeom>
        </p:spPr>
      </p:pic>
      <p:pic>
        <p:nvPicPr>
          <p:cNvPr id="4" name="H30A16-19">
            <a:hlinkClick r:id="" action="ppaction://media"/>
            <a:extLst>
              <a:ext uri="{FF2B5EF4-FFF2-40B4-BE49-F238E27FC236}">
                <a16:creationId xmlns:a16="http://schemas.microsoft.com/office/drawing/2014/main" id="{4DE595E2-7429-4AF5-9F5B-B4A4171FC4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0253" y="5905500"/>
            <a:ext cx="609600" cy="609600"/>
          </a:xfrm>
          <a:prstGeom prst="rect">
            <a:avLst/>
          </a:prstGeom>
        </p:spPr>
      </p:pic>
    </p:spTree>
    <p:extLst>
      <p:ext uri="{BB962C8B-B14F-4D97-AF65-F5344CB8AC3E}">
        <p14:creationId xmlns:p14="http://schemas.microsoft.com/office/powerpoint/2010/main" val="168567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70000" lnSpcReduction="20000"/>
          </a:bodyPr>
          <a:lstStyle/>
          <a:p>
            <a:pPr marL="0" indent="0" algn="just">
              <a:lnSpc>
                <a:spcPct val="150000"/>
              </a:lnSpc>
              <a:buNone/>
            </a:pPr>
            <a:r>
              <a:rPr lang="ja-JP" altLang="en-US" sz="4000" dirty="0">
                <a:latin typeface="Century" panose="02040604050505020304" pitchFamily="18" charset="0"/>
              </a:rPr>
              <a:t>正解 ③→②→①→④</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Last Saturday, when my grandmother opened the front door of our house, our family cat, Sakura, ran out to chase a bird. My grandmother tried to catch her, but Sakura was too fast. My family began looking for her. When it got too dark to see, we gave up our search for the night. We were so sad. I placed food and water outside the door in case Sakura came home. The next morning I ran to the door to check the food. The food had been eaten, but Sakura wasn’t there. Then suddenly, from behind the bushes, I heard a soft “meow.”</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H30A16-19">
            <a:hlinkClick r:id="" action="ppaction://media"/>
            <a:extLst>
              <a:ext uri="{FF2B5EF4-FFF2-40B4-BE49-F238E27FC236}">
                <a16:creationId xmlns:a16="http://schemas.microsoft.com/office/drawing/2014/main" id="{7FA2A16E-0F85-4F85-9BDF-44C37BA2EAC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943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4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4808838" cy="6144397"/>
          </a:xfrm>
        </p:spPr>
        <p:txBody>
          <a:bodyPr>
            <a:noAutofit/>
          </a:bodyPr>
          <a:lstStyle/>
          <a:p>
            <a:pPr marL="0" indent="0" algn="just">
              <a:lnSpc>
                <a:spcPct val="100000"/>
              </a:lnSpc>
              <a:buNone/>
            </a:pPr>
            <a:r>
              <a:rPr lang="ja-JP" altLang="en-US" dirty="0">
                <a:latin typeface="Century" panose="02040604050505020304" pitchFamily="18" charset="0"/>
              </a:rPr>
              <a:t>あなたは海外インターンシップで旅行代理店の手伝いをしています。ツアーの料金についての説明を聞き，下の表の四つの空欄｜</a:t>
            </a:r>
            <a:r>
              <a:rPr lang="en-US" altLang="ja-JP" dirty="0">
                <a:latin typeface="Century" panose="02040604050505020304" pitchFamily="18" charset="0"/>
              </a:rPr>
              <a:t>20</a:t>
            </a:r>
            <a:r>
              <a:rPr lang="ja-JP" altLang="en-US" dirty="0">
                <a:latin typeface="Century" panose="02040604050505020304" pitchFamily="18" charset="0"/>
              </a:rPr>
              <a:t>｜</a:t>
            </a:r>
            <a:r>
              <a:rPr lang="en-US" altLang="ja-JP" dirty="0">
                <a:latin typeface="Century" panose="02040604050505020304" pitchFamily="18" charset="0"/>
              </a:rPr>
              <a:t>〜</a:t>
            </a:r>
            <a:r>
              <a:rPr lang="ja-JP" altLang="en-US" dirty="0">
                <a:latin typeface="Century" panose="02040604050505020304" pitchFamily="18" charset="0"/>
              </a:rPr>
              <a:t>｜</a:t>
            </a:r>
            <a:r>
              <a:rPr lang="en-US" altLang="ja-JP" dirty="0">
                <a:latin typeface="Century" panose="02040604050505020304" pitchFamily="18" charset="0"/>
              </a:rPr>
              <a:t>23</a:t>
            </a:r>
            <a:r>
              <a:rPr lang="ja-JP" altLang="en-US" dirty="0">
                <a:latin typeface="Century" panose="02040604050505020304" pitchFamily="18" charset="0"/>
              </a:rPr>
              <a:t>｜ にあてはめるのに最も適切なものを，五つの選択肢（①</a:t>
            </a:r>
            <a:r>
              <a:rPr lang="en-US" altLang="ja-JP" dirty="0">
                <a:latin typeface="Century" panose="02040604050505020304" pitchFamily="18" charset="0"/>
              </a:rPr>
              <a:t>〜⑤</a:t>
            </a:r>
            <a:r>
              <a:rPr lang="ja-JP" altLang="en-US" dirty="0">
                <a:latin typeface="Century" panose="02040604050505020304" pitchFamily="18" charset="0"/>
              </a:rPr>
              <a:t>）のうちから一つずつ選びなさい。選択肢は</a:t>
            </a:r>
            <a:r>
              <a:rPr lang="en-US" altLang="ja-JP" dirty="0">
                <a:latin typeface="Century" panose="02040604050505020304" pitchFamily="18" charset="0"/>
              </a:rPr>
              <a:t>2 </a:t>
            </a:r>
            <a:r>
              <a:rPr lang="ja-JP" altLang="en-US" dirty="0">
                <a:latin typeface="Century" panose="02040604050505020304" pitchFamily="18" charset="0"/>
              </a:rPr>
              <a:t>回以上使ってもかまいません。</a:t>
            </a:r>
            <a:endParaRPr lang="en-US" altLang="ja-JP" dirty="0">
              <a:latin typeface="Century" panose="02040604050505020304" pitchFamily="18" charset="0"/>
            </a:endParaRPr>
          </a:p>
          <a:p>
            <a:pPr marL="0" indent="0" algn="just">
              <a:lnSpc>
                <a:spcPct val="100000"/>
              </a:lnSpc>
              <a:buNone/>
            </a:pPr>
            <a:r>
              <a:rPr lang="en-US" altLang="ja-JP" dirty="0">
                <a:latin typeface="Century" panose="02040604050505020304" pitchFamily="18" charset="0"/>
              </a:rPr>
              <a:t>① $50</a:t>
            </a:r>
            <a:r>
              <a:rPr lang="ja-JP" altLang="en-US" dirty="0">
                <a:latin typeface="Century" panose="02040604050505020304" pitchFamily="18" charset="0"/>
              </a:rPr>
              <a:t>　② </a:t>
            </a:r>
            <a:r>
              <a:rPr lang="en-US" altLang="ja-JP" dirty="0">
                <a:latin typeface="Century" panose="02040604050505020304" pitchFamily="18" charset="0"/>
              </a:rPr>
              <a:t>$70</a:t>
            </a:r>
            <a:r>
              <a:rPr lang="ja-JP" altLang="en-US" dirty="0">
                <a:latin typeface="Century" panose="02040604050505020304" pitchFamily="18" charset="0"/>
              </a:rPr>
              <a:t>　③ </a:t>
            </a:r>
            <a:r>
              <a:rPr lang="en-US" altLang="ja-JP" dirty="0">
                <a:latin typeface="Century" panose="02040604050505020304" pitchFamily="18" charset="0"/>
              </a:rPr>
              <a:t>$100</a:t>
            </a:r>
          </a:p>
          <a:p>
            <a:pPr marL="0" indent="0" algn="just">
              <a:lnSpc>
                <a:spcPct val="100000"/>
              </a:lnSpc>
              <a:buNone/>
            </a:pPr>
            <a:r>
              <a:rPr lang="en-US" altLang="ja-JP" dirty="0">
                <a:latin typeface="Century" panose="02040604050505020304" pitchFamily="18" charset="0"/>
              </a:rPr>
              <a:t>④ $150</a:t>
            </a:r>
            <a:r>
              <a:rPr lang="ja-JP" altLang="en-US" dirty="0">
                <a:latin typeface="Century" panose="02040604050505020304" pitchFamily="18" charset="0"/>
              </a:rPr>
              <a:t>　⑤ </a:t>
            </a:r>
            <a:r>
              <a:rPr lang="en-US" altLang="ja-JP" dirty="0">
                <a:latin typeface="Century" panose="02040604050505020304" pitchFamily="18" charset="0"/>
              </a:rPr>
              <a:t>$200</a:t>
            </a:r>
          </a:p>
        </p:txBody>
      </p:sp>
      <p:pic>
        <p:nvPicPr>
          <p:cNvPr id="2" name="図 1">
            <a:extLst>
              <a:ext uri="{FF2B5EF4-FFF2-40B4-BE49-F238E27FC236}">
                <a16:creationId xmlns:a16="http://schemas.microsoft.com/office/drawing/2014/main" id="{81164457-C944-41CF-94C5-CDD14130569F}"/>
              </a:ext>
            </a:extLst>
          </p:cNvPr>
          <p:cNvPicPr>
            <a:picLocks noChangeAspect="1"/>
          </p:cNvPicPr>
          <p:nvPr/>
        </p:nvPicPr>
        <p:blipFill>
          <a:blip r:embed="rId4"/>
          <a:stretch>
            <a:fillRect/>
          </a:stretch>
        </p:blipFill>
        <p:spPr>
          <a:xfrm>
            <a:off x="5747694" y="342899"/>
            <a:ext cx="6062534" cy="6305035"/>
          </a:xfrm>
          <a:prstGeom prst="rect">
            <a:avLst/>
          </a:prstGeom>
        </p:spPr>
      </p:pic>
      <p:pic>
        <p:nvPicPr>
          <p:cNvPr id="4" name="H30A20-23">
            <a:hlinkClick r:id="" action="ppaction://media"/>
            <a:extLst>
              <a:ext uri="{FF2B5EF4-FFF2-40B4-BE49-F238E27FC236}">
                <a16:creationId xmlns:a16="http://schemas.microsoft.com/office/drawing/2014/main" id="{111E0093-BB00-423F-B08C-303E344644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2146" y="6038334"/>
            <a:ext cx="609600" cy="609600"/>
          </a:xfrm>
          <a:prstGeom prst="rect">
            <a:avLst/>
          </a:prstGeom>
        </p:spPr>
      </p:pic>
    </p:spTree>
    <p:extLst>
      <p:ext uri="{BB962C8B-B14F-4D97-AF65-F5344CB8AC3E}">
        <p14:creationId xmlns:p14="http://schemas.microsoft.com/office/powerpoint/2010/main" val="199157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92500" lnSpcReduction="20000"/>
          </a:bodyPr>
          <a:lstStyle/>
          <a:p>
            <a:pPr marL="0" indent="0" algn="just">
              <a:lnSpc>
                <a:spcPct val="150000"/>
              </a:lnSpc>
              <a:buNone/>
            </a:pPr>
            <a:r>
              <a:rPr lang="ja-JP" altLang="en-US" sz="4000" dirty="0">
                <a:latin typeface="Century" panose="02040604050505020304" pitchFamily="18" charset="0"/>
              </a:rPr>
              <a:t>正解 </a:t>
            </a:r>
            <a:r>
              <a:rPr lang="en-US" altLang="ja-JP" sz="4000" dirty="0">
                <a:latin typeface="Century" panose="02040604050505020304" pitchFamily="18" charset="0"/>
              </a:rPr>
              <a:t>[ 20 ] </a:t>
            </a:r>
            <a:r>
              <a:rPr lang="ja-JP" altLang="en-US" sz="4000" dirty="0">
                <a:latin typeface="Century" panose="02040604050505020304" pitchFamily="18" charset="0"/>
              </a:rPr>
              <a:t>②　</a:t>
            </a:r>
            <a:r>
              <a:rPr lang="en-US" altLang="ja-JP" sz="4000" dirty="0">
                <a:latin typeface="Century" panose="02040604050505020304" pitchFamily="18" charset="0"/>
              </a:rPr>
              <a:t>[ 21 ] </a:t>
            </a:r>
            <a:r>
              <a:rPr lang="ja-JP" altLang="en-US" sz="4000" dirty="0">
                <a:latin typeface="Century" panose="02040604050505020304" pitchFamily="18" charset="0"/>
              </a:rPr>
              <a:t>③　</a:t>
            </a:r>
            <a:r>
              <a:rPr lang="en-US" altLang="ja-JP" sz="4000" dirty="0">
                <a:latin typeface="Century" panose="02040604050505020304" pitchFamily="18" charset="0"/>
              </a:rPr>
              <a:t>[ 22 ] </a:t>
            </a:r>
            <a:r>
              <a:rPr lang="ja-JP" altLang="en-US" sz="4000" dirty="0">
                <a:latin typeface="Century" panose="02040604050505020304" pitchFamily="18" charset="0"/>
              </a:rPr>
              <a:t>③　</a:t>
            </a:r>
            <a:r>
              <a:rPr lang="en-US" altLang="ja-JP" sz="4000" dirty="0">
                <a:latin typeface="Century" panose="02040604050505020304" pitchFamily="18" charset="0"/>
              </a:rPr>
              <a:t>[ 23 ] </a:t>
            </a:r>
            <a:r>
              <a:rPr lang="ja-JP" altLang="en-US" sz="4000" dirty="0">
                <a:latin typeface="Century" panose="02040604050505020304" pitchFamily="18" charset="0"/>
              </a:rPr>
              <a:t>④</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This is the list of outdoor tours that we offer. I haven’t filled in the price column yet, so could you help me complete it? The prices depend on how long each tour is. The price is 70 dollars for tours up to one hour … and 100 dollars for tours over 60 minutes up to 90 minutes. We charge 50 dollars for each additional hour over 90 minutes.</a:t>
            </a:r>
          </a:p>
        </p:txBody>
      </p:sp>
      <p:pic>
        <p:nvPicPr>
          <p:cNvPr id="2" name="H30A20-23">
            <a:hlinkClick r:id="" action="ppaction://media"/>
            <a:extLst>
              <a:ext uri="{FF2B5EF4-FFF2-40B4-BE49-F238E27FC236}">
                <a16:creationId xmlns:a16="http://schemas.microsoft.com/office/drawing/2014/main" id="{6F591499-DCB4-4EE1-86E2-1DD6B916EF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877697"/>
            <a:ext cx="609600" cy="609600"/>
          </a:xfrm>
          <a:prstGeom prst="rect">
            <a:avLst/>
          </a:prstGeom>
        </p:spPr>
      </p:pic>
    </p:spTree>
    <p:extLst>
      <p:ext uri="{BB962C8B-B14F-4D97-AF65-F5344CB8AC3E}">
        <p14:creationId xmlns:p14="http://schemas.microsoft.com/office/powerpoint/2010/main" val="94412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1 </a:t>
            </a:r>
            <a:r>
              <a:rPr kumimoji="1" lang="ja-JP" altLang="en-US" sz="4000" dirty="0">
                <a:latin typeface="Century" panose="02040604050505020304" pitchFamily="18" charset="0"/>
              </a:rPr>
              <a:t>正解 ④</a:t>
            </a:r>
            <a:endParaRPr kumimoji="1"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I’ve had enough cookies, thanks. Some more tea would be nice.</a:t>
            </a:r>
          </a:p>
        </p:txBody>
      </p:sp>
      <p:pic>
        <p:nvPicPr>
          <p:cNvPr id="2" name="H30A01">
            <a:hlinkClick r:id="" action="ppaction://media"/>
            <a:extLst>
              <a:ext uri="{FF2B5EF4-FFF2-40B4-BE49-F238E27FC236}">
                <a16:creationId xmlns:a16="http://schemas.microsoft.com/office/drawing/2014/main" id="{EEC9039F-E8F4-4762-BDF1-2D85D57048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18838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3969608"/>
          </a:xfrm>
        </p:spPr>
        <p:txBody>
          <a:bodyPr numCol="2" spcCol="180000">
            <a:normAutofit fontScale="47500" lnSpcReduction="20000"/>
          </a:bodyPr>
          <a:lstStyle/>
          <a:p>
            <a:pPr marL="0" indent="0" algn="just">
              <a:lnSpc>
                <a:spcPct val="120000"/>
              </a:lnSpc>
              <a:buNone/>
            </a:pPr>
            <a:r>
              <a:rPr lang="ja-JP" altLang="en-US" sz="4000" dirty="0">
                <a:latin typeface="Century" panose="02040604050505020304" pitchFamily="18" charset="0"/>
              </a:rPr>
              <a:t>四人の説明を聞き，問いの答えとして最も適切なものを，選択肢のうちから選びなさい。メモを取るのに下の表を使ってもかまいません。</a:t>
            </a:r>
          </a:p>
          <a:p>
            <a:pPr marL="0" indent="0" algn="just">
              <a:lnSpc>
                <a:spcPct val="120000"/>
              </a:lnSpc>
              <a:buNone/>
            </a:pPr>
            <a:r>
              <a:rPr lang="ja-JP" altLang="en-US" sz="4000" u="sng" dirty="0">
                <a:latin typeface="Century" panose="02040604050505020304" pitchFamily="18" charset="0"/>
              </a:rPr>
              <a:t>状況</a:t>
            </a:r>
            <a:r>
              <a:rPr lang="ja-JP" altLang="en-US" sz="4000" dirty="0">
                <a:latin typeface="Century" panose="02040604050505020304" pitchFamily="18" charset="0"/>
              </a:rPr>
              <a:t>：あなたは大学に入学した後に住むための寮を選んでいます。寮を選ぶにあたり，あなたが考えている条件は以下のとおりです。</a:t>
            </a:r>
          </a:p>
          <a:p>
            <a:pPr marL="0" indent="0" algn="just">
              <a:lnSpc>
                <a:spcPct val="120000"/>
              </a:lnSpc>
              <a:buNone/>
            </a:pPr>
            <a:r>
              <a:rPr lang="ja-JP" altLang="en-US" sz="4000" u="sng" dirty="0">
                <a:latin typeface="Century" panose="02040604050505020304" pitchFamily="18" charset="0"/>
              </a:rPr>
              <a:t>条件</a:t>
            </a:r>
          </a:p>
          <a:p>
            <a:pPr marL="216000" indent="-216000" algn="just">
              <a:lnSpc>
                <a:spcPct val="120000"/>
              </a:lnSpc>
              <a:buNone/>
            </a:pPr>
            <a:r>
              <a:rPr lang="ja-JP" altLang="en-US" sz="4000" dirty="0">
                <a:latin typeface="Century" panose="02040604050505020304" pitchFamily="18" charset="0"/>
              </a:rPr>
              <a:t>Ａ．同じ寮の人たちと交流できる共用スペースがある。</a:t>
            </a:r>
          </a:p>
          <a:p>
            <a:pPr marL="0" indent="0" algn="just">
              <a:lnSpc>
                <a:spcPct val="120000"/>
              </a:lnSpc>
              <a:buNone/>
            </a:pPr>
            <a:r>
              <a:rPr lang="ja-JP" altLang="en-US" sz="4000" dirty="0">
                <a:latin typeface="Century" panose="02040604050505020304" pitchFamily="18" charset="0"/>
              </a:rPr>
              <a:t>Ｂ．各部屋にバスルームがある。</a:t>
            </a:r>
          </a:p>
          <a:p>
            <a:pPr marL="0" indent="0" algn="just">
              <a:lnSpc>
                <a:spcPct val="120000"/>
              </a:lnSpc>
              <a:buNone/>
            </a:pPr>
            <a:r>
              <a:rPr lang="ja-JP" altLang="en-US" sz="4000" dirty="0">
                <a:latin typeface="Century" panose="02040604050505020304" pitchFamily="18" charset="0"/>
              </a:rPr>
              <a:t>Ｃ．個室である。</a:t>
            </a:r>
            <a:endParaRPr lang="en-US" altLang="ja-JP" sz="4000" dirty="0">
              <a:latin typeface="Century" panose="02040604050505020304" pitchFamily="18" charset="0"/>
            </a:endParaRPr>
          </a:p>
          <a:p>
            <a:pPr marL="0" indent="0" algn="just">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a:t>
            </a:r>
            <a:r>
              <a:rPr lang="ja-JP" altLang="en-US" sz="4000" dirty="0">
                <a:latin typeface="Century" panose="02040604050505020304" pitchFamily="18" charset="0"/>
              </a:rPr>
              <a:t>　先輩四人が自分の住んでいる寮について説明するのを聞き，上の条件に最も合う寮を，四つの選択肢（① </a:t>
            </a:r>
            <a:r>
              <a:rPr lang="en-US" altLang="ja-JP" sz="4000" dirty="0">
                <a:latin typeface="Century" panose="02040604050505020304" pitchFamily="18" charset="0"/>
              </a:rPr>
              <a:t>〜 ④</a:t>
            </a:r>
            <a:r>
              <a:rPr lang="ja-JP" altLang="en-US" sz="4000" dirty="0">
                <a:latin typeface="Century" panose="02040604050505020304" pitchFamily="18" charset="0"/>
              </a:rPr>
              <a:t>）のうちから一つ選びなさい。</a:t>
            </a:r>
            <a:endParaRPr lang="en-US" altLang="ja-JP" sz="4000" dirty="0">
              <a:latin typeface="Century" panose="02040604050505020304" pitchFamily="18" charset="0"/>
            </a:endParaRPr>
          </a:p>
          <a:p>
            <a:pPr marL="0" indent="0" algn="just">
              <a:lnSpc>
                <a:spcPct val="120000"/>
              </a:lnSpc>
              <a:buNone/>
            </a:pPr>
            <a:endParaRPr lang="ja-JP" altLang="en-US" sz="4000" dirty="0">
              <a:latin typeface="Century" panose="02040604050505020304" pitchFamily="18" charset="0"/>
            </a:endParaRPr>
          </a:p>
          <a:p>
            <a:pPr marL="0" indent="0" algn="just">
              <a:lnSpc>
                <a:spcPct val="120000"/>
              </a:lnSpc>
              <a:buNone/>
            </a:pPr>
            <a:r>
              <a:rPr lang="ja-JP" altLang="en-US" sz="4000" dirty="0">
                <a:latin typeface="Century" panose="02040604050505020304" pitchFamily="18" charset="0"/>
              </a:rPr>
              <a:t>① 　</a:t>
            </a:r>
            <a:r>
              <a:rPr lang="en-US" altLang="ja-JP" sz="4000" dirty="0">
                <a:latin typeface="Century" panose="02040604050505020304" pitchFamily="18" charset="0"/>
              </a:rPr>
              <a:t>Adams Hall</a:t>
            </a:r>
          </a:p>
          <a:p>
            <a:pPr marL="0" indent="0" algn="just">
              <a:lnSpc>
                <a:spcPct val="120000"/>
              </a:lnSpc>
              <a:buNone/>
            </a:pPr>
            <a:r>
              <a:rPr lang="en-US" altLang="ja-JP" sz="4000" dirty="0">
                <a:latin typeface="Century" panose="02040604050505020304" pitchFamily="18" charset="0"/>
              </a:rPr>
              <a:t>② </a:t>
            </a:r>
            <a:r>
              <a:rPr lang="ja-JP" altLang="en-US" sz="4000" dirty="0">
                <a:latin typeface="Century" panose="02040604050505020304" pitchFamily="18" charset="0"/>
              </a:rPr>
              <a:t>　</a:t>
            </a:r>
            <a:r>
              <a:rPr lang="en-US" altLang="ja-JP" sz="4000" dirty="0">
                <a:latin typeface="Century" panose="02040604050505020304" pitchFamily="18" charset="0"/>
              </a:rPr>
              <a:t>Kennedy Hall</a:t>
            </a:r>
          </a:p>
          <a:p>
            <a:pPr marL="0" indent="0" algn="just">
              <a:lnSpc>
                <a:spcPct val="120000"/>
              </a:lnSpc>
              <a:buNone/>
            </a:pPr>
            <a:r>
              <a:rPr lang="en-US" altLang="ja-JP" sz="4000" dirty="0">
                <a:latin typeface="Century" panose="02040604050505020304" pitchFamily="18" charset="0"/>
              </a:rPr>
              <a:t>③ </a:t>
            </a:r>
            <a:r>
              <a:rPr lang="ja-JP" altLang="en-US" sz="4000" dirty="0">
                <a:latin typeface="Century" panose="02040604050505020304" pitchFamily="18" charset="0"/>
              </a:rPr>
              <a:t>　</a:t>
            </a:r>
            <a:r>
              <a:rPr lang="en-US" altLang="ja-JP" sz="4000" dirty="0">
                <a:latin typeface="Century" panose="02040604050505020304" pitchFamily="18" charset="0"/>
              </a:rPr>
              <a:t>Nelson Hall</a:t>
            </a:r>
          </a:p>
          <a:p>
            <a:pPr marL="0" indent="0" algn="just">
              <a:lnSpc>
                <a:spcPct val="120000"/>
              </a:lnSpc>
              <a:buNone/>
            </a:pPr>
            <a:r>
              <a:rPr lang="en-US" altLang="ja-JP" sz="4000" dirty="0">
                <a:latin typeface="Century" panose="02040604050505020304" pitchFamily="18" charset="0"/>
              </a:rPr>
              <a:t>④ </a:t>
            </a:r>
            <a:r>
              <a:rPr lang="ja-JP" altLang="en-US" sz="4000" dirty="0">
                <a:latin typeface="Century" panose="02040604050505020304" pitchFamily="18" charset="0"/>
              </a:rPr>
              <a:t>　</a:t>
            </a:r>
            <a:r>
              <a:rPr lang="en-US" altLang="ja-JP" sz="4000" dirty="0">
                <a:latin typeface="Century" panose="02040604050505020304" pitchFamily="18" charset="0"/>
              </a:rPr>
              <a:t>Washington Hall</a:t>
            </a:r>
          </a:p>
        </p:txBody>
      </p:sp>
      <p:pic>
        <p:nvPicPr>
          <p:cNvPr id="2" name="図 1">
            <a:extLst>
              <a:ext uri="{FF2B5EF4-FFF2-40B4-BE49-F238E27FC236}">
                <a16:creationId xmlns:a16="http://schemas.microsoft.com/office/drawing/2014/main" id="{7232E593-207C-4423-B1DA-B68D51416ECB}"/>
              </a:ext>
            </a:extLst>
          </p:cNvPr>
          <p:cNvPicPr>
            <a:picLocks noChangeAspect="1"/>
          </p:cNvPicPr>
          <p:nvPr/>
        </p:nvPicPr>
        <p:blipFill>
          <a:blip r:embed="rId4"/>
          <a:stretch>
            <a:fillRect/>
          </a:stretch>
        </p:blipFill>
        <p:spPr>
          <a:xfrm>
            <a:off x="2233728" y="4266399"/>
            <a:ext cx="7724544" cy="2248701"/>
          </a:xfrm>
          <a:prstGeom prst="rect">
            <a:avLst/>
          </a:prstGeom>
        </p:spPr>
      </p:pic>
      <p:pic>
        <p:nvPicPr>
          <p:cNvPr id="4" name="H30A24">
            <a:hlinkClick r:id="" action="ppaction://media"/>
            <a:extLst>
              <a:ext uri="{FF2B5EF4-FFF2-40B4-BE49-F238E27FC236}">
                <a16:creationId xmlns:a16="http://schemas.microsoft.com/office/drawing/2014/main" id="{A69C21EF-D365-4156-8A66-AF1EB485CF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71101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2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92500"/>
          </a:bodyPr>
          <a:lstStyle/>
          <a:p>
            <a:pPr marL="0" indent="0" algn="just">
              <a:lnSpc>
                <a:spcPct val="120000"/>
              </a:lnSpc>
              <a:buNone/>
            </a:pPr>
            <a:r>
              <a:rPr lang="ja-JP" altLang="en-US" sz="2400" dirty="0">
                <a:latin typeface="Century" panose="02040604050505020304" pitchFamily="18" charset="0"/>
              </a:rPr>
              <a:t>正解 ④</a:t>
            </a:r>
            <a:endParaRPr lang="en-US" altLang="ja-JP" sz="2400" dirty="0">
              <a:latin typeface="Century" panose="02040604050505020304" pitchFamily="18" charset="0"/>
            </a:endParaRPr>
          </a:p>
          <a:p>
            <a:pPr marL="216000" indent="-216000" algn="just">
              <a:lnSpc>
                <a:spcPct val="120000"/>
              </a:lnSpc>
              <a:buNone/>
            </a:pPr>
            <a:r>
              <a:rPr lang="en-US" altLang="ja-JP" sz="2400" dirty="0">
                <a:latin typeface="Century" panose="02040604050505020304" pitchFamily="18" charset="0"/>
              </a:rPr>
              <a:t>1. You’d love Adams Hall. It’s got a big recreation room, and we have parties there every weekend. You can also concentrate on your studies because everyone gets their own room. The bathrooms are shared, though.</a:t>
            </a:r>
          </a:p>
          <a:p>
            <a:pPr marL="216000" indent="-216000" algn="just">
              <a:lnSpc>
                <a:spcPct val="120000"/>
              </a:lnSpc>
              <a:buNone/>
            </a:pPr>
            <a:r>
              <a:rPr lang="en-US" altLang="ja-JP" sz="2400" dirty="0">
                <a:latin typeface="Century" panose="02040604050505020304" pitchFamily="18" charset="0"/>
              </a:rPr>
              <a:t>2. I recommend Kennedy Hall. All the rooms are shared, and the common area is huge, so we always spend time there playing board games. There’s a bathroom in every room, which is another thing I like about my hall.</a:t>
            </a:r>
          </a:p>
          <a:p>
            <a:pPr marL="216000" indent="-216000" algn="just">
              <a:lnSpc>
                <a:spcPct val="120000"/>
              </a:lnSpc>
              <a:buNone/>
            </a:pPr>
            <a:r>
              <a:rPr lang="en-US" altLang="ja-JP" sz="2400" dirty="0">
                <a:latin typeface="Century" panose="02040604050505020304" pitchFamily="18" charset="0"/>
              </a:rPr>
              <a:t>3. I live in Nelson Hall. There are private rooms, but only for the seniors. So, you’ll be given a shared room with no bathroom. My favorite place is the common kitchen. We enjoy sharing recipes from different countries with each other.</a:t>
            </a:r>
          </a:p>
          <a:p>
            <a:pPr marL="216000" indent="-216000" algn="just">
              <a:lnSpc>
                <a:spcPct val="120000"/>
              </a:lnSpc>
              <a:buNone/>
            </a:pPr>
            <a:r>
              <a:rPr lang="en-US" altLang="ja-JP" sz="2400" dirty="0">
                <a:latin typeface="Century" panose="02040604050505020304" pitchFamily="18" charset="0"/>
              </a:rPr>
              <a:t>4. You should come to Washington Hall. The large living room allows you to spend a great amount of time with your friends. Each room has a bathroom. Some rooms are for individual students, and, if you apply in advance, you will surely get one of those.</a:t>
            </a:r>
          </a:p>
        </p:txBody>
      </p:sp>
      <p:pic>
        <p:nvPicPr>
          <p:cNvPr id="2" name="H30A24">
            <a:hlinkClick r:id="" action="ppaction://media"/>
            <a:extLst>
              <a:ext uri="{FF2B5EF4-FFF2-40B4-BE49-F238E27FC236}">
                <a16:creationId xmlns:a16="http://schemas.microsoft.com/office/drawing/2014/main" id="{5AE5B465-1BAA-4C03-A3E8-2012E4A704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30232" y="5905500"/>
            <a:ext cx="609600" cy="609600"/>
          </a:xfrm>
          <a:prstGeom prst="rect">
            <a:avLst/>
          </a:prstGeom>
        </p:spPr>
      </p:pic>
    </p:spTree>
    <p:extLst>
      <p:ext uri="{BB962C8B-B14F-4D97-AF65-F5344CB8AC3E}">
        <p14:creationId xmlns:p14="http://schemas.microsoft.com/office/powerpoint/2010/main" val="316640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2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fontScale="92500" lnSpcReduction="10000"/>
          </a:bodyPr>
          <a:lstStyle/>
          <a:p>
            <a:pPr marL="0" indent="0" algn="just">
              <a:lnSpc>
                <a:spcPct val="15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5</a:t>
            </a:r>
            <a:r>
              <a:rPr lang="ja-JP" altLang="en-US" sz="4000" dirty="0">
                <a:latin typeface="Century" panose="02040604050505020304" pitchFamily="18" charset="0"/>
              </a:rPr>
              <a:t>問　</a:t>
            </a:r>
            <a:endParaRPr lang="en-US" altLang="ja-JP" sz="4000" dirty="0">
              <a:latin typeface="Century" panose="02040604050505020304" pitchFamily="18" charset="0"/>
            </a:endParaRPr>
          </a:p>
          <a:p>
            <a:pPr marL="0" indent="0" algn="just">
              <a:lnSpc>
                <a:spcPct val="150000"/>
              </a:lnSpc>
              <a:buNone/>
            </a:pPr>
            <a:r>
              <a:rPr lang="ja-JP" altLang="en-US" sz="4000" dirty="0">
                <a:latin typeface="Century" panose="02040604050505020304" pitchFamily="18" charset="0"/>
              </a:rPr>
              <a:t>講義を聞き，それぞれの問いの答えとして最も適切なものを，選択肢のうちから選びなさい。状況と問いを読む時間（約</a:t>
            </a:r>
            <a:r>
              <a:rPr lang="en-US" altLang="ja-JP" sz="4000" dirty="0">
                <a:latin typeface="Century" panose="02040604050505020304" pitchFamily="18" charset="0"/>
              </a:rPr>
              <a:t>60</a:t>
            </a:r>
            <a:r>
              <a:rPr lang="ja-JP" altLang="en-US" sz="4000" dirty="0">
                <a:latin typeface="Century" panose="02040604050505020304" pitchFamily="18" charset="0"/>
              </a:rPr>
              <a:t>秒）が与えられた後，音声が流れます。</a:t>
            </a:r>
          </a:p>
          <a:p>
            <a:pPr marL="0" indent="0" algn="just">
              <a:lnSpc>
                <a:spcPct val="150000"/>
              </a:lnSpc>
              <a:buNone/>
            </a:pPr>
            <a:r>
              <a:rPr lang="ja-JP" altLang="en-US" sz="4000" u="sng" dirty="0">
                <a:latin typeface="Century" panose="02040604050505020304" pitchFamily="18" charset="0"/>
              </a:rPr>
              <a:t>状況</a:t>
            </a:r>
            <a:r>
              <a:rPr lang="ja-JP" altLang="en-US" sz="4000" dirty="0">
                <a:latin typeface="Century" panose="02040604050505020304" pitchFamily="18" charset="0"/>
              </a:rPr>
              <a:t>：あなたはアメリカの大学で，技術革命と職業の関わりについて，ワークシートにメモを取りながら，講義を聞いています。</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3158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5143500" cy="6264275"/>
          </a:xfrm>
        </p:spPr>
        <p:txBody>
          <a:bodyPr>
            <a:noAutofit/>
          </a:bodyPr>
          <a:lstStyle/>
          <a:p>
            <a:pPr marL="216000" indent="-216000" algn="just">
              <a:lnSpc>
                <a:spcPct val="100000"/>
              </a:lnSpc>
              <a:buNone/>
            </a:pPr>
            <a:r>
              <a:rPr lang="ja-JP" altLang="en-US" sz="2000" dirty="0"/>
              <a:t>問１</a:t>
            </a:r>
            <a:r>
              <a:rPr lang="en-US" altLang="ja-JP" sz="2000" dirty="0"/>
              <a:t>(a)</a:t>
            </a:r>
            <a:r>
              <a:rPr lang="ja-JP" altLang="en-US" sz="2000" dirty="0"/>
              <a:t>　ワークシートの空欄</a:t>
            </a:r>
            <a:r>
              <a:rPr lang="en-US" altLang="ja-JP" sz="2000" dirty="0"/>
              <a:t>[25]</a:t>
            </a:r>
            <a:r>
              <a:rPr lang="ja-JP" altLang="en-US" sz="2000" dirty="0"/>
              <a:t>にあてはめるのに最も適切なものを，六つの選択肢（①</a:t>
            </a:r>
            <a:r>
              <a:rPr lang="en-US" altLang="ja-JP" sz="2000" dirty="0"/>
              <a:t>〜⑥</a:t>
            </a:r>
            <a:r>
              <a:rPr lang="ja-JP" altLang="en-US" sz="2000" dirty="0"/>
              <a:t>）のうちから一つ選びなさい。</a:t>
            </a:r>
          </a:p>
          <a:p>
            <a:pPr marL="0" indent="0" algn="just">
              <a:lnSpc>
                <a:spcPct val="100000"/>
              </a:lnSpc>
              <a:buNone/>
            </a:pPr>
            <a:r>
              <a:rPr lang="ja-JP" altLang="en-US" sz="2000" dirty="0"/>
              <a:t>①　</a:t>
            </a:r>
            <a:r>
              <a:rPr lang="en-US" altLang="ja-JP" sz="2000" dirty="0"/>
              <a:t>a gain of 2 million jobs</a:t>
            </a:r>
          </a:p>
          <a:p>
            <a:pPr marL="0" indent="0" algn="just">
              <a:lnSpc>
                <a:spcPct val="100000"/>
              </a:lnSpc>
              <a:buNone/>
            </a:pPr>
            <a:r>
              <a:rPr lang="ja-JP" altLang="en-US" sz="2000" dirty="0"/>
              <a:t>②　</a:t>
            </a:r>
            <a:r>
              <a:rPr lang="en-US" altLang="ja-JP" sz="2000" dirty="0"/>
              <a:t>a loss of 2 million jobs</a:t>
            </a:r>
          </a:p>
          <a:p>
            <a:pPr marL="0" indent="0" algn="just">
              <a:lnSpc>
                <a:spcPct val="100000"/>
              </a:lnSpc>
              <a:buNone/>
            </a:pPr>
            <a:r>
              <a:rPr lang="en-US" altLang="ja-JP" sz="2000" dirty="0"/>
              <a:t>③</a:t>
            </a:r>
            <a:r>
              <a:rPr lang="ja-JP" altLang="en-US" sz="2000" dirty="0"/>
              <a:t>　</a:t>
            </a:r>
            <a:r>
              <a:rPr lang="en-US" altLang="ja-JP" sz="2000" dirty="0"/>
              <a:t>a gain of 5 million jobs</a:t>
            </a:r>
          </a:p>
          <a:p>
            <a:pPr marL="0" indent="0" algn="just">
              <a:lnSpc>
                <a:spcPct val="100000"/>
              </a:lnSpc>
              <a:buNone/>
            </a:pPr>
            <a:r>
              <a:rPr lang="ja-JP" altLang="en-US" sz="2000" dirty="0"/>
              <a:t>④　</a:t>
            </a:r>
            <a:r>
              <a:rPr lang="en-US" altLang="ja-JP" sz="2000" dirty="0"/>
              <a:t>a loss of 5 million jobs</a:t>
            </a:r>
          </a:p>
          <a:p>
            <a:pPr marL="0" indent="0" algn="just">
              <a:lnSpc>
                <a:spcPct val="100000"/>
              </a:lnSpc>
              <a:buNone/>
            </a:pPr>
            <a:r>
              <a:rPr lang="en-US" altLang="ja-JP" sz="2000" dirty="0"/>
              <a:t>⑤</a:t>
            </a:r>
            <a:r>
              <a:rPr lang="ja-JP" altLang="en-US" sz="2000" dirty="0"/>
              <a:t>　</a:t>
            </a:r>
            <a:r>
              <a:rPr lang="en-US" altLang="ja-JP" sz="2000" dirty="0"/>
              <a:t>a gain of 7 million jobs</a:t>
            </a:r>
          </a:p>
          <a:p>
            <a:pPr marL="0" indent="0" algn="just">
              <a:lnSpc>
                <a:spcPct val="100000"/>
              </a:lnSpc>
              <a:buNone/>
            </a:pPr>
            <a:r>
              <a:rPr lang="ja-JP" altLang="en-US" sz="2000" dirty="0"/>
              <a:t>⑥　</a:t>
            </a:r>
            <a:r>
              <a:rPr lang="en-US" altLang="ja-JP" sz="2000" dirty="0"/>
              <a:t>a loss of 7 million jobs</a:t>
            </a:r>
          </a:p>
          <a:p>
            <a:pPr marL="216000" indent="-216000" algn="just">
              <a:lnSpc>
                <a:spcPct val="100000"/>
              </a:lnSpc>
              <a:buNone/>
            </a:pPr>
            <a:r>
              <a:rPr lang="ja-JP" altLang="en-US" sz="2000" dirty="0"/>
              <a:t>問１</a:t>
            </a:r>
            <a:r>
              <a:rPr lang="en-US" altLang="ja-JP" sz="2000" dirty="0"/>
              <a:t>(b)</a:t>
            </a:r>
            <a:r>
              <a:rPr lang="ja-JP" altLang="en-US" sz="2000" dirty="0"/>
              <a:t>　ワークシートの表の空欄</a:t>
            </a:r>
            <a:r>
              <a:rPr lang="en-US" altLang="ja-JP" sz="2000" dirty="0"/>
              <a:t>[26]</a:t>
            </a:r>
            <a:r>
              <a:rPr lang="ja-JP" altLang="en-US" sz="2000" dirty="0"/>
              <a:t>～</a:t>
            </a:r>
            <a:r>
              <a:rPr lang="en-US" altLang="ja-JP" sz="2000" dirty="0"/>
              <a:t>[31]</a:t>
            </a:r>
            <a:r>
              <a:rPr lang="ja-JP" altLang="en-US" sz="2000" dirty="0"/>
              <a:t>にあてはめるのに最も適切なものを，四つの選択肢（①</a:t>
            </a:r>
            <a:r>
              <a:rPr lang="en-US" altLang="ja-JP" sz="2000" dirty="0"/>
              <a:t>〜④</a:t>
            </a:r>
            <a:r>
              <a:rPr lang="ja-JP" altLang="en-US" sz="2000" dirty="0"/>
              <a:t>）のうちから一つずつ選びなさい。選択肢は</a:t>
            </a:r>
            <a:r>
              <a:rPr lang="en-US" altLang="ja-JP" sz="2000" dirty="0"/>
              <a:t>2 </a:t>
            </a:r>
            <a:r>
              <a:rPr lang="ja-JP" altLang="en-US" sz="2000" dirty="0"/>
              <a:t>回以上使ってもかまいません。</a:t>
            </a:r>
          </a:p>
          <a:p>
            <a:pPr marL="0" indent="0" algn="just">
              <a:lnSpc>
                <a:spcPct val="100000"/>
              </a:lnSpc>
              <a:buNone/>
            </a:pPr>
            <a:r>
              <a:rPr lang="ja-JP" altLang="en-US" sz="2000" dirty="0"/>
              <a:t>① </a:t>
            </a:r>
            <a:r>
              <a:rPr lang="en-US" altLang="ja-JP" sz="2000" dirty="0"/>
              <a:t>create	</a:t>
            </a:r>
            <a:r>
              <a:rPr lang="ja-JP" altLang="en-US" sz="2000" dirty="0"/>
              <a:t>② </a:t>
            </a:r>
            <a:r>
              <a:rPr lang="en-US" altLang="ja-JP" sz="2000" dirty="0"/>
              <a:t>replace</a:t>
            </a:r>
          </a:p>
          <a:p>
            <a:pPr marL="0" indent="0" algn="just">
              <a:lnSpc>
                <a:spcPct val="100000"/>
              </a:lnSpc>
              <a:buNone/>
            </a:pPr>
            <a:r>
              <a:rPr lang="ja-JP" altLang="en-US" sz="2000" dirty="0"/>
              <a:t>③ </a:t>
            </a:r>
            <a:r>
              <a:rPr lang="en-US" altLang="ja-JP" sz="2000" dirty="0"/>
              <a:t>mental	</a:t>
            </a:r>
            <a:r>
              <a:rPr lang="ja-JP" altLang="en-US" sz="2000" dirty="0"/>
              <a:t>④ </a:t>
            </a:r>
            <a:r>
              <a:rPr lang="en-US" altLang="ja-JP" sz="2000" dirty="0"/>
              <a:t>physical</a:t>
            </a:r>
          </a:p>
        </p:txBody>
      </p:sp>
      <p:pic>
        <p:nvPicPr>
          <p:cNvPr id="6" name="図 5">
            <a:extLst>
              <a:ext uri="{FF2B5EF4-FFF2-40B4-BE49-F238E27FC236}">
                <a16:creationId xmlns:a16="http://schemas.microsoft.com/office/drawing/2014/main" id="{B08136F5-C9F4-410C-A2B2-B4BD81E4C0E5}"/>
              </a:ext>
            </a:extLst>
          </p:cNvPr>
          <p:cNvPicPr>
            <a:picLocks noChangeAspect="1"/>
          </p:cNvPicPr>
          <p:nvPr/>
        </p:nvPicPr>
        <p:blipFill>
          <a:blip r:embed="rId4"/>
          <a:stretch>
            <a:fillRect/>
          </a:stretch>
        </p:blipFill>
        <p:spPr>
          <a:xfrm>
            <a:off x="5575300" y="619124"/>
            <a:ext cx="6380950" cy="5402538"/>
          </a:xfrm>
          <a:prstGeom prst="rect">
            <a:avLst/>
          </a:prstGeom>
        </p:spPr>
      </p:pic>
      <p:pic>
        <p:nvPicPr>
          <p:cNvPr id="7" name="H30A25-32">
            <a:hlinkClick r:id="" action="ppaction://media"/>
            <a:extLst>
              <a:ext uri="{FF2B5EF4-FFF2-40B4-BE49-F238E27FC236}">
                <a16:creationId xmlns:a16="http://schemas.microsoft.com/office/drawing/2014/main" id="{5237984B-13C7-4CFA-B8D2-852F92705D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32519" y="6021662"/>
            <a:ext cx="609600" cy="609600"/>
          </a:xfrm>
          <a:prstGeom prst="rect">
            <a:avLst/>
          </a:prstGeom>
        </p:spPr>
      </p:pic>
    </p:spTree>
    <p:extLst>
      <p:ext uri="{BB962C8B-B14F-4D97-AF65-F5344CB8AC3E}">
        <p14:creationId xmlns:p14="http://schemas.microsoft.com/office/powerpoint/2010/main" val="5181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9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11557000" cy="6264275"/>
          </a:xfrm>
        </p:spPr>
        <p:txBody>
          <a:bodyPr>
            <a:noAutofit/>
          </a:bodyPr>
          <a:lstStyle/>
          <a:p>
            <a:pPr marL="432000" indent="-432000" algn="just">
              <a:lnSpc>
                <a:spcPct val="120000"/>
              </a:lnSpc>
              <a:buNone/>
            </a:pPr>
            <a:r>
              <a:rPr lang="ja-JP" altLang="en-US" sz="3200" dirty="0">
                <a:latin typeface="Century" panose="02040604050505020304" pitchFamily="18" charset="0"/>
              </a:rPr>
              <a:t>問１</a:t>
            </a:r>
            <a:r>
              <a:rPr lang="en-US" altLang="ja-JP" sz="3200" dirty="0">
                <a:latin typeface="Century" panose="02040604050505020304" pitchFamily="18" charset="0"/>
              </a:rPr>
              <a:t>(c)</a:t>
            </a:r>
            <a:r>
              <a:rPr lang="ja-JP" altLang="en-US" sz="3200" dirty="0">
                <a:latin typeface="Century" panose="02040604050505020304" pitchFamily="18" charset="0"/>
              </a:rPr>
              <a:t>　講義の内容と一致するものはどれか。最も適切なものを，四つの選択肢（①</a:t>
            </a:r>
            <a:r>
              <a:rPr lang="en-US" altLang="ja-JP" sz="3200" dirty="0">
                <a:latin typeface="Century" panose="02040604050505020304" pitchFamily="18" charset="0"/>
              </a:rPr>
              <a:t>〜④</a:t>
            </a:r>
            <a:r>
              <a:rPr lang="ja-JP" altLang="en-US" sz="3200" dirty="0">
                <a:latin typeface="Century" panose="02040604050505020304" pitchFamily="18" charset="0"/>
              </a:rPr>
              <a:t>）のうちから一つ選びなさい。</a:t>
            </a:r>
          </a:p>
          <a:p>
            <a:pPr marL="432000" indent="-432000" algn="just">
              <a:lnSpc>
                <a:spcPct val="120000"/>
              </a:lnSpc>
              <a:buNone/>
            </a:pPr>
            <a:r>
              <a:rPr lang="ja-JP" altLang="en-US" sz="3200" dirty="0">
                <a:latin typeface="Century" panose="02040604050505020304" pitchFamily="18" charset="0"/>
              </a:rPr>
              <a:t>①　</a:t>
            </a:r>
            <a:r>
              <a:rPr lang="en-US" altLang="ja-JP" sz="3200" dirty="0">
                <a:latin typeface="Century" panose="02040604050505020304" pitchFamily="18" charset="0"/>
              </a:rPr>
              <a:t>Machines are beginning to replace physical labor with the help of robots.</a:t>
            </a:r>
          </a:p>
          <a:p>
            <a:pPr marL="432000" indent="-432000" algn="just">
              <a:lnSpc>
                <a:spcPct val="120000"/>
              </a:lnSpc>
              <a:buNone/>
            </a:pPr>
            <a:r>
              <a:rPr lang="en-US" altLang="ja-JP" sz="3200" dirty="0">
                <a:latin typeface="Century" panose="02040604050505020304" pitchFamily="18" charset="0"/>
              </a:rPr>
              <a:t>②</a:t>
            </a:r>
            <a:r>
              <a:rPr lang="ja-JP" altLang="en-US" sz="3200" dirty="0">
                <a:latin typeface="Century" panose="02040604050505020304" pitchFamily="18" charset="0"/>
              </a:rPr>
              <a:t>　</a:t>
            </a:r>
            <a:r>
              <a:rPr lang="en-US" altLang="ja-JP" sz="3200" dirty="0">
                <a:latin typeface="Century" panose="02040604050505020304" pitchFamily="18" charset="0"/>
              </a:rPr>
              <a:t>Mainly blue-collar workers will be affected by the coming technological changes.</a:t>
            </a:r>
          </a:p>
          <a:p>
            <a:pPr marL="432000" indent="-432000" algn="just">
              <a:lnSpc>
                <a:spcPct val="120000"/>
              </a:lnSpc>
              <a:buNone/>
            </a:pPr>
            <a:r>
              <a:rPr lang="en-US" altLang="ja-JP" sz="3200" dirty="0">
                <a:latin typeface="Century" panose="02040604050505020304" pitchFamily="18" charset="0"/>
              </a:rPr>
              <a:t>③</a:t>
            </a:r>
            <a:r>
              <a:rPr lang="ja-JP" altLang="en-US" sz="3200" dirty="0">
                <a:latin typeface="Century" panose="02040604050505020304" pitchFamily="18" charset="0"/>
              </a:rPr>
              <a:t>　</a:t>
            </a:r>
            <a:r>
              <a:rPr lang="en-US" altLang="ja-JP" sz="3200" dirty="0">
                <a:latin typeface="Century" panose="02040604050505020304" pitchFamily="18" charset="0"/>
              </a:rPr>
              <a:t>Two-thirds of the number of women working at an office will lose their jobs.</a:t>
            </a:r>
          </a:p>
          <a:p>
            <a:pPr marL="432000" indent="-432000" algn="just">
              <a:lnSpc>
                <a:spcPct val="120000"/>
              </a:lnSpc>
              <a:buNone/>
            </a:pPr>
            <a:r>
              <a:rPr lang="en-US" altLang="ja-JP" sz="3200" dirty="0">
                <a:latin typeface="Century" panose="02040604050505020304" pitchFamily="18" charset="0"/>
              </a:rPr>
              <a:t>④</a:t>
            </a:r>
            <a:r>
              <a:rPr lang="ja-JP" altLang="en-US" sz="3200" dirty="0">
                <a:latin typeface="Century" panose="02040604050505020304" pitchFamily="18" charset="0"/>
              </a:rPr>
              <a:t>　</a:t>
            </a:r>
            <a:r>
              <a:rPr lang="en-US" altLang="ja-JP" sz="3200" dirty="0">
                <a:latin typeface="Century" panose="02040604050505020304" pitchFamily="18" charset="0"/>
              </a:rPr>
              <a:t>White-collar workers may lose their present jobs because of AI developments.</a:t>
            </a:r>
            <a:endParaRPr lang="ja-JP" altLang="en-US" sz="3200" dirty="0">
              <a:latin typeface="Century" panose="02040604050505020304" pitchFamily="18" charset="0"/>
            </a:endParaRPr>
          </a:p>
        </p:txBody>
      </p:sp>
      <p:pic>
        <p:nvPicPr>
          <p:cNvPr id="2" name="H30A25-32">
            <a:hlinkClick r:id="" action="ppaction://media"/>
            <a:extLst>
              <a:ext uri="{FF2B5EF4-FFF2-40B4-BE49-F238E27FC236}">
                <a16:creationId xmlns:a16="http://schemas.microsoft.com/office/drawing/2014/main" id="{08F20DBB-ACF0-480B-9716-332CF82C89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1400" y="6015768"/>
            <a:ext cx="609600" cy="609600"/>
          </a:xfrm>
          <a:prstGeom prst="rect">
            <a:avLst/>
          </a:prstGeom>
        </p:spPr>
      </p:pic>
    </p:spTree>
    <p:extLst>
      <p:ext uri="{BB962C8B-B14F-4D97-AF65-F5344CB8AC3E}">
        <p14:creationId xmlns:p14="http://schemas.microsoft.com/office/powerpoint/2010/main" val="362998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9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11557000" cy="6264275"/>
          </a:xfrm>
        </p:spPr>
        <p:txBody>
          <a:bodyPr numCol="2" spcCol="180000">
            <a:noAutofit/>
          </a:bodyPr>
          <a:lstStyle/>
          <a:p>
            <a:pPr marL="0" indent="0" algn="just">
              <a:lnSpc>
                <a:spcPct val="100000"/>
              </a:lnSpc>
              <a:buNone/>
            </a:pPr>
            <a:r>
              <a:rPr lang="ja-JP" altLang="en-US" sz="2000" dirty="0">
                <a:latin typeface="Century" panose="02040604050505020304" pitchFamily="18" charset="0"/>
              </a:rPr>
              <a:t>正解 </a:t>
            </a:r>
            <a:r>
              <a:rPr lang="en-US" altLang="ja-JP" sz="2000" dirty="0">
                <a:latin typeface="Century" panose="02040604050505020304" pitchFamily="18" charset="0"/>
              </a:rPr>
              <a:t>(a)</a:t>
            </a:r>
            <a:r>
              <a:rPr lang="ja-JP" altLang="en-US" sz="2000" dirty="0">
                <a:latin typeface="Century" panose="02040604050505020304" pitchFamily="18" charset="0"/>
              </a:rPr>
              <a:t>⑤ </a:t>
            </a:r>
            <a:r>
              <a:rPr lang="en-US" altLang="ja-JP" sz="2000" dirty="0">
                <a:latin typeface="Century" panose="02040604050505020304" pitchFamily="18" charset="0"/>
              </a:rPr>
              <a:t>(b)</a:t>
            </a:r>
            <a:r>
              <a:rPr lang="ja-JP" altLang="en-US" sz="2000" dirty="0">
                <a:latin typeface="Century" panose="02040604050505020304" pitchFamily="18" charset="0"/>
              </a:rPr>
              <a:t>②④①②④③ </a:t>
            </a:r>
            <a:r>
              <a:rPr lang="en-US" altLang="ja-JP" sz="2000" dirty="0">
                <a:latin typeface="Century" panose="02040604050505020304" pitchFamily="18" charset="0"/>
              </a:rPr>
              <a:t>(c) </a:t>
            </a:r>
            <a:r>
              <a:rPr lang="ja-JP" altLang="en-US" sz="2000" dirty="0">
                <a:latin typeface="Century" panose="02040604050505020304" pitchFamily="18" charset="0"/>
              </a:rPr>
              <a:t>④</a:t>
            </a:r>
            <a:endParaRPr lang="en-US" altLang="ja-JP" sz="2000" dirty="0">
              <a:latin typeface="Century" panose="02040604050505020304" pitchFamily="18" charset="0"/>
            </a:endParaRPr>
          </a:p>
          <a:p>
            <a:pPr marL="0" indent="0" algn="just">
              <a:lnSpc>
                <a:spcPct val="100000"/>
              </a:lnSpc>
              <a:buNone/>
            </a:pPr>
            <a:r>
              <a:rPr lang="en-US" altLang="ja-JP" sz="2000" dirty="0">
                <a:latin typeface="Century" panose="02040604050505020304" pitchFamily="18" charset="0"/>
              </a:rPr>
              <a:t>What kind of career are you thinking about now? Research predicts developments in artificial intelligence, robotics, genetics, and other technologies will have a major impact on jobs. By 2020, two million jobs will be gained in the so-called STEM fields, that is, science, technology, engineering, and mathematics. At the same time, seven million other jobs will be lost.</a:t>
            </a:r>
          </a:p>
          <a:p>
            <a:pPr marL="0" indent="0" algn="just">
              <a:lnSpc>
                <a:spcPct val="100000"/>
              </a:lnSpc>
              <a:buNone/>
            </a:pPr>
            <a:r>
              <a:rPr lang="en-US" altLang="ja-JP" sz="2000" dirty="0">
                <a:latin typeface="Century" panose="02040604050505020304" pitchFamily="18" charset="0"/>
              </a:rPr>
              <a:t>This kind of thing has happened before. Jobs were lost in the 19th century when mass production started with the Industrial Revolution. Machines replaced physical labor, but mental labor like sales jobs was generated. Today, many people doing physical labor are worried that robots will take over their roles and that they will lose their current jobs. This time, the development of AI may even eliminate some jobs requiring mental labor as well.</a:t>
            </a:r>
          </a:p>
          <a:p>
            <a:pPr marL="0" indent="0" algn="just">
              <a:lnSpc>
                <a:spcPct val="100000"/>
              </a:lnSpc>
              <a:buNone/>
            </a:pPr>
            <a:r>
              <a:rPr lang="en-US" altLang="ja-JP" sz="2000" dirty="0">
                <a:latin typeface="Century" panose="02040604050505020304" pitchFamily="18" charset="0"/>
              </a:rPr>
              <a:t>Actually, we know that robots are already taking away blue-collar factory jobs in the US. Moreover, because of AI, skilled white-collar workers, or intellectual workers, are also at “high risk.” For example, bank clerks are losing their jobs because computer programs now enable automatic banking services. Even news writers are in danger of losing their jobs as AI advances enough to do routine tasks such as producing simple news reports.</a:t>
            </a:r>
          </a:p>
          <a:p>
            <a:pPr marL="0" indent="0" algn="just">
              <a:lnSpc>
                <a:spcPct val="100000"/>
              </a:lnSpc>
              <a:buNone/>
            </a:pPr>
            <a:r>
              <a:rPr lang="en-US" altLang="ja-JP" sz="2000" dirty="0">
                <a:latin typeface="Century" panose="02040604050505020304" pitchFamily="18" charset="0"/>
              </a:rPr>
              <a:t>As I mentioned earlier, seven million jobs will be lost by 2020. Two-thirds of those losses will be office jobs. Since most office jobs are done by women, they will be particularly affected by this change. What’s more, fewer women are working in the STEM fields, so they will benefit less from the growth in those fields.</a:t>
            </a:r>
          </a:p>
        </p:txBody>
      </p:sp>
      <p:pic>
        <p:nvPicPr>
          <p:cNvPr id="2" name="H30A25-32">
            <a:hlinkClick r:id="" action="ppaction://media"/>
            <a:extLst>
              <a:ext uri="{FF2B5EF4-FFF2-40B4-BE49-F238E27FC236}">
                <a16:creationId xmlns:a16="http://schemas.microsoft.com/office/drawing/2014/main" id="{0E622F03-F3C7-41CF-AC66-48BE47BFF2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30232" y="5984876"/>
            <a:ext cx="609600" cy="609600"/>
          </a:xfrm>
          <a:prstGeom prst="rect">
            <a:avLst/>
          </a:prstGeom>
        </p:spPr>
      </p:pic>
    </p:spTree>
    <p:extLst>
      <p:ext uri="{BB962C8B-B14F-4D97-AF65-F5344CB8AC3E}">
        <p14:creationId xmlns:p14="http://schemas.microsoft.com/office/powerpoint/2010/main" val="7303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9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11557000" cy="6264275"/>
          </a:xfrm>
        </p:spPr>
        <p:txBody>
          <a:bodyPr numCol="1" spcCol="180000">
            <a:noAutofit/>
          </a:bodyPr>
          <a:lstStyle/>
          <a:p>
            <a:pPr marL="0" indent="0" algn="just">
              <a:lnSpc>
                <a:spcPct val="100000"/>
              </a:lnSpc>
              <a:buNone/>
            </a:pPr>
            <a:r>
              <a:rPr lang="ja-JP" altLang="en-US" sz="2200" dirty="0">
                <a:latin typeface="Century" panose="02040604050505020304" pitchFamily="18" charset="0"/>
              </a:rPr>
              <a:t>問</a:t>
            </a:r>
            <a:r>
              <a:rPr lang="en-US" altLang="ja-JP" sz="2200" dirty="0">
                <a:latin typeface="Century" panose="02040604050505020304" pitchFamily="18" charset="0"/>
              </a:rPr>
              <a:t>2</a:t>
            </a:r>
            <a:r>
              <a:rPr lang="ja-JP" altLang="en-US" sz="2200" dirty="0">
                <a:latin typeface="Century" panose="02040604050505020304" pitchFamily="18" charset="0"/>
              </a:rPr>
              <a:t>　講義の続きを聞き，下の図から読み取れる情報と講義全体の内容から，どのようなことが言えるか，最も適切なものを，四つの選択肢（①</a:t>
            </a:r>
            <a:r>
              <a:rPr lang="en-US" altLang="ja-JP" sz="2200" dirty="0">
                <a:latin typeface="Century" panose="02040604050505020304" pitchFamily="18" charset="0"/>
              </a:rPr>
              <a:t>〜④</a:t>
            </a:r>
            <a:r>
              <a:rPr lang="ja-JP" altLang="en-US" sz="2200" dirty="0">
                <a:latin typeface="Century" panose="02040604050505020304" pitchFamily="18" charset="0"/>
              </a:rPr>
              <a:t>）のうちから一つ選びなさい。</a:t>
            </a:r>
            <a:endParaRPr lang="en-US" altLang="ja-JP" sz="2200" dirty="0">
              <a:latin typeface="Century" panose="02040604050505020304" pitchFamily="18" charset="0"/>
            </a:endParaRPr>
          </a:p>
          <a:p>
            <a:pPr marL="0" indent="0" algn="just">
              <a:lnSpc>
                <a:spcPct val="100000"/>
              </a:lnSpc>
              <a:buNone/>
            </a:pPr>
            <a:r>
              <a:rPr lang="en-US" altLang="ja-JP" sz="2200" dirty="0">
                <a:latin typeface="Century" panose="02040604050505020304" pitchFamily="18" charset="0"/>
              </a:rPr>
              <a:t>①</a:t>
            </a:r>
            <a:r>
              <a:rPr lang="ja-JP" altLang="en-US" sz="2200" dirty="0">
                <a:latin typeface="Century" panose="02040604050505020304" pitchFamily="18" charset="0"/>
              </a:rPr>
              <a:t>　</a:t>
            </a:r>
            <a:r>
              <a:rPr lang="en-US" altLang="ja-JP" sz="2200" dirty="0">
                <a:latin typeface="Century" panose="02040604050505020304" pitchFamily="18" charset="0"/>
              </a:rPr>
              <a:t>Complex manual work will be automated thanks to the technological revolution.</a:t>
            </a:r>
          </a:p>
          <a:p>
            <a:pPr marL="0" indent="0" algn="just">
              <a:lnSpc>
                <a:spcPct val="100000"/>
              </a:lnSpc>
              <a:buNone/>
            </a:pPr>
            <a:r>
              <a:rPr lang="en-US" altLang="ja-JP" sz="2200" dirty="0">
                <a:latin typeface="Century" panose="02040604050505020304" pitchFamily="18" charset="0"/>
              </a:rPr>
              <a:t>②</a:t>
            </a:r>
            <a:r>
              <a:rPr lang="ja-JP" altLang="en-US" sz="2200" dirty="0">
                <a:latin typeface="Century" panose="02040604050505020304" pitchFamily="18" charset="0"/>
              </a:rPr>
              <a:t>　</a:t>
            </a:r>
            <a:r>
              <a:rPr lang="en-US" altLang="ja-JP" sz="2200" dirty="0">
                <a:latin typeface="Century" panose="02040604050505020304" pitchFamily="18" charset="0"/>
              </a:rPr>
              <a:t>Jobs in the STEM fields will not increase even though they require creative work.</a:t>
            </a:r>
          </a:p>
          <a:p>
            <a:pPr marL="0" indent="0" algn="just">
              <a:lnSpc>
                <a:spcPct val="100000"/>
              </a:lnSpc>
              <a:buNone/>
            </a:pPr>
            <a:r>
              <a:rPr lang="en-US" altLang="ja-JP" sz="2200" dirty="0">
                <a:latin typeface="Century" panose="02040604050505020304" pitchFamily="18" charset="0"/>
              </a:rPr>
              <a:t>③</a:t>
            </a:r>
            <a:r>
              <a:rPr lang="ja-JP" altLang="en-US" sz="2200" dirty="0">
                <a:latin typeface="Century" panose="02040604050505020304" pitchFamily="18" charset="0"/>
              </a:rPr>
              <a:t>　</a:t>
            </a:r>
            <a:r>
              <a:rPr lang="en-US" altLang="ja-JP" sz="2200" dirty="0">
                <a:latin typeface="Century" panose="02040604050505020304" pitchFamily="18" charset="0"/>
              </a:rPr>
              <a:t>Mental work will have the greatest decrease in percentage.</a:t>
            </a:r>
          </a:p>
          <a:p>
            <a:pPr marL="0" indent="0" algn="just">
              <a:lnSpc>
                <a:spcPct val="100000"/>
              </a:lnSpc>
              <a:buNone/>
            </a:pPr>
            <a:r>
              <a:rPr lang="en-US" altLang="ja-JP" sz="2200" dirty="0">
                <a:latin typeface="Century" panose="02040604050505020304" pitchFamily="18" charset="0"/>
              </a:rPr>
              <a:t>④</a:t>
            </a:r>
            <a:r>
              <a:rPr lang="ja-JP" altLang="en-US" sz="2200" dirty="0">
                <a:latin typeface="Century" panose="02040604050505020304" pitchFamily="18" charset="0"/>
              </a:rPr>
              <a:t>　</a:t>
            </a:r>
            <a:r>
              <a:rPr lang="en-US" altLang="ja-JP" sz="2200" dirty="0">
                <a:latin typeface="Century" panose="02040604050505020304" pitchFamily="18" charset="0"/>
              </a:rPr>
              <a:t>Not all physical work will be replaced by robots and AI.</a:t>
            </a:r>
          </a:p>
        </p:txBody>
      </p:sp>
      <p:pic>
        <p:nvPicPr>
          <p:cNvPr id="2" name="図 1">
            <a:extLst>
              <a:ext uri="{FF2B5EF4-FFF2-40B4-BE49-F238E27FC236}">
                <a16:creationId xmlns:a16="http://schemas.microsoft.com/office/drawing/2014/main" id="{932494A9-ADC1-464E-BCF2-523A906A0745}"/>
              </a:ext>
            </a:extLst>
          </p:cNvPr>
          <p:cNvPicPr>
            <a:picLocks noChangeAspect="1"/>
          </p:cNvPicPr>
          <p:nvPr/>
        </p:nvPicPr>
        <p:blipFill>
          <a:blip r:embed="rId4"/>
          <a:stretch>
            <a:fillRect/>
          </a:stretch>
        </p:blipFill>
        <p:spPr>
          <a:xfrm>
            <a:off x="2751411" y="3205293"/>
            <a:ext cx="6689177" cy="3389183"/>
          </a:xfrm>
          <a:prstGeom prst="rect">
            <a:avLst/>
          </a:prstGeom>
        </p:spPr>
      </p:pic>
      <p:pic>
        <p:nvPicPr>
          <p:cNvPr id="3" name="H30A33">
            <a:hlinkClick r:id="" action="ppaction://media"/>
            <a:extLst>
              <a:ext uri="{FF2B5EF4-FFF2-40B4-BE49-F238E27FC236}">
                <a16:creationId xmlns:a16="http://schemas.microsoft.com/office/drawing/2014/main" id="{19D4D651-7D69-4517-85AE-181750CDD1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1400" y="5918199"/>
            <a:ext cx="609600" cy="609600"/>
          </a:xfrm>
          <a:prstGeom prst="rect">
            <a:avLst/>
          </a:prstGeom>
        </p:spPr>
      </p:pic>
    </p:spTree>
    <p:extLst>
      <p:ext uri="{BB962C8B-B14F-4D97-AF65-F5344CB8AC3E}">
        <p14:creationId xmlns:p14="http://schemas.microsoft.com/office/powerpoint/2010/main" val="11272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11557000" cy="6264275"/>
          </a:xfrm>
        </p:spPr>
        <p:txBody>
          <a:bodyPr numCol="1" spcCol="180000">
            <a:noAutofit/>
          </a:bodyPr>
          <a:lstStyle/>
          <a:p>
            <a:pPr marL="0" indent="0" algn="just">
              <a:lnSpc>
                <a:spcPct val="150000"/>
              </a:lnSpc>
              <a:buNone/>
            </a:pPr>
            <a:r>
              <a:rPr lang="ja-JP" altLang="en-US" sz="3600" dirty="0">
                <a:latin typeface="Century" panose="02040604050505020304" pitchFamily="18" charset="0"/>
              </a:rPr>
              <a:t>問</a:t>
            </a:r>
            <a:r>
              <a:rPr lang="en-US" altLang="ja-JP" sz="3600" dirty="0">
                <a:latin typeface="Century" panose="02040604050505020304" pitchFamily="18" charset="0"/>
              </a:rPr>
              <a:t>2 </a:t>
            </a:r>
            <a:r>
              <a:rPr lang="ja-JP" altLang="en-US" sz="3600" dirty="0">
                <a:latin typeface="Century" panose="02040604050505020304" pitchFamily="18" charset="0"/>
              </a:rPr>
              <a:t>正解 ④</a:t>
            </a:r>
            <a:endParaRPr lang="en-US" altLang="ja-JP" sz="3600" dirty="0">
              <a:latin typeface="Century" panose="02040604050505020304" pitchFamily="18" charset="0"/>
            </a:endParaRPr>
          </a:p>
          <a:p>
            <a:pPr marL="0" indent="0" algn="just">
              <a:lnSpc>
                <a:spcPct val="150000"/>
              </a:lnSpc>
              <a:buNone/>
            </a:pPr>
            <a:r>
              <a:rPr lang="en-US" altLang="ja-JP" sz="3600" dirty="0">
                <a:latin typeface="Century" panose="02040604050505020304" pitchFamily="18" charset="0"/>
              </a:rPr>
              <a:t>Let’s take a look at the graph of future job changes. Complex manual workers, like cooks and farmers, are different from routine workers in factories and offices. Creative workers include artists and inventors. So, what can we learn from all this?</a:t>
            </a:r>
          </a:p>
        </p:txBody>
      </p:sp>
      <p:pic>
        <p:nvPicPr>
          <p:cNvPr id="3" name="H30A33">
            <a:hlinkClick r:id="" action="ppaction://media"/>
            <a:extLst>
              <a:ext uri="{FF2B5EF4-FFF2-40B4-BE49-F238E27FC236}">
                <a16:creationId xmlns:a16="http://schemas.microsoft.com/office/drawing/2014/main" id="{1A7E4848-9534-45D6-B97C-4795C6CE85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1400" y="5918199"/>
            <a:ext cx="609600" cy="609600"/>
          </a:xfrm>
          <a:prstGeom prst="rect">
            <a:avLst/>
          </a:prstGeom>
        </p:spPr>
      </p:pic>
    </p:spTree>
    <p:extLst>
      <p:ext uri="{BB962C8B-B14F-4D97-AF65-F5344CB8AC3E}">
        <p14:creationId xmlns:p14="http://schemas.microsoft.com/office/powerpoint/2010/main" val="41598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11557000" cy="6264275"/>
          </a:xfrm>
        </p:spPr>
        <p:txBody>
          <a:bodyPr numCol="1" spcCol="180000">
            <a:noAutofit/>
          </a:bodyPr>
          <a:lstStyle/>
          <a:p>
            <a:pPr marL="216000" indent="-216000" algn="just">
              <a:lnSpc>
                <a:spcPct val="100000"/>
              </a:lnSpc>
              <a:buNone/>
            </a:pPr>
            <a:r>
              <a:rPr lang="ja-JP" altLang="en-US" sz="2600" dirty="0">
                <a:latin typeface="Century" panose="02040604050505020304" pitchFamily="18" charset="0"/>
              </a:rPr>
              <a:t>第</a:t>
            </a:r>
            <a:r>
              <a:rPr lang="en-US" altLang="ja-JP" sz="2600" dirty="0">
                <a:latin typeface="Century" panose="02040604050505020304" pitchFamily="18" charset="0"/>
              </a:rPr>
              <a:t>6</a:t>
            </a:r>
            <a:r>
              <a:rPr lang="ja-JP" altLang="en-US" sz="2600" dirty="0">
                <a:latin typeface="Century" panose="02040604050505020304" pitchFamily="18" charset="0"/>
              </a:rPr>
              <a:t>問 </a:t>
            </a:r>
            <a:r>
              <a:rPr lang="ja-JP" altLang="en-US" sz="2600" u="sng" dirty="0">
                <a:latin typeface="Century" panose="02040604050505020304" pitchFamily="18" charset="0"/>
              </a:rPr>
              <a:t>状況</a:t>
            </a:r>
            <a:r>
              <a:rPr lang="ja-JP" altLang="en-US" sz="2600" dirty="0">
                <a:latin typeface="Century" panose="02040604050505020304" pitchFamily="18" charset="0"/>
              </a:rPr>
              <a:t>：二人の大学生が，ゲーム</a:t>
            </a:r>
            <a:r>
              <a:rPr lang="en-US" altLang="ja-JP" sz="2600" dirty="0">
                <a:latin typeface="Century" panose="02040604050505020304" pitchFamily="18" charset="0"/>
              </a:rPr>
              <a:t>(video games)</a:t>
            </a:r>
            <a:r>
              <a:rPr lang="ja-JP" altLang="en-US" sz="2600" dirty="0">
                <a:latin typeface="Century" panose="02040604050505020304" pitchFamily="18" charset="0"/>
              </a:rPr>
              <a:t>について話しています。</a:t>
            </a:r>
          </a:p>
          <a:p>
            <a:pPr marL="216000" indent="-216000" algn="just">
              <a:lnSpc>
                <a:spcPct val="10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1</a:t>
            </a:r>
            <a:r>
              <a:rPr lang="ja-JP" altLang="en-US" sz="2600" dirty="0">
                <a:latin typeface="Century" panose="02040604050505020304" pitchFamily="18" charset="0"/>
              </a:rPr>
              <a:t>　</a:t>
            </a:r>
            <a:r>
              <a:rPr lang="en-US" altLang="ja-JP" sz="2600" dirty="0">
                <a:latin typeface="Century" panose="02040604050505020304" pitchFamily="18" charset="0"/>
              </a:rPr>
              <a:t>What is Fred’s main point?</a:t>
            </a:r>
          </a:p>
          <a:p>
            <a:pPr marL="216000" indent="-216000" algn="just">
              <a:lnSpc>
                <a:spcPct val="100000"/>
              </a:lnSpc>
              <a:buNone/>
            </a:pPr>
            <a:r>
              <a:rPr lang="en-US" altLang="ja-JP" sz="2600" dirty="0">
                <a:latin typeface="Century" panose="02040604050505020304" pitchFamily="18" charset="0"/>
              </a:rPr>
              <a:t>①</a:t>
            </a:r>
            <a:r>
              <a:rPr lang="ja-JP" altLang="en-US" sz="2600" dirty="0">
                <a:latin typeface="Century" panose="02040604050505020304" pitchFamily="18" charset="0"/>
              </a:rPr>
              <a:t>　</a:t>
            </a:r>
            <a:r>
              <a:rPr lang="en-US" altLang="ja-JP" sz="2600" dirty="0">
                <a:latin typeface="Century" panose="02040604050505020304" pitchFamily="18" charset="0"/>
              </a:rPr>
              <a:t>Video games do not improve upper body function.</a:t>
            </a:r>
          </a:p>
          <a:p>
            <a:pPr marL="216000" indent="-216000" algn="just">
              <a:lnSpc>
                <a:spcPct val="100000"/>
              </a:lnSpc>
              <a:buNone/>
            </a:pPr>
            <a:r>
              <a:rPr lang="en-US" altLang="ja-JP" sz="2600" dirty="0">
                <a:latin typeface="Century" panose="02040604050505020304" pitchFamily="18" charset="0"/>
              </a:rPr>
              <a:t>②</a:t>
            </a:r>
            <a:r>
              <a:rPr lang="ja-JP" altLang="en-US" sz="2600" dirty="0">
                <a:latin typeface="Century" panose="02040604050505020304" pitchFamily="18" charset="0"/>
              </a:rPr>
              <a:t>　</a:t>
            </a:r>
            <a:r>
              <a:rPr lang="en-US" altLang="ja-JP" sz="2600" dirty="0">
                <a:latin typeface="Century" panose="02040604050505020304" pitchFamily="18" charset="0"/>
              </a:rPr>
              <a:t>Video games do not represent the actual world.</a:t>
            </a:r>
          </a:p>
          <a:p>
            <a:pPr marL="216000" indent="-216000" algn="just">
              <a:lnSpc>
                <a:spcPct val="100000"/>
              </a:lnSpc>
              <a:buNone/>
            </a:pPr>
            <a:r>
              <a:rPr lang="en-US" altLang="ja-JP" sz="2600" dirty="0">
                <a:latin typeface="Century" panose="02040604050505020304" pitchFamily="18" charset="0"/>
              </a:rPr>
              <a:t>③</a:t>
            </a:r>
            <a:r>
              <a:rPr lang="ja-JP" altLang="en-US" sz="2600" dirty="0">
                <a:latin typeface="Century" panose="02040604050505020304" pitchFamily="18" charset="0"/>
              </a:rPr>
              <a:t>　</a:t>
            </a:r>
            <a:r>
              <a:rPr lang="en-US" altLang="ja-JP" sz="2600" dirty="0">
                <a:latin typeface="Century" panose="02040604050505020304" pitchFamily="18" charset="0"/>
              </a:rPr>
              <a:t>Video games encourage a selfish lifestyle.</a:t>
            </a:r>
          </a:p>
          <a:p>
            <a:pPr marL="216000" indent="-216000" algn="just">
              <a:lnSpc>
                <a:spcPct val="100000"/>
              </a:lnSpc>
              <a:buNone/>
            </a:pPr>
            <a:r>
              <a:rPr lang="en-US" altLang="ja-JP" sz="2600" dirty="0">
                <a:latin typeface="Century" panose="02040604050505020304" pitchFamily="18" charset="0"/>
              </a:rPr>
              <a:t>④</a:t>
            </a:r>
            <a:r>
              <a:rPr lang="ja-JP" altLang="en-US" sz="2600" dirty="0">
                <a:latin typeface="Century" panose="02040604050505020304" pitchFamily="18" charset="0"/>
              </a:rPr>
              <a:t>　</a:t>
            </a:r>
            <a:r>
              <a:rPr lang="en-US" altLang="ja-JP" sz="2600" dirty="0">
                <a:latin typeface="Century" panose="02040604050505020304" pitchFamily="18" charset="0"/>
              </a:rPr>
              <a:t>Video games help extend our imagination.</a:t>
            </a:r>
          </a:p>
          <a:p>
            <a:pPr marL="216000" indent="-216000" algn="just">
              <a:lnSpc>
                <a:spcPct val="10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2</a:t>
            </a:r>
            <a:r>
              <a:rPr lang="ja-JP" altLang="en-US" sz="2600" dirty="0">
                <a:latin typeface="Century" panose="02040604050505020304" pitchFamily="18" charset="0"/>
              </a:rPr>
              <a:t>　</a:t>
            </a:r>
            <a:r>
              <a:rPr lang="en-US" altLang="ja-JP" sz="2600" dirty="0">
                <a:latin typeface="Century" panose="02040604050505020304" pitchFamily="18" charset="0"/>
              </a:rPr>
              <a:t>What is Yuki’s main point?</a:t>
            </a:r>
          </a:p>
          <a:p>
            <a:pPr marL="216000" indent="-216000" algn="just">
              <a:lnSpc>
                <a:spcPct val="100000"/>
              </a:lnSpc>
              <a:buNone/>
            </a:pPr>
            <a:r>
              <a:rPr lang="en-US" altLang="ja-JP" sz="2600" dirty="0">
                <a:latin typeface="Century" panose="02040604050505020304" pitchFamily="18" charset="0"/>
              </a:rPr>
              <a:t>①</a:t>
            </a:r>
            <a:r>
              <a:rPr lang="ja-JP" altLang="en-US" sz="2600" dirty="0">
                <a:latin typeface="Century" panose="02040604050505020304" pitchFamily="18" charset="0"/>
              </a:rPr>
              <a:t>　</a:t>
            </a:r>
            <a:r>
              <a:rPr lang="en-US" altLang="ja-JP" sz="2600" dirty="0">
                <a:latin typeface="Century" panose="02040604050505020304" pitchFamily="18" charset="0"/>
              </a:rPr>
              <a:t>It’s necessary to distinguish right from wrong in video games.</a:t>
            </a:r>
          </a:p>
          <a:p>
            <a:pPr marL="216000" indent="-216000" algn="just">
              <a:lnSpc>
                <a:spcPct val="100000"/>
              </a:lnSpc>
              <a:buNone/>
            </a:pPr>
            <a:r>
              <a:rPr lang="en-US" altLang="ja-JP" sz="2600" dirty="0">
                <a:latin typeface="Century" panose="02040604050505020304" pitchFamily="18" charset="0"/>
              </a:rPr>
              <a:t>②</a:t>
            </a:r>
            <a:r>
              <a:rPr lang="ja-JP" altLang="en-US" sz="2600" dirty="0">
                <a:latin typeface="Century" panose="02040604050505020304" pitchFamily="18" charset="0"/>
              </a:rPr>
              <a:t>　</a:t>
            </a:r>
            <a:r>
              <a:rPr lang="en-US" altLang="ja-JP" sz="2600" dirty="0">
                <a:latin typeface="Century" panose="02040604050505020304" pitchFamily="18" charset="0"/>
              </a:rPr>
              <a:t>It’s wrong to use smartphones to play video games.</a:t>
            </a:r>
          </a:p>
          <a:p>
            <a:pPr marL="216000" indent="-216000" algn="just">
              <a:lnSpc>
                <a:spcPct val="100000"/>
              </a:lnSpc>
              <a:buNone/>
            </a:pPr>
            <a:r>
              <a:rPr lang="en-US" altLang="ja-JP" sz="2600" dirty="0">
                <a:latin typeface="Century" panose="02040604050505020304" pitchFamily="18" charset="0"/>
              </a:rPr>
              <a:t>③</a:t>
            </a:r>
            <a:r>
              <a:rPr lang="ja-JP" altLang="en-US" sz="2600" dirty="0">
                <a:latin typeface="Century" panose="02040604050505020304" pitchFamily="18" charset="0"/>
              </a:rPr>
              <a:t>　</a:t>
            </a:r>
            <a:r>
              <a:rPr lang="en-US" altLang="ja-JP" sz="2600" dirty="0">
                <a:latin typeface="Century" panose="02040604050505020304" pitchFamily="18" charset="0"/>
              </a:rPr>
              <a:t>Players can develop cooperative skills through video games.</a:t>
            </a:r>
          </a:p>
          <a:p>
            <a:pPr marL="216000" indent="-216000" algn="just">
              <a:lnSpc>
                <a:spcPct val="100000"/>
              </a:lnSpc>
              <a:buNone/>
            </a:pPr>
            <a:r>
              <a:rPr lang="en-US" altLang="ja-JP" sz="2600" dirty="0">
                <a:latin typeface="Century" panose="02040604050505020304" pitchFamily="18" charset="0"/>
              </a:rPr>
              <a:t>④</a:t>
            </a:r>
            <a:r>
              <a:rPr lang="ja-JP" altLang="en-US" sz="2600" dirty="0">
                <a:latin typeface="Century" panose="02040604050505020304" pitchFamily="18" charset="0"/>
              </a:rPr>
              <a:t>　</a:t>
            </a:r>
            <a:r>
              <a:rPr lang="en-US" altLang="ja-JP" sz="2600" dirty="0">
                <a:latin typeface="Century" panose="02040604050505020304" pitchFamily="18" charset="0"/>
              </a:rPr>
              <a:t>Players get to act out their animal nature in video games.</a:t>
            </a:r>
          </a:p>
        </p:txBody>
      </p:sp>
      <p:pic>
        <p:nvPicPr>
          <p:cNvPr id="2" name="H30A34-35">
            <a:hlinkClick r:id="" action="ppaction://media"/>
            <a:extLst>
              <a:ext uri="{FF2B5EF4-FFF2-40B4-BE49-F238E27FC236}">
                <a16:creationId xmlns:a16="http://schemas.microsoft.com/office/drawing/2014/main" id="{2BA1F5B7-1E42-4C52-B3BA-680F6276ADD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1400" y="5899664"/>
            <a:ext cx="609600" cy="609600"/>
          </a:xfrm>
          <a:prstGeom prst="rect">
            <a:avLst/>
          </a:prstGeom>
        </p:spPr>
      </p:pic>
    </p:spTree>
    <p:extLst>
      <p:ext uri="{BB962C8B-B14F-4D97-AF65-F5344CB8AC3E}">
        <p14:creationId xmlns:p14="http://schemas.microsoft.com/office/powerpoint/2010/main" val="41351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11557000" cy="6264275"/>
          </a:xfrm>
        </p:spPr>
        <p:txBody>
          <a:bodyPr numCol="2" spcCol="180000">
            <a:noAutofit/>
          </a:bodyPr>
          <a:lstStyle/>
          <a:p>
            <a:pPr marL="216000" indent="-216000" algn="just">
              <a:lnSpc>
                <a:spcPct val="100000"/>
              </a:lnSpc>
              <a:buNone/>
            </a:pPr>
            <a:r>
              <a:rPr lang="ja-JP" altLang="en-US" sz="2600" dirty="0">
                <a:latin typeface="Century" panose="02040604050505020304" pitchFamily="18" charset="0"/>
              </a:rPr>
              <a:t>問</a:t>
            </a:r>
            <a:r>
              <a:rPr lang="en-US" altLang="ja-JP" sz="2600" dirty="0">
                <a:latin typeface="Century" panose="02040604050505020304" pitchFamily="18" charset="0"/>
              </a:rPr>
              <a:t>1 </a:t>
            </a:r>
            <a:r>
              <a:rPr lang="ja-JP" altLang="en-US" sz="2600" dirty="0">
                <a:latin typeface="Century" panose="02040604050505020304" pitchFamily="18" charset="0"/>
              </a:rPr>
              <a:t>正解 ②　問</a:t>
            </a:r>
            <a:r>
              <a:rPr lang="en-US" altLang="ja-JP" sz="2600" dirty="0">
                <a:latin typeface="Century" panose="02040604050505020304" pitchFamily="18" charset="0"/>
              </a:rPr>
              <a:t>2 </a:t>
            </a:r>
            <a:r>
              <a:rPr lang="ja-JP" altLang="en-US" sz="2600" dirty="0">
                <a:latin typeface="Century" panose="02040604050505020304" pitchFamily="18" charset="0"/>
              </a:rPr>
              <a:t>正解 ③</a:t>
            </a:r>
            <a:endParaRPr lang="en-US" altLang="ja-JP" sz="2600" dirty="0">
              <a:latin typeface="Century" panose="02040604050505020304" pitchFamily="18" charset="0"/>
            </a:endParaRPr>
          </a:p>
          <a:p>
            <a:pPr marL="216000" indent="-216000" algn="just">
              <a:lnSpc>
                <a:spcPct val="100000"/>
              </a:lnSpc>
              <a:buNone/>
            </a:pPr>
            <a:r>
              <a:rPr lang="en-US" altLang="ja-JP" sz="2600" dirty="0">
                <a:latin typeface="Century" panose="02040604050505020304" pitchFamily="18" charset="0"/>
              </a:rPr>
              <a:t>Fred: Are you playing those things again on your phone, Yuki?</a:t>
            </a:r>
          </a:p>
          <a:p>
            <a:pPr marL="216000" indent="-216000" algn="just">
              <a:lnSpc>
                <a:spcPct val="100000"/>
              </a:lnSpc>
              <a:buNone/>
            </a:pPr>
            <a:r>
              <a:rPr lang="en-US" altLang="ja-JP" sz="2600" dirty="0">
                <a:latin typeface="Century" panose="02040604050505020304" pitchFamily="18" charset="0"/>
              </a:rPr>
              <a:t>Yuki: Yeah, what’s wrong with playing video games, Fred?</a:t>
            </a:r>
          </a:p>
          <a:p>
            <a:pPr marL="216000" indent="-216000" algn="just">
              <a:lnSpc>
                <a:spcPct val="100000"/>
              </a:lnSpc>
              <a:buNone/>
            </a:pPr>
            <a:r>
              <a:rPr lang="en-US" altLang="ja-JP" sz="2600" dirty="0">
                <a:latin typeface="Century" panose="02040604050505020304" pitchFamily="18" charset="0"/>
              </a:rPr>
              <a:t>Fred: Nothing. I know it’s fun; it enhances hand-eye coordination. I get that.</a:t>
            </a:r>
          </a:p>
          <a:p>
            <a:pPr marL="216000" indent="-216000" algn="just">
              <a:lnSpc>
                <a:spcPct val="100000"/>
              </a:lnSpc>
              <a:buNone/>
            </a:pPr>
            <a:r>
              <a:rPr lang="en-US" altLang="ja-JP" sz="2600" dirty="0">
                <a:latin typeface="Century" panose="02040604050505020304" pitchFamily="18" charset="0"/>
              </a:rPr>
              <a:t>Yuki: Oh, then you’re saying it’s too violent; promotes antisocial behavior ― I’ve heard that before.</a:t>
            </a:r>
          </a:p>
          <a:p>
            <a:pPr marL="216000" indent="-216000" algn="just">
              <a:lnSpc>
                <a:spcPct val="100000"/>
              </a:lnSpc>
              <a:buNone/>
            </a:pPr>
            <a:r>
              <a:rPr lang="en-US" altLang="ja-JP" sz="2600" dirty="0">
                <a:latin typeface="Century" panose="02040604050505020304" pitchFamily="18" charset="0"/>
              </a:rPr>
              <a:t>Fred: And, not only that, those games divide everything into good and evil. Like humans versus aliens or monsters. The real world is not so black and white.</a:t>
            </a:r>
          </a:p>
          <a:p>
            <a:pPr marL="216000" indent="-216000" algn="just">
              <a:lnSpc>
                <a:spcPct val="100000"/>
              </a:lnSpc>
              <a:buNone/>
            </a:pPr>
            <a:r>
              <a:rPr lang="en-US" altLang="ja-JP" sz="2600" dirty="0">
                <a:latin typeface="Century" panose="02040604050505020304" pitchFamily="18" charset="0"/>
              </a:rPr>
              <a:t>Yuki: Yeah …. We are killing dragons. But we learn how to build up teamwork with other players online.</a:t>
            </a:r>
          </a:p>
          <a:p>
            <a:pPr marL="216000" indent="-216000" algn="just">
              <a:lnSpc>
                <a:spcPct val="100000"/>
              </a:lnSpc>
              <a:buNone/>
            </a:pPr>
            <a:r>
              <a:rPr lang="en-US" altLang="ja-JP" sz="2600" dirty="0">
                <a:latin typeface="Century" panose="02040604050505020304" pitchFamily="18" charset="0"/>
              </a:rPr>
              <a:t>Fred: Building up teamwork is different in real life.</a:t>
            </a:r>
          </a:p>
          <a:p>
            <a:pPr marL="216000" indent="-216000" algn="just">
              <a:lnSpc>
                <a:spcPct val="100000"/>
              </a:lnSpc>
              <a:buNone/>
            </a:pPr>
            <a:r>
              <a:rPr lang="en-US" altLang="ja-JP" sz="2600" dirty="0">
                <a:latin typeface="Century" panose="02040604050505020304" pitchFamily="18" charset="0"/>
              </a:rPr>
              <a:t>Yuki: Maybe. But still, we can learn a lot about how to work together.</a:t>
            </a:r>
          </a:p>
          <a:p>
            <a:pPr marL="216000" indent="-216000" algn="just">
              <a:lnSpc>
                <a:spcPct val="100000"/>
              </a:lnSpc>
              <a:buNone/>
            </a:pPr>
            <a:r>
              <a:rPr lang="en-US" altLang="ja-JP" sz="2600" dirty="0">
                <a:latin typeface="Century" panose="02040604050505020304" pitchFamily="18" charset="0"/>
              </a:rPr>
              <a:t>Fred: Well, I’ll join you when you have a game that’ll help us finish our homework.</a:t>
            </a:r>
          </a:p>
        </p:txBody>
      </p:sp>
      <p:pic>
        <p:nvPicPr>
          <p:cNvPr id="2" name="H30A34-35">
            <a:hlinkClick r:id="" action="ppaction://media"/>
            <a:extLst>
              <a:ext uri="{FF2B5EF4-FFF2-40B4-BE49-F238E27FC236}">
                <a16:creationId xmlns:a16="http://schemas.microsoft.com/office/drawing/2014/main" id="{1B2567ED-44F6-4B4C-A26C-D5C7B5C7AD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1400" y="5918199"/>
            <a:ext cx="609600" cy="609600"/>
          </a:xfrm>
          <a:prstGeom prst="rect">
            <a:avLst/>
          </a:prstGeom>
        </p:spPr>
      </p:pic>
    </p:spTree>
    <p:extLst>
      <p:ext uri="{BB962C8B-B14F-4D97-AF65-F5344CB8AC3E}">
        <p14:creationId xmlns:p14="http://schemas.microsoft.com/office/powerpoint/2010/main" val="61228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a:t>
            </a:r>
          </a:p>
          <a:p>
            <a:pPr marL="0" indent="0" algn="just">
              <a:lnSpc>
                <a:spcPct val="15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The speaker cannot go to the party.</a:t>
            </a:r>
          </a:p>
          <a:p>
            <a:pPr marL="0" indent="0" algn="just">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The speaker does not have work tomorrow.</a:t>
            </a:r>
          </a:p>
          <a:p>
            <a:pPr marL="0" indent="0" algn="just">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The speaker has another party to go to.</a:t>
            </a:r>
          </a:p>
          <a:p>
            <a:pPr marL="0" indent="0" algn="just">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The speaker’s birthday is tomorrow.</a:t>
            </a:r>
          </a:p>
        </p:txBody>
      </p:sp>
      <p:pic>
        <p:nvPicPr>
          <p:cNvPr id="2" name="H30A02">
            <a:hlinkClick r:id="" action="ppaction://media"/>
            <a:extLst>
              <a:ext uri="{FF2B5EF4-FFF2-40B4-BE49-F238E27FC236}">
                <a16:creationId xmlns:a16="http://schemas.microsoft.com/office/drawing/2014/main" id="{976551AD-9FBC-49CE-B6B9-18AB0ED8DB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345782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11557000" cy="6264275"/>
          </a:xfrm>
        </p:spPr>
        <p:txBody>
          <a:bodyPr numCol="2" spcCol="180000">
            <a:noAutofit/>
          </a:bodyPr>
          <a:lstStyle/>
          <a:p>
            <a:pPr marL="0" indent="0" algn="just">
              <a:lnSpc>
                <a:spcPct val="100000"/>
              </a:lnSpc>
              <a:buNone/>
            </a:pPr>
            <a:r>
              <a:rPr lang="ja-JP" altLang="en-US" sz="2400" u="sng" dirty="0">
                <a:latin typeface="Century" panose="02040604050505020304" pitchFamily="18" charset="0"/>
              </a:rPr>
              <a:t>状況</a:t>
            </a:r>
            <a:r>
              <a:rPr lang="ja-JP" altLang="en-US" sz="2400" dirty="0">
                <a:latin typeface="Century" panose="02040604050505020304" pitchFamily="18" charset="0"/>
              </a:rPr>
              <a:t>：</a:t>
            </a:r>
            <a:r>
              <a:rPr lang="en-US" altLang="ja-JP" sz="2400" dirty="0">
                <a:latin typeface="Century" panose="02040604050505020304" pitchFamily="18" charset="0"/>
              </a:rPr>
              <a:t>Professor Johnson </a:t>
            </a:r>
            <a:r>
              <a:rPr lang="ja-JP" altLang="en-US" sz="2400" dirty="0">
                <a:latin typeface="Century" panose="02040604050505020304" pitchFamily="18" charset="0"/>
              </a:rPr>
              <a:t>がゲーム</a:t>
            </a:r>
            <a:r>
              <a:rPr lang="en-US" altLang="ja-JP" sz="2400" dirty="0">
                <a:latin typeface="Century" panose="02040604050505020304" pitchFamily="18" charset="0"/>
              </a:rPr>
              <a:t>(video games)</a:t>
            </a:r>
            <a:r>
              <a:rPr lang="ja-JP" altLang="en-US" sz="2400" dirty="0">
                <a:latin typeface="Century" panose="02040604050505020304" pitchFamily="18" charset="0"/>
              </a:rPr>
              <a:t>について講演した後，質疑応答の時間がとられています。司会</a:t>
            </a:r>
            <a:r>
              <a:rPr lang="en-US" altLang="ja-JP" sz="2400" dirty="0">
                <a:latin typeface="Century" panose="02040604050505020304" pitchFamily="18" charset="0"/>
              </a:rPr>
              <a:t>(moderator)</a:t>
            </a:r>
            <a:r>
              <a:rPr lang="ja-JP" altLang="en-US" sz="2400" dirty="0">
                <a:latin typeface="Century" panose="02040604050505020304" pitchFamily="18" charset="0"/>
              </a:rPr>
              <a:t>が聴衆からの質問を受け付けています。</a:t>
            </a:r>
            <a:r>
              <a:rPr lang="en-US" altLang="ja-JP" sz="2400" dirty="0">
                <a:latin typeface="Century" panose="02040604050505020304" pitchFamily="18" charset="0"/>
              </a:rPr>
              <a:t>Bill </a:t>
            </a:r>
            <a:r>
              <a:rPr lang="ja-JP" altLang="en-US" sz="2400" dirty="0">
                <a:latin typeface="Century" panose="02040604050505020304" pitchFamily="18" charset="0"/>
              </a:rPr>
              <a:t>と</a:t>
            </a:r>
            <a:r>
              <a:rPr lang="en-US" altLang="ja-JP" sz="2400" dirty="0">
                <a:latin typeface="Century" panose="02040604050505020304" pitchFamily="18" charset="0"/>
              </a:rPr>
              <a:t>Karen </a:t>
            </a:r>
            <a:r>
              <a:rPr lang="ja-JP" altLang="en-US" sz="2400" dirty="0">
                <a:latin typeface="Century" panose="02040604050505020304" pitchFamily="18" charset="0"/>
              </a:rPr>
              <a:t>が発言します。</a:t>
            </a:r>
          </a:p>
          <a:p>
            <a:pPr marL="216000" indent="-216000" algn="just">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1</a:t>
            </a:r>
            <a:r>
              <a:rPr lang="ja-JP" altLang="en-US" sz="2400" dirty="0">
                <a:latin typeface="Century" panose="02040604050505020304" pitchFamily="18" charset="0"/>
              </a:rPr>
              <a:t>　四人のうち，ゲームに反対の立場で意見を述べている人を，四つの選択肢（①</a:t>
            </a:r>
            <a:r>
              <a:rPr lang="en-US" altLang="ja-JP" sz="2400" dirty="0">
                <a:latin typeface="Century" panose="02040604050505020304" pitchFamily="18" charset="0"/>
              </a:rPr>
              <a:t>〜④</a:t>
            </a:r>
            <a:r>
              <a:rPr lang="ja-JP" altLang="en-US" sz="2400" dirty="0">
                <a:latin typeface="Century" panose="02040604050505020304" pitchFamily="18" charset="0"/>
              </a:rPr>
              <a:t>）のうちからすべて選びなさい。</a:t>
            </a:r>
          </a:p>
          <a:p>
            <a:pPr marL="216000" indent="-216000" algn="just">
              <a:lnSpc>
                <a:spcPct val="100000"/>
              </a:lnSpc>
              <a:buNone/>
            </a:pPr>
            <a:r>
              <a:rPr lang="ja-JP" altLang="en-US" sz="2400" dirty="0">
                <a:latin typeface="Century" panose="02040604050505020304" pitchFamily="18" charset="0"/>
              </a:rPr>
              <a:t>① </a:t>
            </a:r>
            <a:r>
              <a:rPr lang="en-US" altLang="ja-JP" sz="2400" dirty="0">
                <a:latin typeface="Century" panose="02040604050505020304" pitchFamily="18" charset="0"/>
              </a:rPr>
              <a:t>Bill			</a:t>
            </a:r>
          </a:p>
          <a:p>
            <a:pPr marL="216000" indent="-216000" algn="just">
              <a:lnSpc>
                <a:spcPct val="100000"/>
              </a:lnSpc>
              <a:buNone/>
            </a:pPr>
            <a:r>
              <a:rPr lang="en-US" altLang="ja-JP" sz="2400" dirty="0">
                <a:latin typeface="Century" panose="02040604050505020304" pitchFamily="18" charset="0"/>
              </a:rPr>
              <a:t>② Karen</a:t>
            </a:r>
          </a:p>
          <a:p>
            <a:pPr marL="216000" indent="-216000" algn="just">
              <a:lnSpc>
                <a:spcPct val="100000"/>
              </a:lnSpc>
              <a:buNone/>
            </a:pPr>
            <a:r>
              <a:rPr lang="en-US" altLang="ja-JP" sz="2400" dirty="0">
                <a:latin typeface="Century" panose="02040604050505020304" pitchFamily="18" charset="0"/>
              </a:rPr>
              <a:t>③ Moderator</a:t>
            </a:r>
          </a:p>
          <a:p>
            <a:pPr marL="216000" indent="-216000" algn="just">
              <a:lnSpc>
                <a:spcPct val="100000"/>
              </a:lnSpc>
              <a:buNone/>
            </a:pPr>
            <a:r>
              <a:rPr lang="en-US" altLang="ja-JP" sz="2400" dirty="0">
                <a:latin typeface="Century" panose="02040604050505020304" pitchFamily="18" charset="0"/>
              </a:rPr>
              <a:t>④ Professor Johnson</a:t>
            </a:r>
          </a:p>
          <a:p>
            <a:pPr marL="216000" indent="-216000" algn="just">
              <a:lnSpc>
                <a:spcPct val="100000"/>
              </a:lnSpc>
              <a:buNone/>
            </a:pPr>
            <a:endParaRPr lang="en-US" altLang="ja-JP" sz="2400" dirty="0">
              <a:latin typeface="Century" panose="02040604050505020304" pitchFamily="18" charset="0"/>
            </a:endParaRPr>
          </a:p>
          <a:p>
            <a:pPr marL="216000" indent="-216000" algn="just">
              <a:lnSpc>
                <a:spcPct val="100000"/>
              </a:lnSpc>
              <a:buNone/>
            </a:pPr>
            <a:r>
              <a:rPr lang="ja-JP" altLang="en-US" sz="2400" dirty="0">
                <a:latin typeface="Century" panose="02040604050505020304" pitchFamily="18" charset="0"/>
              </a:rPr>
              <a:t>問</a:t>
            </a:r>
            <a:r>
              <a:rPr lang="en-US" altLang="ja-JP" sz="2400" dirty="0">
                <a:latin typeface="Century" panose="02040604050505020304" pitchFamily="18" charset="0"/>
              </a:rPr>
              <a:t>2</a:t>
            </a:r>
            <a:r>
              <a:rPr lang="ja-JP" altLang="en-US" sz="2400" dirty="0">
                <a:latin typeface="Century" panose="02040604050505020304" pitchFamily="18" charset="0"/>
              </a:rPr>
              <a:t>　</a:t>
            </a:r>
            <a:r>
              <a:rPr lang="en-US" altLang="ja-JP" sz="2400" dirty="0">
                <a:latin typeface="Century" panose="02040604050505020304" pitchFamily="18" charset="0"/>
              </a:rPr>
              <a:t>Professor Johnson</a:t>
            </a:r>
            <a:r>
              <a:rPr lang="ja-JP" altLang="en-US" sz="2400" dirty="0">
                <a:latin typeface="Century" panose="02040604050505020304" pitchFamily="18" charset="0"/>
              </a:rPr>
              <a:t>の意見を支持する図を，四つの選択肢（①</a:t>
            </a:r>
            <a:r>
              <a:rPr lang="en-US" altLang="ja-JP" sz="2400" dirty="0">
                <a:latin typeface="Century" panose="02040604050505020304" pitchFamily="18" charset="0"/>
              </a:rPr>
              <a:t>〜④</a:t>
            </a:r>
            <a:r>
              <a:rPr lang="ja-JP" altLang="en-US" sz="2400" dirty="0">
                <a:latin typeface="Century" panose="02040604050505020304" pitchFamily="18" charset="0"/>
              </a:rPr>
              <a:t>）のうちから一つ選びなさい。</a:t>
            </a:r>
            <a:endParaRPr lang="en-US" altLang="ja-JP" sz="2400" dirty="0">
              <a:latin typeface="Century" panose="02040604050505020304" pitchFamily="18" charset="0"/>
            </a:endParaRPr>
          </a:p>
        </p:txBody>
      </p:sp>
      <p:pic>
        <p:nvPicPr>
          <p:cNvPr id="2" name="図 1">
            <a:extLst>
              <a:ext uri="{FF2B5EF4-FFF2-40B4-BE49-F238E27FC236}">
                <a16:creationId xmlns:a16="http://schemas.microsoft.com/office/drawing/2014/main" id="{0372C3A7-5DA0-4B2B-B4AB-5FFFDFD9F015}"/>
              </a:ext>
            </a:extLst>
          </p:cNvPr>
          <p:cNvPicPr>
            <a:picLocks noChangeAspect="1"/>
          </p:cNvPicPr>
          <p:nvPr/>
        </p:nvPicPr>
        <p:blipFill>
          <a:blip r:embed="rId4"/>
          <a:stretch>
            <a:fillRect/>
          </a:stretch>
        </p:blipFill>
        <p:spPr>
          <a:xfrm>
            <a:off x="6388444" y="1406560"/>
            <a:ext cx="5249562" cy="5121239"/>
          </a:xfrm>
          <a:prstGeom prst="rect">
            <a:avLst/>
          </a:prstGeom>
        </p:spPr>
      </p:pic>
      <p:pic>
        <p:nvPicPr>
          <p:cNvPr id="3" name="H30A36-37">
            <a:hlinkClick r:id="" action="ppaction://media"/>
            <a:extLst>
              <a:ext uri="{FF2B5EF4-FFF2-40B4-BE49-F238E27FC236}">
                <a16:creationId xmlns:a16="http://schemas.microsoft.com/office/drawing/2014/main" id="{F0BE1209-AAEB-4851-A32F-8BD645802F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22900" y="5918199"/>
            <a:ext cx="609600" cy="609600"/>
          </a:xfrm>
          <a:prstGeom prst="rect">
            <a:avLst/>
          </a:prstGeom>
        </p:spPr>
      </p:pic>
    </p:spTree>
    <p:extLst>
      <p:ext uri="{BB962C8B-B14F-4D97-AF65-F5344CB8AC3E}">
        <p14:creationId xmlns:p14="http://schemas.microsoft.com/office/powerpoint/2010/main" val="117585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7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196AC225-9BCD-464F-9FC0-929CFA143F2D}"/>
              </a:ext>
            </a:extLst>
          </p:cNvPr>
          <p:cNvSpPr>
            <a:spLocks noGrp="1"/>
          </p:cNvSpPr>
          <p:nvPr>
            <p:ph idx="1"/>
          </p:nvPr>
        </p:nvSpPr>
        <p:spPr>
          <a:xfrm>
            <a:off x="254000" y="263524"/>
            <a:ext cx="11557000" cy="6264275"/>
          </a:xfrm>
        </p:spPr>
        <p:txBody>
          <a:bodyPr numCol="2" spcCol="180000">
            <a:noAutofit/>
          </a:bodyPr>
          <a:lstStyle/>
          <a:p>
            <a:pPr marL="216000" indent="-216000" algn="just">
              <a:lnSpc>
                <a:spcPct val="100000"/>
              </a:lnSpc>
              <a:spcBef>
                <a:spcPts val="500"/>
              </a:spcBef>
              <a:buNone/>
            </a:pPr>
            <a:r>
              <a:rPr lang="ja-JP" altLang="en-US" sz="1700" dirty="0">
                <a:latin typeface="Century" panose="02040604050505020304" pitchFamily="18" charset="0"/>
              </a:rPr>
              <a:t>問</a:t>
            </a:r>
            <a:r>
              <a:rPr lang="en-US" altLang="ja-JP" sz="1700" dirty="0">
                <a:latin typeface="Century" panose="02040604050505020304" pitchFamily="18" charset="0"/>
              </a:rPr>
              <a:t>1 </a:t>
            </a:r>
            <a:r>
              <a:rPr lang="ja-JP" altLang="en-US" sz="1700" dirty="0">
                <a:latin typeface="Century" panose="02040604050505020304" pitchFamily="18" charset="0"/>
              </a:rPr>
              <a:t>正解 ①　問</a:t>
            </a:r>
            <a:r>
              <a:rPr lang="en-US" altLang="ja-JP" sz="1700" dirty="0">
                <a:latin typeface="Century" panose="02040604050505020304" pitchFamily="18" charset="0"/>
              </a:rPr>
              <a:t>2 </a:t>
            </a:r>
            <a:r>
              <a:rPr lang="ja-JP" altLang="en-US" sz="1700" dirty="0">
                <a:latin typeface="Century" panose="02040604050505020304" pitchFamily="18" charset="0"/>
              </a:rPr>
              <a:t>正解 ④</a:t>
            </a:r>
            <a:endParaRPr lang="en-US" altLang="ja-JP" sz="1700" dirty="0">
              <a:latin typeface="Century" panose="02040604050505020304" pitchFamily="18" charset="0"/>
            </a:endParaRPr>
          </a:p>
          <a:p>
            <a:pPr marL="216000" indent="-216000" algn="just">
              <a:lnSpc>
                <a:spcPct val="100000"/>
              </a:lnSpc>
              <a:spcBef>
                <a:spcPts val="500"/>
              </a:spcBef>
              <a:buNone/>
            </a:pPr>
            <a:r>
              <a:rPr lang="en-US" altLang="ja-JP" sz="1700" dirty="0">
                <a:latin typeface="Century" panose="02040604050505020304" pitchFamily="18" charset="0"/>
              </a:rPr>
              <a:t>Moderator: Thank you for your presentation, Professor Johnson. You spoke about how one boy improved his focus and attention through video games.</a:t>
            </a:r>
          </a:p>
          <a:p>
            <a:pPr marL="216000" indent="-216000" algn="just">
              <a:lnSpc>
                <a:spcPct val="100000"/>
              </a:lnSpc>
              <a:spcBef>
                <a:spcPts val="500"/>
              </a:spcBef>
              <a:buNone/>
            </a:pPr>
            <a:r>
              <a:rPr lang="en-US" altLang="ja-JP" sz="1700" dirty="0">
                <a:latin typeface="Century" panose="02040604050505020304" pitchFamily="18" charset="0"/>
              </a:rPr>
              <a:t>Professor Johnson: Right. Playing video games can make people less distracted. Furthermore, virtual reality games have been known to have positive effects on mental health.</a:t>
            </a:r>
          </a:p>
          <a:p>
            <a:pPr marL="216000" indent="-216000" algn="just">
              <a:lnSpc>
                <a:spcPct val="100000"/>
              </a:lnSpc>
              <a:spcBef>
                <a:spcPts val="500"/>
              </a:spcBef>
              <a:buNone/>
            </a:pPr>
            <a:r>
              <a:rPr lang="en-US" altLang="ja-JP" sz="1700" dirty="0">
                <a:latin typeface="Century" panose="02040604050505020304" pitchFamily="18" charset="0"/>
              </a:rPr>
              <a:t>Moderator: OK. Now it’s time to ask our audience for their comments. Anyone …? Yes, you, sir.</a:t>
            </a:r>
          </a:p>
          <a:p>
            <a:pPr marL="216000" indent="-216000" algn="just">
              <a:lnSpc>
                <a:spcPct val="100000"/>
              </a:lnSpc>
              <a:spcBef>
                <a:spcPts val="500"/>
              </a:spcBef>
              <a:buNone/>
            </a:pPr>
            <a:r>
              <a:rPr lang="en-US" altLang="ja-JP" sz="1700" dirty="0">
                <a:latin typeface="Century" panose="02040604050505020304" pitchFamily="18" charset="0"/>
              </a:rPr>
              <a:t>Bill: Hi. I’m Bill. All my friends love video games. But I think they make too clear a distinction between allies and enemies … you know, us versus them. I’m afraid gaming can contribute to violent crimes. Do you agree?</a:t>
            </a:r>
          </a:p>
          <a:p>
            <a:pPr marL="216000" indent="-216000" algn="just">
              <a:lnSpc>
                <a:spcPct val="100000"/>
              </a:lnSpc>
              <a:spcBef>
                <a:spcPts val="500"/>
              </a:spcBef>
              <a:buNone/>
            </a:pPr>
            <a:r>
              <a:rPr lang="en-US" altLang="ja-JP" sz="1700" dirty="0">
                <a:latin typeface="Century" panose="02040604050505020304" pitchFamily="18" charset="0"/>
              </a:rPr>
              <a:t>Professor Johnson: Actually, research suggests otherwise. Many studies have denied the direct link between gaming and violence.</a:t>
            </a:r>
          </a:p>
          <a:p>
            <a:pPr marL="216000" indent="-216000" algn="just">
              <a:lnSpc>
                <a:spcPct val="100000"/>
              </a:lnSpc>
              <a:spcBef>
                <a:spcPts val="500"/>
              </a:spcBef>
              <a:buNone/>
            </a:pPr>
            <a:r>
              <a:rPr lang="en-US" altLang="ja-JP" sz="1700" dirty="0">
                <a:latin typeface="Century" panose="02040604050505020304" pitchFamily="18" charset="0"/>
              </a:rPr>
              <a:t>Bill: They have? I’m not convinced.</a:t>
            </a:r>
          </a:p>
          <a:p>
            <a:pPr marL="216000" indent="-216000" algn="just">
              <a:lnSpc>
                <a:spcPct val="100000"/>
              </a:lnSpc>
              <a:spcBef>
                <a:spcPts val="500"/>
              </a:spcBef>
              <a:buNone/>
            </a:pPr>
            <a:r>
              <a:rPr lang="en-US" altLang="ja-JP" sz="1700" dirty="0">
                <a:latin typeface="Century" panose="02040604050505020304" pitchFamily="18" charset="0"/>
              </a:rPr>
              <a:t>Professor Johnson: Don’t make video games responsible for everything. In fact, as I said, doctors are succeeding in treating patients with mental issues using virtual reality games.</a:t>
            </a:r>
          </a:p>
          <a:p>
            <a:pPr marL="216000" indent="-216000" algn="just">
              <a:lnSpc>
                <a:spcPct val="100000"/>
              </a:lnSpc>
              <a:spcBef>
                <a:spcPts val="500"/>
              </a:spcBef>
              <a:buNone/>
            </a:pPr>
            <a:r>
              <a:rPr lang="en-US" altLang="ja-JP" sz="1700" dirty="0">
                <a:latin typeface="Century" panose="02040604050505020304" pitchFamily="18" charset="0"/>
              </a:rPr>
              <a:t>Moderator: Anyone else? Yes, please.</a:t>
            </a:r>
          </a:p>
          <a:p>
            <a:pPr marL="216000" indent="-216000" algn="just">
              <a:lnSpc>
                <a:spcPct val="100000"/>
              </a:lnSpc>
              <a:spcBef>
                <a:spcPts val="500"/>
              </a:spcBef>
              <a:buNone/>
            </a:pPr>
            <a:r>
              <a:rPr lang="en-US" altLang="ja-JP" sz="1700" dirty="0">
                <a:latin typeface="Century" panose="02040604050505020304" pitchFamily="18" charset="0"/>
              </a:rPr>
              <a:t>Karen: Hello. Can you hear me? OK. Good. I’m Karen from Detroit. So, how about eSports?</a:t>
            </a:r>
          </a:p>
          <a:p>
            <a:pPr marL="216000" indent="-216000" algn="just">
              <a:lnSpc>
                <a:spcPct val="100000"/>
              </a:lnSpc>
              <a:spcBef>
                <a:spcPts val="500"/>
              </a:spcBef>
              <a:buNone/>
            </a:pPr>
            <a:r>
              <a:rPr lang="en-US" altLang="ja-JP" sz="1700" dirty="0">
                <a:latin typeface="Century" panose="02040604050505020304" pitchFamily="18" charset="0"/>
              </a:rPr>
              <a:t>Moderator: What are eSports, Karen?</a:t>
            </a:r>
          </a:p>
          <a:p>
            <a:pPr marL="216000" indent="-216000" algn="just">
              <a:lnSpc>
                <a:spcPct val="100000"/>
              </a:lnSpc>
              <a:spcBef>
                <a:spcPts val="500"/>
              </a:spcBef>
              <a:buNone/>
            </a:pPr>
            <a:r>
              <a:rPr lang="en-US" altLang="ja-JP" sz="1700" dirty="0">
                <a:latin typeface="Century" panose="02040604050505020304" pitchFamily="18" charset="0"/>
              </a:rPr>
              <a:t>Karen: They’re video game competitions. My cousin made a bunch of money playing eSports in Germany. They’re often held in large stadiums … with spectators and judges … and big awards, like a real sport. In fact, the Olympics may include eSports as a new event.</a:t>
            </a:r>
          </a:p>
          <a:p>
            <a:pPr marL="216000" indent="-216000" algn="just">
              <a:lnSpc>
                <a:spcPct val="100000"/>
              </a:lnSpc>
              <a:spcBef>
                <a:spcPts val="500"/>
              </a:spcBef>
              <a:buNone/>
            </a:pPr>
            <a:r>
              <a:rPr lang="en-US" altLang="ja-JP" sz="1700" dirty="0">
                <a:latin typeface="Century" panose="02040604050505020304" pitchFamily="18" charset="0"/>
              </a:rPr>
              <a:t>Moderator: … eSports. Professor?</a:t>
            </a:r>
          </a:p>
          <a:p>
            <a:pPr marL="216000" indent="-216000" algn="just">
              <a:lnSpc>
                <a:spcPct val="100000"/>
              </a:lnSpc>
              <a:spcBef>
                <a:spcPts val="500"/>
              </a:spcBef>
              <a:buNone/>
            </a:pPr>
            <a:r>
              <a:rPr lang="en-US" altLang="ja-JP" sz="1700" dirty="0">
                <a:latin typeface="Century" panose="02040604050505020304" pitchFamily="18" charset="0"/>
              </a:rPr>
              <a:t>Professor Johnson: Uh-huh. There are even professional leagues, similar to Major League Baseball. Well, eSports businesses are growing; however, eSports players may suffer from health problems.</a:t>
            </a:r>
          </a:p>
          <a:p>
            <a:pPr marL="216000" indent="-216000" algn="just">
              <a:lnSpc>
                <a:spcPct val="100000"/>
              </a:lnSpc>
              <a:spcBef>
                <a:spcPts val="500"/>
              </a:spcBef>
              <a:buNone/>
            </a:pPr>
            <a:r>
              <a:rPr lang="en-US" altLang="ja-JP" sz="1700" dirty="0">
                <a:latin typeface="Century" panose="02040604050505020304" pitchFamily="18" charset="0"/>
              </a:rPr>
              <a:t>Moderator: I see. That’s something to consider. But right now let’s hear from another person.</a:t>
            </a:r>
          </a:p>
        </p:txBody>
      </p:sp>
      <p:pic>
        <p:nvPicPr>
          <p:cNvPr id="2" name="H30A36-37">
            <a:hlinkClick r:id="" action="ppaction://media"/>
            <a:extLst>
              <a:ext uri="{FF2B5EF4-FFF2-40B4-BE49-F238E27FC236}">
                <a16:creationId xmlns:a16="http://schemas.microsoft.com/office/drawing/2014/main" id="{C0234EDD-D35C-4FA5-9593-A514048406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1400" y="5918199"/>
            <a:ext cx="609600" cy="609600"/>
          </a:xfrm>
          <a:prstGeom prst="rect">
            <a:avLst/>
          </a:prstGeom>
        </p:spPr>
      </p:pic>
    </p:spTree>
    <p:extLst>
      <p:ext uri="{BB962C8B-B14F-4D97-AF65-F5344CB8AC3E}">
        <p14:creationId xmlns:p14="http://schemas.microsoft.com/office/powerpoint/2010/main" val="16138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I’d love to go to your birthday party tomorrow, but I have a lot of work to do.</a:t>
            </a:r>
          </a:p>
        </p:txBody>
      </p:sp>
      <p:pic>
        <p:nvPicPr>
          <p:cNvPr id="2" name="H30A02">
            <a:hlinkClick r:id="" action="ppaction://media"/>
            <a:extLst>
              <a:ext uri="{FF2B5EF4-FFF2-40B4-BE49-F238E27FC236}">
                <a16:creationId xmlns:a16="http://schemas.microsoft.com/office/drawing/2014/main" id="{ADB15D6D-E44B-4172-AC92-0170855E56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70614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a:t>
            </a:r>
          </a:p>
          <a:p>
            <a:pPr marL="0" indent="0" algn="just">
              <a:lnSpc>
                <a:spcPct val="15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Junko got wet in the rain.</a:t>
            </a:r>
          </a:p>
          <a:p>
            <a:pPr marL="0" indent="0" algn="just">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Junko had an umbrella.</a:t>
            </a:r>
          </a:p>
          <a:p>
            <a:pPr marL="0" indent="0" algn="just">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Junko ran to school in the rain.</a:t>
            </a:r>
          </a:p>
          <a:p>
            <a:pPr marL="0" indent="0" algn="just">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Junko stayed at home.</a:t>
            </a:r>
          </a:p>
        </p:txBody>
      </p:sp>
      <p:pic>
        <p:nvPicPr>
          <p:cNvPr id="2" name="H30A03">
            <a:hlinkClick r:id="" action="ppaction://media"/>
            <a:extLst>
              <a:ext uri="{FF2B5EF4-FFF2-40B4-BE49-F238E27FC236}">
                <a16:creationId xmlns:a16="http://schemas.microsoft.com/office/drawing/2014/main" id="{9C2AA8A4-30AF-433F-AA58-21E89F52716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242979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0" indent="0" algn="just">
              <a:lnSpc>
                <a:spcPct val="150000"/>
              </a:lnSpc>
              <a:buNone/>
            </a:pPr>
            <a:r>
              <a:rPr lang="en-US" altLang="ja-JP" sz="4000" dirty="0">
                <a:latin typeface="Century" panose="02040604050505020304" pitchFamily="18" charset="0"/>
              </a:rPr>
              <a:t>It started raining after school. Since Junko had no umbrella, she ran home in the rain.</a:t>
            </a:r>
          </a:p>
          <a:p>
            <a:pPr marL="0" indent="0" algn="just">
              <a:lnSpc>
                <a:spcPct val="150000"/>
              </a:lnSpc>
              <a:buNone/>
            </a:pPr>
            <a:endParaRPr lang="en-US" altLang="ja-JP" sz="4000" dirty="0">
              <a:latin typeface="Century" panose="02040604050505020304" pitchFamily="18" charset="0"/>
            </a:endParaRPr>
          </a:p>
          <a:p>
            <a:pPr marL="0" indent="0" algn="just">
              <a:lnSpc>
                <a:spcPct val="150000"/>
              </a:lnSpc>
              <a:buNone/>
            </a:pPr>
            <a:endParaRPr lang="en-US" altLang="ja-JP" sz="4000" dirty="0">
              <a:latin typeface="Century" panose="02040604050505020304" pitchFamily="18" charset="0"/>
            </a:endParaRPr>
          </a:p>
        </p:txBody>
      </p:sp>
      <p:pic>
        <p:nvPicPr>
          <p:cNvPr id="2" name="H30A03">
            <a:hlinkClick r:id="" action="ppaction://media"/>
            <a:extLst>
              <a:ext uri="{FF2B5EF4-FFF2-40B4-BE49-F238E27FC236}">
                <a16:creationId xmlns:a16="http://schemas.microsoft.com/office/drawing/2014/main" id="{B726C80F-3F2B-4737-BB78-FB3618068F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156271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342900"/>
            <a:ext cx="11627708" cy="6144397"/>
          </a:xfrm>
        </p:spPr>
        <p:txBody>
          <a:bodyPr>
            <a:normAutofit/>
          </a:bodyPr>
          <a:lstStyle/>
          <a:p>
            <a:pPr marL="0" indent="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a:t>
            </a:r>
          </a:p>
          <a:p>
            <a:pPr marL="0" indent="0" algn="just">
              <a:lnSpc>
                <a:spcPct val="150000"/>
              </a:lnSpc>
              <a:buNone/>
            </a:pPr>
            <a:r>
              <a:rPr lang="en-US" altLang="ja-JP" sz="4000" dirty="0">
                <a:latin typeface="Century" panose="02040604050505020304" pitchFamily="18" charset="0"/>
              </a:rPr>
              <a:t>①</a:t>
            </a:r>
            <a:r>
              <a:rPr lang="ja-JP" altLang="en-US" sz="4000" dirty="0">
                <a:latin typeface="Century" panose="02040604050505020304" pitchFamily="18" charset="0"/>
              </a:rPr>
              <a:t>　</a:t>
            </a:r>
            <a:r>
              <a:rPr lang="en-US" altLang="ja-JP" sz="4000" dirty="0">
                <a:latin typeface="Century" panose="02040604050505020304" pitchFamily="18" charset="0"/>
              </a:rPr>
              <a:t>The speaker is an English teacher.</a:t>
            </a:r>
          </a:p>
          <a:p>
            <a:pPr marL="0" indent="0" algn="just">
              <a:lnSpc>
                <a:spcPct val="150000"/>
              </a:lnSpc>
              <a:buNone/>
            </a:pPr>
            <a:r>
              <a:rPr lang="en-US" altLang="ja-JP" sz="4000" dirty="0">
                <a:latin typeface="Century" panose="02040604050505020304" pitchFamily="18" charset="0"/>
              </a:rPr>
              <a:t>②</a:t>
            </a:r>
            <a:r>
              <a:rPr lang="ja-JP" altLang="en-US" sz="4000" dirty="0">
                <a:latin typeface="Century" panose="02040604050505020304" pitchFamily="18" charset="0"/>
              </a:rPr>
              <a:t>　</a:t>
            </a:r>
            <a:r>
              <a:rPr lang="en-US" altLang="ja-JP" sz="4000" dirty="0">
                <a:latin typeface="Century" panose="02040604050505020304" pitchFamily="18" charset="0"/>
              </a:rPr>
              <a:t>The speaker must study a lot.</a:t>
            </a:r>
          </a:p>
          <a:p>
            <a:pPr marL="0" indent="0" algn="just">
              <a:lnSpc>
                <a:spcPct val="150000"/>
              </a:lnSpc>
              <a:buNone/>
            </a:pPr>
            <a:r>
              <a:rPr lang="en-US" altLang="ja-JP" sz="4000" dirty="0">
                <a:latin typeface="Century" panose="02040604050505020304" pitchFamily="18" charset="0"/>
              </a:rPr>
              <a:t>③</a:t>
            </a:r>
            <a:r>
              <a:rPr lang="ja-JP" altLang="en-US" sz="4000" dirty="0">
                <a:latin typeface="Century" panose="02040604050505020304" pitchFamily="18" charset="0"/>
              </a:rPr>
              <a:t>　</a:t>
            </a:r>
            <a:r>
              <a:rPr lang="en-US" altLang="ja-JP" sz="4000" dirty="0">
                <a:latin typeface="Century" panose="02040604050505020304" pitchFamily="18" charset="0"/>
              </a:rPr>
              <a:t>The speaker needs to study outside of Japan.</a:t>
            </a:r>
          </a:p>
          <a:p>
            <a:pPr marL="0" indent="0" algn="just">
              <a:lnSpc>
                <a:spcPct val="150000"/>
              </a:lnSpc>
              <a:buNone/>
            </a:pPr>
            <a:r>
              <a:rPr lang="en-US" altLang="ja-JP" sz="4000" dirty="0">
                <a:latin typeface="Century" panose="02040604050505020304" pitchFamily="18" charset="0"/>
              </a:rPr>
              <a:t>④</a:t>
            </a:r>
            <a:r>
              <a:rPr lang="ja-JP" altLang="en-US" sz="4000" dirty="0">
                <a:latin typeface="Century" panose="02040604050505020304" pitchFamily="18" charset="0"/>
              </a:rPr>
              <a:t>　</a:t>
            </a:r>
            <a:r>
              <a:rPr lang="en-US" altLang="ja-JP" sz="4000" dirty="0">
                <a:latin typeface="Century" panose="02040604050505020304" pitchFamily="18" charset="0"/>
              </a:rPr>
              <a:t>The speaker teaches English abroad.</a:t>
            </a:r>
          </a:p>
        </p:txBody>
      </p:sp>
      <p:pic>
        <p:nvPicPr>
          <p:cNvPr id="2" name="H30A04">
            <a:hlinkClick r:id="" action="ppaction://media"/>
            <a:extLst>
              <a:ext uri="{FF2B5EF4-FFF2-40B4-BE49-F238E27FC236}">
                <a16:creationId xmlns:a16="http://schemas.microsoft.com/office/drawing/2014/main" id="{82152C55-2F74-4729-AB84-2BC745BBDA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0254" y="5905500"/>
            <a:ext cx="609600" cy="609600"/>
          </a:xfrm>
          <a:prstGeom prst="rect">
            <a:avLst/>
          </a:prstGeom>
        </p:spPr>
      </p:pic>
    </p:spTree>
    <p:extLst>
      <p:ext uri="{BB962C8B-B14F-4D97-AF65-F5344CB8AC3E}">
        <p14:creationId xmlns:p14="http://schemas.microsoft.com/office/powerpoint/2010/main" val="348107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1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2551</TotalTime>
  <Words>3544</Words>
  <Application>Microsoft Office PowerPoint</Application>
  <PresentationFormat>ワイド画面</PresentationFormat>
  <Paragraphs>226</Paragraphs>
  <Slides>51</Slides>
  <Notes>0</Notes>
  <HiddenSlides>0</HiddenSlides>
  <MMClips>45</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51</vt:i4>
      </vt:variant>
    </vt:vector>
  </HeadingPairs>
  <TitlesOfParts>
    <vt:vector size="56" baseType="lpstr">
      <vt:lpstr>游ゴシック</vt:lpstr>
      <vt:lpstr>游ゴシック Light</vt:lpstr>
      <vt:lpstr>Arial</vt:lpstr>
      <vt:lpstr>Century</vt:lpstr>
      <vt:lpstr>Office テーマ</vt:lpstr>
      <vt:lpstr>共通テストH30施行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共通テスト施行H30リスニング</dc:title>
  <dc:creator>mmsankosho.com</dc:creator>
  <cp:lastModifiedBy>user</cp:lastModifiedBy>
  <cp:revision>260</cp:revision>
  <dcterms:created xsi:type="dcterms:W3CDTF">2020-04-16T08:36:58Z</dcterms:created>
  <dcterms:modified xsi:type="dcterms:W3CDTF">2020-04-19T12:32:53Z</dcterms:modified>
</cp:coreProperties>
</file>